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3"/>
  </p:notesMasterIdLst>
  <p:handoutMasterIdLst>
    <p:handoutMasterId r:id="rId24"/>
  </p:handoutMasterIdLst>
  <p:sldIdLst>
    <p:sldId id="282" r:id="rId3"/>
    <p:sldId id="269" r:id="rId4"/>
    <p:sldId id="274" r:id="rId5"/>
    <p:sldId id="277" r:id="rId6"/>
    <p:sldId id="278" r:id="rId7"/>
    <p:sldId id="280" r:id="rId8"/>
    <p:sldId id="281" r:id="rId9"/>
    <p:sldId id="285" r:id="rId10"/>
    <p:sldId id="286" r:id="rId11"/>
    <p:sldId id="287" r:id="rId12"/>
    <p:sldId id="289" r:id="rId13"/>
    <p:sldId id="290" r:id="rId14"/>
    <p:sldId id="291" r:id="rId15"/>
    <p:sldId id="292" r:id="rId16"/>
    <p:sldId id="293" r:id="rId17"/>
    <p:sldId id="295" r:id="rId18"/>
    <p:sldId id="294" r:id="rId19"/>
    <p:sldId id="296" r:id="rId20"/>
    <p:sldId id="297" r:id="rId21"/>
    <p:sldId id="268" r:id="rId2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36" autoAdjust="0"/>
  </p:normalViewPr>
  <p:slideViewPr>
    <p:cSldViewPr>
      <p:cViewPr varScale="1">
        <p:scale>
          <a:sx n="106" d="100"/>
          <a:sy n="106" d="100"/>
        </p:scale>
        <p:origin x="115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1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4675EE-D09B-4CBF-8DC3-2545A7AE2538}" type="datetimeFigureOut">
              <a:rPr lang="sv-SE" smtClean="0"/>
              <a:t>2014-04-17</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5403E2-1F1B-4CF9-9177-E0725C47E861}" type="slidenum">
              <a:rPr lang="sv-SE" smtClean="0"/>
              <a:t>‹#›</a:t>
            </a:fld>
            <a:endParaRPr lang="sv-SE"/>
          </a:p>
        </p:txBody>
      </p:sp>
    </p:spTree>
    <p:extLst>
      <p:ext uri="{BB962C8B-B14F-4D97-AF65-F5344CB8AC3E}">
        <p14:creationId xmlns:p14="http://schemas.microsoft.com/office/powerpoint/2010/main" val="2037509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F108BB-B3F8-46DE-8583-C111A179C024}" type="datetimeFigureOut">
              <a:rPr lang="sv-SE" smtClean="0"/>
              <a:t>2014-04-17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79EF-6E2A-406E-B71D-F9B17E860FBB}" type="slidenum">
              <a:rPr lang="sv-SE" smtClean="0"/>
              <a:t>‹#›</a:t>
            </a:fld>
            <a:endParaRPr lang="sv-SE"/>
          </a:p>
        </p:txBody>
      </p:sp>
    </p:spTree>
    <p:extLst>
      <p:ext uri="{BB962C8B-B14F-4D97-AF65-F5344CB8AC3E}">
        <p14:creationId xmlns:p14="http://schemas.microsoft.com/office/powerpoint/2010/main" val="152686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a:t>
            </a:fld>
            <a:endParaRPr lang="sv-SE"/>
          </a:p>
        </p:txBody>
      </p:sp>
    </p:spTree>
    <p:extLst>
      <p:ext uri="{BB962C8B-B14F-4D97-AF65-F5344CB8AC3E}">
        <p14:creationId xmlns:p14="http://schemas.microsoft.com/office/powerpoint/2010/main" val="3673416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12</a:t>
            </a:fld>
            <a:endParaRPr lang="sv-SE"/>
          </a:p>
        </p:txBody>
      </p:sp>
    </p:spTree>
    <p:extLst>
      <p:ext uri="{BB962C8B-B14F-4D97-AF65-F5344CB8AC3E}">
        <p14:creationId xmlns:p14="http://schemas.microsoft.com/office/powerpoint/2010/main" val="119113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13</a:t>
            </a:fld>
            <a:endParaRPr lang="sv-SE"/>
          </a:p>
        </p:txBody>
      </p:sp>
    </p:spTree>
    <p:extLst>
      <p:ext uri="{BB962C8B-B14F-4D97-AF65-F5344CB8AC3E}">
        <p14:creationId xmlns:p14="http://schemas.microsoft.com/office/powerpoint/2010/main" val="2208271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14</a:t>
            </a:fld>
            <a:endParaRPr lang="sv-SE"/>
          </a:p>
        </p:txBody>
      </p:sp>
    </p:spTree>
    <p:extLst>
      <p:ext uri="{BB962C8B-B14F-4D97-AF65-F5344CB8AC3E}">
        <p14:creationId xmlns:p14="http://schemas.microsoft.com/office/powerpoint/2010/main" val="2927980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15</a:t>
            </a:fld>
            <a:endParaRPr lang="sv-SE"/>
          </a:p>
        </p:txBody>
      </p:sp>
    </p:spTree>
    <p:extLst>
      <p:ext uri="{BB962C8B-B14F-4D97-AF65-F5344CB8AC3E}">
        <p14:creationId xmlns:p14="http://schemas.microsoft.com/office/powerpoint/2010/main" val="1255755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16</a:t>
            </a:fld>
            <a:endParaRPr lang="sv-SE"/>
          </a:p>
        </p:txBody>
      </p:sp>
    </p:spTree>
    <p:extLst>
      <p:ext uri="{BB962C8B-B14F-4D97-AF65-F5344CB8AC3E}">
        <p14:creationId xmlns:p14="http://schemas.microsoft.com/office/powerpoint/2010/main" val="1223508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17</a:t>
            </a:fld>
            <a:endParaRPr lang="sv-SE"/>
          </a:p>
        </p:txBody>
      </p:sp>
    </p:spTree>
    <p:extLst>
      <p:ext uri="{BB962C8B-B14F-4D97-AF65-F5344CB8AC3E}">
        <p14:creationId xmlns:p14="http://schemas.microsoft.com/office/powerpoint/2010/main" val="3202221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18</a:t>
            </a:fld>
            <a:endParaRPr lang="sv-SE"/>
          </a:p>
        </p:txBody>
      </p:sp>
    </p:spTree>
    <p:extLst>
      <p:ext uri="{BB962C8B-B14F-4D97-AF65-F5344CB8AC3E}">
        <p14:creationId xmlns:p14="http://schemas.microsoft.com/office/powerpoint/2010/main" val="410639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19</a:t>
            </a:fld>
            <a:endParaRPr lang="sv-SE"/>
          </a:p>
        </p:txBody>
      </p:sp>
    </p:spTree>
    <p:extLst>
      <p:ext uri="{BB962C8B-B14F-4D97-AF65-F5344CB8AC3E}">
        <p14:creationId xmlns:p14="http://schemas.microsoft.com/office/powerpoint/2010/main" val="323202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2</a:t>
            </a:fld>
            <a:endParaRPr lang="sv-SE"/>
          </a:p>
        </p:txBody>
      </p:sp>
    </p:spTree>
    <p:extLst>
      <p:ext uri="{BB962C8B-B14F-4D97-AF65-F5344CB8AC3E}">
        <p14:creationId xmlns:p14="http://schemas.microsoft.com/office/powerpoint/2010/main" val="412566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5</a:t>
            </a:fld>
            <a:endParaRPr lang="sv-SE"/>
          </a:p>
        </p:txBody>
      </p:sp>
    </p:spTree>
    <p:extLst>
      <p:ext uri="{BB962C8B-B14F-4D97-AF65-F5344CB8AC3E}">
        <p14:creationId xmlns:p14="http://schemas.microsoft.com/office/powerpoint/2010/main" val="193966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6</a:t>
            </a:fld>
            <a:endParaRPr lang="sv-SE"/>
          </a:p>
        </p:txBody>
      </p:sp>
    </p:spTree>
    <p:extLst>
      <p:ext uri="{BB962C8B-B14F-4D97-AF65-F5344CB8AC3E}">
        <p14:creationId xmlns:p14="http://schemas.microsoft.com/office/powerpoint/2010/main" val="3788113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7</a:t>
            </a:fld>
            <a:endParaRPr lang="sv-SE"/>
          </a:p>
        </p:txBody>
      </p:sp>
    </p:spTree>
    <p:extLst>
      <p:ext uri="{BB962C8B-B14F-4D97-AF65-F5344CB8AC3E}">
        <p14:creationId xmlns:p14="http://schemas.microsoft.com/office/powerpoint/2010/main" val="660527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8</a:t>
            </a:fld>
            <a:endParaRPr lang="sv-SE"/>
          </a:p>
        </p:txBody>
      </p:sp>
    </p:spTree>
    <p:extLst>
      <p:ext uri="{BB962C8B-B14F-4D97-AF65-F5344CB8AC3E}">
        <p14:creationId xmlns:p14="http://schemas.microsoft.com/office/powerpoint/2010/main" val="103824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9</a:t>
            </a:fld>
            <a:endParaRPr lang="sv-SE"/>
          </a:p>
        </p:txBody>
      </p:sp>
    </p:spTree>
    <p:extLst>
      <p:ext uri="{BB962C8B-B14F-4D97-AF65-F5344CB8AC3E}">
        <p14:creationId xmlns:p14="http://schemas.microsoft.com/office/powerpoint/2010/main" val="1462488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10</a:t>
            </a:fld>
            <a:endParaRPr lang="sv-SE"/>
          </a:p>
        </p:txBody>
      </p:sp>
    </p:spTree>
    <p:extLst>
      <p:ext uri="{BB962C8B-B14F-4D97-AF65-F5344CB8AC3E}">
        <p14:creationId xmlns:p14="http://schemas.microsoft.com/office/powerpoint/2010/main" val="3897304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1AD79EF-6E2A-406E-B71D-F9B17E860FBB}" type="slidenum">
              <a:rPr lang="sv-SE" smtClean="0"/>
              <a:t>11</a:t>
            </a:fld>
            <a:endParaRPr lang="sv-SE"/>
          </a:p>
        </p:txBody>
      </p:sp>
    </p:spTree>
    <p:extLst>
      <p:ext uri="{BB962C8B-B14F-4D97-AF65-F5344CB8AC3E}">
        <p14:creationId xmlns:p14="http://schemas.microsoft.com/office/powerpoint/2010/main" val="108213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545E1D2-0568-4310-9377-DFF7AD40E288}" type="datetime1">
              <a:rPr lang="sv-SE" smtClean="0"/>
              <a:t>2014-04-17</a:t>
            </a:fld>
            <a:endParaRPr lang="sv-SE"/>
          </a:p>
        </p:txBody>
      </p:sp>
      <p:sp>
        <p:nvSpPr>
          <p:cNvPr id="5" name="Platshållare för sidfot 4"/>
          <p:cNvSpPr>
            <a:spLocks noGrp="1"/>
          </p:cNvSpPr>
          <p:nvPr>
            <p:ph type="ftr" sz="quarter" idx="11"/>
          </p:nvPr>
        </p:nvSpPr>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0931806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F7189FC-BACD-49EA-8CC1-506FE454E80F}" type="datetime1">
              <a:rPr lang="sv-SE" smtClean="0"/>
              <a:t>2014-04-17</a:t>
            </a:fld>
            <a:endParaRPr lang="sv-SE"/>
          </a:p>
        </p:txBody>
      </p:sp>
      <p:sp>
        <p:nvSpPr>
          <p:cNvPr id="3" name="Platshållare för sidfot 2"/>
          <p:cNvSpPr>
            <a:spLocks noGrp="1"/>
          </p:cNvSpPr>
          <p:nvPr>
            <p:ph type="ftr" sz="quarter" idx="11"/>
          </p:nvPr>
        </p:nvSpPr>
        <p:spPr/>
        <p:txBody>
          <a:bodyPr/>
          <a:lstStyle/>
          <a:p>
            <a:r>
              <a:rPr lang="sv-SE" smtClean="0"/>
              <a:t>Staffan Almhede, e-samordnare </a:t>
            </a:r>
            <a:endParaRPr lang="sv-SE"/>
          </a:p>
        </p:txBody>
      </p:sp>
      <p:sp>
        <p:nvSpPr>
          <p:cNvPr id="4" name="Platshållare för bildnummer 3"/>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400520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4C35067-3145-4CE3-B6A6-F91434A2504D}" type="datetime1">
              <a:rPr lang="sv-SE" smtClean="0"/>
              <a:t>2014-04-17</a:t>
            </a:fld>
            <a:endParaRPr lang="sv-SE"/>
          </a:p>
        </p:txBody>
      </p:sp>
      <p:sp>
        <p:nvSpPr>
          <p:cNvPr id="6" name="Platshållare för sidfot 5"/>
          <p:cNvSpPr>
            <a:spLocks noGrp="1"/>
          </p:cNvSpPr>
          <p:nvPr>
            <p:ph type="ftr" sz="quarter" idx="11"/>
          </p:nvPr>
        </p:nvSpPr>
        <p:spPr/>
        <p:txBody>
          <a:bodyPr/>
          <a:lstStyle/>
          <a:p>
            <a:r>
              <a:rPr lang="sv-SE" smtClean="0"/>
              <a:t>Staffan Almhede, e-samordnare </a:t>
            </a:r>
            <a:endParaRPr lang="sv-SE"/>
          </a:p>
        </p:txBody>
      </p:sp>
      <p:sp>
        <p:nvSpPr>
          <p:cNvPr id="7" name="Platshållare för bildnummer 6"/>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5932722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8" name="Platshållare för datum 7"/>
          <p:cNvSpPr>
            <a:spLocks noGrp="1"/>
          </p:cNvSpPr>
          <p:nvPr>
            <p:ph type="dt" sz="half" idx="10"/>
          </p:nvPr>
        </p:nvSpPr>
        <p:spPr/>
        <p:txBody>
          <a:bodyPr/>
          <a:lstStyle/>
          <a:p>
            <a:fld id="{CC0E0D2A-CB89-4386-8BE0-47E3FC675425}" type="datetime1">
              <a:rPr lang="sv-SE" smtClean="0"/>
              <a:t>2014-04-17</a:t>
            </a:fld>
            <a:endParaRPr lang="sv-SE"/>
          </a:p>
        </p:txBody>
      </p:sp>
      <p:sp>
        <p:nvSpPr>
          <p:cNvPr id="9" name="Platshållare för sidfot 8"/>
          <p:cNvSpPr>
            <a:spLocks noGrp="1"/>
          </p:cNvSpPr>
          <p:nvPr>
            <p:ph type="ftr" sz="quarter" idx="11"/>
          </p:nvPr>
        </p:nvSpPr>
        <p:spPr/>
        <p:txBody>
          <a:bodyPr/>
          <a:lstStyle/>
          <a:p>
            <a:r>
              <a:rPr lang="sv-SE" smtClean="0"/>
              <a:t>Staffan Almhede, e-samordnare </a:t>
            </a:r>
            <a:endParaRPr lang="sv-SE"/>
          </a:p>
        </p:txBody>
      </p:sp>
      <p:sp>
        <p:nvSpPr>
          <p:cNvPr id="10" name="Platshållare för bildnummer 9"/>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8095744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A47DAEE-B0F7-4F0E-906B-9A6F3BC951E8}" type="datetime1">
              <a:rPr lang="sv-SE" smtClean="0"/>
              <a:t>2014-04-17</a:t>
            </a:fld>
            <a:endParaRPr lang="sv-SE"/>
          </a:p>
        </p:txBody>
      </p:sp>
      <p:sp>
        <p:nvSpPr>
          <p:cNvPr id="5" name="Platshållare för sidfot 4"/>
          <p:cNvSpPr>
            <a:spLocks noGrp="1"/>
          </p:cNvSpPr>
          <p:nvPr>
            <p:ph type="ftr" sz="quarter" idx="11"/>
          </p:nvPr>
        </p:nvSpPr>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703303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77D9FC6-81EE-452C-9E06-17E2D85042B2}" type="datetime1">
              <a:rPr lang="sv-SE" smtClean="0"/>
              <a:t>2014-04-17</a:t>
            </a:fld>
            <a:endParaRPr lang="sv-SE"/>
          </a:p>
        </p:txBody>
      </p:sp>
      <p:sp>
        <p:nvSpPr>
          <p:cNvPr id="5" name="Platshållare för sidfot 4"/>
          <p:cNvSpPr>
            <a:spLocks noGrp="1"/>
          </p:cNvSpPr>
          <p:nvPr>
            <p:ph type="ftr" sz="quarter" idx="11"/>
          </p:nvPr>
        </p:nvSpPr>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19697894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C0E0D2A-CB89-4386-8BE0-47E3FC675425}" type="datetime1">
              <a:rPr lang="sv-SE" smtClean="0"/>
              <a:t>2014-04-17</a:t>
            </a:fld>
            <a:endParaRPr lang="sv-SE"/>
          </a:p>
        </p:txBody>
      </p:sp>
      <p:sp>
        <p:nvSpPr>
          <p:cNvPr id="4" name="Platshållare för sidfot 3"/>
          <p:cNvSpPr>
            <a:spLocks noGrp="1"/>
          </p:cNvSpPr>
          <p:nvPr>
            <p:ph type="ftr" sz="quarter" idx="11"/>
          </p:nvPr>
        </p:nvSpPr>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369595818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C0E0D2A-CB89-4386-8BE0-47E3FC675425}" type="datetime1">
              <a:rPr lang="sv-SE" smtClean="0"/>
              <a:t>2014-04-17</a:t>
            </a:fld>
            <a:endParaRPr lang="sv-SE"/>
          </a:p>
        </p:txBody>
      </p:sp>
      <p:sp>
        <p:nvSpPr>
          <p:cNvPr id="4" name="Platshållare för sidfot 3"/>
          <p:cNvSpPr>
            <a:spLocks noGrp="1"/>
          </p:cNvSpPr>
          <p:nvPr>
            <p:ph type="ftr" sz="quarter" idx="11"/>
          </p:nvPr>
        </p:nvSpPr>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41014153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ACCF383-9938-4CCD-B43B-21EF5F79ECE5}" type="datetimeFigureOut">
              <a:rPr lang="sv-SE" smtClean="0"/>
              <a:t>2014-04-17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1552271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ACCF383-9938-4CCD-B43B-21EF5F79ECE5}" type="datetimeFigureOut">
              <a:rPr lang="sv-SE" smtClean="0"/>
              <a:t>2014-04-17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4088357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8"/>
            <a:ext cx="78867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ACCF383-9938-4CCD-B43B-21EF5F79ECE5}" type="datetimeFigureOut">
              <a:rPr lang="sv-SE" smtClean="0"/>
              <a:t>2014-04-17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9403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a:xfrm>
            <a:off x="457200" y="6480175"/>
            <a:ext cx="2133600" cy="365125"/>
          </a:xfrm>
        </p:spPr>
        <p:txBody>
          <a:bodyPr/>
          <a:lstStyle/>
          <a:p>
            <a:fld id="{09865BA9-42FF-4680-960B-26BE9680D469}" type="datetime1">
              <a:rPr lang="sv-SE" smtClean="0"/>
              <a:t>2014-04-17</a:t>
            </a:fld>
            <a:endParaRPr lang="sv-SE"/>
          </a:p>
        </p:txBody>
      </p:sp>
      <p:sp>
        <p:nvSpPr>
          <p:cNvPr id="5" name="Platshållare för sidfot 4"/>
          <p:cNvSpPr>
            <a:spLocks noGrp="1"/>
          </p:cNvSpPr>
          <p:nvPr>
            <p:ph type="ftr" sz="quarter" idx="11"/>
          </p:nvPr>
        </p:nvSpPr>
        <p:spPr>
          <a:xfrm>
            <a:off x="2843808" y="6480175"/>
            <a:ext cx="3384376" cy="365125"/>
          </a:xfrm>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a:xfrm>
            <a:off x="6584363" y="6464300"/>
            <a:ext cx="2133600" cy="365125"/>
          </a:xfrm>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133967275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6715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825625"/>
            <a:ext cx="386715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ACCF383-9938-4CCD-B43B-21EF5F79ECE5}" type="datetimeFigureOut">
              <a:rPr lang="sv-SE" smtClean="0"/>
              <a:t>2014-04-17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1048633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30238" y="365125"/>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30238" y="2505075"/>
            <a:ext cx="386873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7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ACCF383-9938-4CCD-B43B-21EF5F79ECE5}" type="datetimeFigureOut">
              <a:rPr lang="sv-SE" smtClean="0"/>
              <a:t>2014-04-17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1901584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ACCF383-9938-4CCD-B43B-21EF5F79ECE5}" type="datetimeFigureOut">
              <a:rPr lang="sv-SE" smtClean="0"/>
              <a:t>2014-04-17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2891891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ACCF383-9938-4CCD-B43B-21EF5F79ECE5}" type="datetimeFigureOut">
              <a:rPr lang="sv-SE" smtClean="0"/>
              <a:t>2014-04-17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706339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ACCF383-9938-4CCD-B43B-21EF5F79ECE5}" type="datetimeFigureOut">
              <a:rPr lang="sv-SE" smtClean="0"/>
              <a:t>2014-04-17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1409175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ACCF383-9938-4CCD-B43B-21EF5F79ECE5}" type="datetimeFigureOut">
              <a:rPr lang="sv-SE" smtClean="0"/>
              <a:t>2014-04-17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1078466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ACCF383-9938-4CCD-B43B-21EF5F79ECE5}" type="datetimeFigureOut">
              <a:rPr lang="sv-SE" smtClean="0"/>
              <a:t>2014-04-17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38220103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7626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ACCF383-9938-4CCD-B43B-21EF5F79ECE5}" type="datetimeFigureOut">
              <a:rPr lang="sv-SE" smtClean="0"/>
              <a:t>2014-04-17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FBA607-CD93-4974-BFD1-FA02C5D6D139}" type="slidenum">
              <a:rPr lang="sv-SE" smtClean="0"/>
              <a:t>‹#›</a:t>
            </a:fld>
            <a:endParaRPr lang="sv-SE"/>
          </a:p>
        </p:txBody>
      </p:sp>
    </p:spTree>
    <p:extLst>
      <p:ext uri="{BB962C8B-B14F-4D97-AF65-F5344CB8AC3E}">
        <p14:creationId xmlns:p14="http://schemas.microsoft.com/office/powerpoint/2010/main" val="321126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490758"/>
            <a:ext cx="2133600" cy="365125"/>
          </a:xfrm>
        </p:spPr>
        <p:txBody>
          <a:bodyPr/>
          <a:lstStyle/>
          <a:p>
            <a:fld id="{CC0E0D2A-CB89-4386-8BE0-47E3FC675425}" type="datetime1">
              <a:rPr lang="sv-SE" smtClean="0"/>
              <a:t>2014-04-17</a:t>
            </a:fld>
            <a:endParaRPr lang="sv-SE"/>
          </a:p>
        </p:txBody>
      </p:sp>
      <p:sp>
        <p:nvSpPr>
          <p:cNvPr id="4" name="Platshållare för sidfot 3"/>
          <p:cNvSpPr>
            <a:spLocks noGrp="1"/>
          </p:cNvSpPr>
          <p:nvPr>
            <p:ph type="ftr" sz="quarter" idx="11"/>
          </p:nvPr>
        </p:nvSpPr>
        <p:spPr>
          <a:xfrm>
            <a:off x="2843808" y="6496576"/>
            <a:ext cx="2895600" cy="365125"/>
          </a:xfrm>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a:xfrm>
            <a:off x="6553200" y="6488640"/>
            <a:ext cx="2133600" cy="365125"/>
          </a:xfrm>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3528429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7AFD0B9-AB8E-4E3C-916F-688663BA42C6}" type="datetime1">
              <a:rPr lang="sv-SE" smtClean="0"/>
              <a:t>2014-04-17</a:t>
            </a:fld>
            <a:endParaRPr lang="sv-SE"/>
          </a:p>
        </p:txBody>
      </p:sp>
      <p:sp>
        <p:nvSpPr>
          <p:cNvPr id="5" name="Platshållare för sidfot 4"/>
          <p:cNvSpPr>
            <a:spLocks noGrp="1"/>
          </p:cNvSpPr>
          <p:nvPr>
            <p:ph type="ftr" sz="quarter" idx="11"/>
          </p:nvPr>
        </p:nvSpPr>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3292841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C0E0D2A-CB89-4386-8BE0-47E3FC675425}" type="datetime1">
              <a:rPr lang="sv-SE" smtClean="0"/>
              <a:t>2014-04-17</a:t>
            </a:fld>
            <a:endParaRPr lang="sv-SE"/>
          </a:p>
        </p:txBody>
      </p:sp>
      <p:sp>
        <p:nvSpPr>
          <p:cNvPr id="4" name="Platshållare för sidfot 3"/>
          <p:cNvSpPr>
            <a:spLocks noGrp="1"/>
          </p:cNvSpPr>
          <p:nvPr>
            <p:ph type="ftr" sz="quarter" idx="11"/>
          </p:nvPr>
        </p:nvSpPr>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18238774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492875"/>
            <a:ext cx="2133600" cy="365125"/>
          </a:xfrm>
        </p:spPr>
        <p:txBody>
          <a:bodyPr/>
          <a:lstStyle/>
          <a:p>
            <a:fld id="{CC0E0D2A-CB89-4386-8BE0-47E3FC675425}" type="datetime1">
              <a:rPr lang="sv-SE" smtClean="0"/>
              <a:t>2014-04-17</a:t>
            </a:fld>
            <a:endParaRPr lang="sv-SE"/>
          </a:p>
        </p:txBody>
      </p:sp>
      <p:sp>
        <p:nvSpPr>
          <p:cNvPr id="4" name="Platshållare för sidfot 3"/>
          <p:cNvSpPr>
            <a:spLocks noGrp="1"/>
          </p:cNvSpPr>
          <p:nvPr>
            <p:ph type="ftr" sz="quarter" idx="11"/>
          </p:nvPr>
        </p:nvSpPr>
        <p:spPr>
          <a:xfrm>
            <a:off x="2771800" y="6492874"/>
            <a:ext cx="3528392" cy="365125"/>
          </a:xfrm>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a:xfrm>
            <a:off x="6553200" y="6492873"/>
            <a:ext cx="2133600" cy="365125"/>
          </a:xfrm>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4903157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305FB3B-4999-4F71-9F74-08278F0076CF}" type="datetime1">
              <a:rPr lang="sv-SE" smtClean="0"/>
              <a:t>2014-04-17</a:t>
            </a:fld>
            <a:endParaRPr lang="sv-SE"/>
          </a:p>
        </p:txBody>
      </p:sp>
      <p:sp>
        <p:nvSpPr>
          <p:cNvPr id="6" name="Platshållare för sidfot 5"/>
          <p:cNvSpPr>
            <a:spLocks noGrp="1"/>
          </p:cNvSpPr>
          <p:nvPr>
            <p:ph type="ftr" sz="quarter" idx="11"/>
          </p:nvPr>
        </p:nvSpPr>
        <p:spPr/>
        <p:txBody>
          <a:bodyPr/>
          <a:lstStyle/>
          <a:p>
            <a:r>
              <a:rPr lang="sv-SE" smtClean="0"/>
              <a:t>Staffan Almhede, e-samordnare </a:t>
            </a:r>
            <a:endParaRPr lang="sv-SE"/>
          </a:p>
        </p:txBody>
      </p:sp>
      <p:sp>
        <p:nvSpPr>
          <p:cNvPr id="7" name="Platshållare för bildnummer 6"/>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24259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29A9F69-330C-4839-B8F5-657A425ABB26}" type="datetime1">
              <a:rPr lang="sv-SE" smtClean="0"/>
              <a:t>2014-04-17</a:t>
            </a:fld>
            <a:endParaRPr lang="sv-SE"/>
          </a:p>
        </p:txBody>
      </p:sp>
      <p:sp>
        <p:nvSpPr>
          <p:cNvPr id="8" name="Platshållare för sidfot 7"/>
          <p:cNvSpPr>
            <a:spLocks noGrp="1"/>
          </p:cNvSpPr>
          <p:nvPr>
            <p:ph type="ftr" sz="quarter" idx="11"/>
          </p:nvPr>
        </p:nvSpPr>
        <p:spPr/>
        <p:txBody>
          <a:bodyPr/>
          <a:lstStyle/>
          <a:p>
            <a:r>
              <a:rPr lang="sv-SE" smtClean="0"/>
              <a:t>Staffan Almhede, e-samordnare </a:t>
            </a:r>
            <a:endParaRPr lang="sv-SE"/>
          </a:p>
        </p:txBody>
      </p:sp>
      <p:sp>
        <p:nvSpPr>
          <p:cNvPr id="9" name="Platshållare för bildnummer 8"/>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418329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8722F8E2-0213-4217-AE62-7FB6C38B0DED}" type="datetime1">
              <a:rPr lang="sv-SE" smtClean="0"/>
              <a:t>2014-04-17</a:t>
            </a:fld>
            <a:endParaRPr lang="sv-SE"/>
          </a:p>
        </p:txBody>
      </p:sp>
      <p:sp>
        <p:nvSpPr>
          <p:cNvPr id="4" name="Platshållare för sidfot 3"/>
          <p:cNvSpPr>
            <a:spLocks noGrp="1"/>
          </p:cNvSpPr>
          <p:nvPr>
            <p:ph type="ftr" sz="quarter" idx="11"/>
          </p:nvPr>
        </p:nvSpPr>
        <p:spPr/>
        <p:txBody>
          <a:bodyPr/>
          <a:lstStyle/>
          <a:p>
            <a:r>
              <a:rPr lang="sv-SE" smtClean="0"/>
              <a:t>Staffan Almhede, e-samordnare </a:t>
            </a:r>
            <a:endParaRPr lang="sv-SE"/>
          </a:p>
        </p:txBody>
      </p:sp>
      <p:sp>
        <p:nvSpPr>
          <p:cNvPr id="5" name="Platshållare för bildnummer 4"/>
          <p:cNvSpPr>
            <a:spLocks noGrp="1"/>
          </p:cNvSpPr>
          <p:nvPr>
            <p:ph type="sldNum" sz="quarter" idx="12"/>
          </p:nvPr>
        </p:nvSpPr>
        <p:spPr/>
        <p:txBody>
          <a:bodyPr/>
          <a:lstStyle/>
          <a:p>
            <a:fld id="{9246C012-B38A-45C9-813E-012134E76ABD}" type="slidenum">
              <a:rPr lang="sv-SE" smtClean="0"/>
              <a:t>‹#›</a:t>
            </a:fld>
            <a:endParaRPr lang="sv-SE"/>
          </a:p>
        </p:txBody>
      </p:sp>
    </p:spTree>
    <p:extLst>
      <p:ext uri="{BB962C8B-B14F-4D97-AF65-F5344CB8AC3E}">
        <p14:creationId xmlns:p14="http://schemas.microsoft.com/office/powerpoint/2010/main" val="156518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E0D2A-CB89-4386-8BE0-47E3FC675425}" type="datetime1">
              <a:rPr lang="sv-SE" smtClean="0"/>
              <a:t>2014-04-17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Staffan Almhede, e-samordnare </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6C012-B38A-45C9-813E-012134E76ABD}" type="slidenum">
              <a:rPr lang="sv-SE" smtClean="0"/>
              <a:t>‹#›</a:t>
            </a:fld>
            <a:endParaRPr lang="sv-SE"/>
          </a:p>
        </p:txBody>
      </p:sp>
      <p:pic>
        <p:nvPicPr>
          <p:cNvPr id="7" name="Picture 2" descr="C:\Users\Västkom\Desktop\_Fyrbodalsdator\20120927 avslut Fyrbodalsdator\Hemmakatalog\Sortera\FIXA sortera\Västkom webb\Original\vastkomlogga.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7505" y="116632"/>
            <a:ext cx="1189786" cy="64807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 29"/>
          <p:cNvGrpSpPr>
            <a:grpSpLocks/>
          </p:cNvGrpSpPr>
          <p:nvPr userDrawn="1"/>
        </p:nvGrpSpPr>
        <p:grpSpPr bwMode="auto">
          <a:xfrm>
            <a:off x="1143000" y="6429375"/>
            <a:ext cx="7010400" cy="58738"/>
            <a:chOff x="1142976" y="6429396"/>
            <a:chExt cx="7010448" cy="58738"/>
          </a:xfrm>
        </p:grpSpPr>
        <p:cxnSp>
          <p:nvCxnSpPr>
            <p:cNvPr id="9" name="Rak 8"/>
            <p:cNvCxnSpPr/>
            <p:nvPr/>
          </p:nvCxnSpPr>
          <p:spPr>
            <a:xfrm>
              <a:off x="1142976" y="6429396"/>
              <a:ext cx="6858047" cy="1588"/>
            </a:xfrm>
            <a:prstGeom prst="line">
              <a:avLst/>
            </a:prstGeom>
            <a:ln w="635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Rak 9"/>
            <p:cNvCxnSpPr/>
            <p:nvPr/>
          </p:nvCxnSpPr>
          <p:spPr>
            <a:xfrm>
              <a:off x="1295377" y="6486546"/>
              <a:ext cx="6858047" cy="1588"/>
            </a:xfrm>
            <a:prstGeom prst="line">
              <a:avLst/>
            </a:prstGeom>
            <a:ln w="63500">
              <a:solidFill>
                <a:srgbClr val="C9B1AB"/>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60984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60"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75" r:id="rId15"/>
    <p:sldLayoutId id="2147483676" r:id="rId16"/>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CF383-9938-4CCD-B43B-21EF5F79ECE5}" type="datetimeFigureOut">
              <a:rPr lang="sv-SE" smtClean="0"/>
              <a:t>2014-04-17</a:t>
            </a:fld>
            <a:endParaRPr lang="sv-SE"/>
          </a:p>
        </p:txBody>
      </p:sp>
      <p:sp>
        <p:nvSpPr>
          <p:cNvPr id="5" name="Platshållare för sidfo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BA607-CD93-4974-BFD1-FA02C5D6D139}" type="slidenum">
              <a:rPr lang="sv-SE" smtClean="0"/>
              <a:t>‹#›</a:t>
            </a:fld>
            <a:endParaRPr lang="sv-SE"/>
          </a:p>
        </p:txBody>
      </p:sp>
    </p:spTree>
    <p:extLst>
      <p:ext uri="{BB962C8B-B14F-4D97-AF65-F5344CB8AC3E}">
        <p14:creationId xmlns:p14="http://schemas.microsoft.com/office/powerpoint/2010/main" val="210214661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502000" y="1956011"/>
            <a:ext cx="6400800" cy="4765464"/>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sv-SE" b="1" dirty="0" smtClean="0"/>
              <a:t>Förutsättningar</a:t>
            </a:r>
          </a:p>
          <a:p>
            <a:pPr marL="457200" indent="-457200" algn="l">
              <a:buFont typeface="Arial" pitchFamily="34" charset="0"/>
              <a:buChar char="•"/>
              <a:defRPr/>
            </a:pPr>
            <a:r>
              <a:rPr lang="sv-SE" b="1" dirty="0" smtClean="0"/>
              <a:t>Staten roll, SKL</a:t>
            </a:r>
          </a:p>
          <a:p>
            <a:pPr marL="457200" indent="-457200" algn="l">
              <a:buFont typeface="Arial" pitchFamily="34" charset="0"/>
              <a:buChar char="•"/>
              <a:defRPr/>
            </a:pPr>
            <a:r>
              <a:rPr lang="sv-SE" b="1" dirty="0" smtClean="0"/>
              <a:t>Hantering av projekt inom </a:t>
            </a:r>
            <a:r>
              <a:rPr lang="sv-SE" b="1" dirty="0" err="1" smtClean="0"/>
              <a:t>Västkom</a:t>
            </a:r>
            <a:endParaRPr lang="sv-SE" b="1" dirty="0" smtClean="0"/>
          </a:p>
          <a:p>
            <a:pPr marL="457200" indent="-457200" algn="l">
              <a:buFont typeface="Arial" pitchFamily="34" charset="0"/>
              <a:buChar char="•"/>
              <a:defRPr/>
            </a:pPr>
            <a:r>
              <a:rPr lang="sv-SE" b="1" dirty="0"/>
              <a:t>L</a:t>
            </a:r>
            <a:r>
              <a:rPr lang="sv-SE" b="1" dirty="0" smtClean="0"/>
              <a:t>ägesrapport</a:t>
            </a:r>
          </a:p>
          <a:p>
            <a:pPr marL="457200" indent="-457200" algn="l">
              <a:buFont typeface="Arial" pitchFamily="34" charset="0"/>
              <a:buChar char="•"/>
              <a:defRPr/>
            </a:pPr>
            <a:endParaRPr lang="sv-SE" b="1" dirty="0" smtClean="0"/>
          </a:p>
          <a:p>
            <a:pPr marL="457200" indent="-457200" algn="l">
              <a:buFont typeface="Arial" pitchFamily="34" charset="0"/>
              <a:buChar char="•"/>
              <a:defRPr/>
            </a:pPr>
            <a:endParaRPr lang="sv-SE" b="1" dirty="0" smtClean="0"/>
          </a:p>
          <a:p>
            <a:pPr marL="457200" indent="-457200" algn="l">
              <a:buFont typeface="Arial" pitchFamily="34" charset="0"/>
              <a:buChar char="•"/>
              <a:defRPr/>
            </a:pPr>
            <a:endParaRPr lang="sv-SE" sz="2600" b="1" dirty="0"/>
          </a:p>
        </p:txBody>
      </p:sp>
      <p:sp>
        <p:nvSpPr>
          <p:cNvPr id="4" name="Rubrik 1"/>
          <p:cNvSpPr txBox="1">
            <a:spLocks/>
          </p:cNvSpPr>
          <p:nvPr/>
        </p:nvSpPr>
        <p:spPr>
          <a:xfrm>
            <a:off x="1484313" y="917679"/>
            <a:ext cx="6400800" cy="927145"/>
          </a:xfrm>
          <a:prstGeom prst="rect">
            <a:avLst/>
          </a:prstGeom>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200" dirty="0" err="1" smtClean="0"/>
              <a:t>eHälsa</a:t>
            </a:r>
            <a:r>
              <a:rPr lang="sv-SE" sz="3200" dirty="0" smtClean="0"/>
              <a:t> 2014</a:t>
            </a:r>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a:t>
            </a:fld>
            <a:endParaRPr lang="sv-SE"/>
          </a:p>
        </p:txBody>
      </p:sp>
    </p:spTree>
    <p:extLst>
      <p:ext uri="{BB962C8B-B14F-4D97-AF65-F5344CB8AC3E}">
        <p14:creationId xmlns:p14="http://schemas.microsoft.com/office/powerpoint/2010/main" val="3546985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99592" y="1916833"/>
            <a:ext cx="6368752" cy="2376263"/>
          </a:xfrm>
          <a:prstGeom prst="rect">
            <a:avLst/>
          </a:prstGeom>
          <a:ln w="38100">
            <a:solidFill>
              <a:schemeClr val="accent1">
                <a:lumMod val="60000"/>
                <a:lumOff val="40000"/>
                <a:alpha val="35000"/>
              </a:schemeClr>
            </a:solidFill>
          </a:ln>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sz="2600" dirty="0"/>
              <a:t>För att nå målen har insatsområdena fördelats mellan kommunalförbunden på samma sätt som för 2013</a:t>
            </a:r>
            <a:r>
              <a:rPr lang="sv-SE" sz="2600" dirty="0" smtClean="0"/>
              <a:t>:</a:t>
            </a:r>
          </a:p>
          <a:p>
            <a:pPr algn="l"/>
            <a:endParaRPr lang="sv-SE" sz="2600" dirty="0"/>
          </a:p>
          <a:p>
            <a:pPr marL="457200" indent="-457200" algn="l">
              <a:buFont typeface="Arial" panose="020B0604020202020204" pitchFamily="34" charset="0"/>
              <a:buChar char="•"/>
            </a:pPr>
            <a:r>
              <a:rPr lang="sv-SE" sz="2600" dirty="0" err="1"/>
              <a:t>eTjänster</a:t>
            </a:r>
            <a:r>
              <a:rPr lang="sv-SE" sz="2600" dirty="0"/>
              <a:t> för socialtjänsten		</a:t>
            </a:r>
            <a:r>
              <a:rPr lang="sv-SE" sz="2600" dirty="0" smtClean="0"/>
              <a:t>	Fyrbodal </a:t>
            </a:r>
          </a:p>
          <a:p>
            <a:pPr marL="457200" indent="-457200" algn="l">
              <a:buFont typeface="Arial" panose="020B0604020202020204" pitchFamily="34" charset="0"/>
              <a:buChar char="•"/>
            </a:pPr>
            <a:r>
              <a:rPr lang="sv-SE" sz="2600" dirty="0" smtClean="0"/>
              <a:t>Säker </a:t>
            </a:r>
            <a:r>
              <a:rPr lang="sv-SE" sz="2600" dirty="0"/>
              <a:t>roll- och behörighetsidentifikation	</a:t>
            </a:r>
            <a:r>
              <a:rPr lang="sv-SE" sz="2600" dirty="0" smtClean="0"/>
              <a:t>Skaraborg </a:t>
            </a:r>
          </a:p>
          <a:p>
            <a:pPr marL="457200" indent="-457200" algn="l">
              <a:buFont typeface="Arial" panose="020B0604020202020204" pitchFamily="34" charset="0"/>
              <a:buChar char="•"/>
            </a:pPr>
            <a:r>
              <a:rPr lang="sv-SE" sz="2600" dirty="0" smtClean="0"/>
              <a:t>Mobil </a:t>
            </a:r>
            <a:r>
              <a:rPr lang="sv-SE" sz="2600" dirty="0"/>
              <a:t>dokumentation		</a:t>
            </a:r>
            <a:r>
              <a:rPr lang="sv-SE" sz="2600" dirty="0" smtClean="0"/>
              <a:t>	GR</a:t>
            </a:r>
            <a:endParaRPr lang="sv-SE" sz="2600" dirty="0"/>
          </a:p>
          <a:p>
            <a:pPr marL="457200" indent="-457200" algn="l">
              <a:buFont typeface="Arial" panose="020B0604020202020204" pitchFamily="34" charset="0"/>
              <a:buChar char="•"/>
            </a:pPr>
            <a:r>
              <a:rPr lang="sv-SE" sz="2600" dirty="0"/>
              <a:t>Trygghetslarm			</a:t>
            </a:r>
            <a:r>
              <a:rPr lang="sv-SE" sz="2600" dirty="0" smtClean="0"/>
              <a:t>	BR</a:t>
            </a:r>
            <a:endParaRPr lang="sv-SE" sz="2600" dirty="0"/>
          </a:p>
          <a:p>
            <a:pPr marL="457200" indent="-457200" algn="l">
              <a:buFont typeface="Arial" panose="020B0604020202020204" pitchFamily="34" charset="0"/>
              <a:buChar char="•"/>
            </a:pPr>
            <a:r>
              <a:rPr lang="sv-SE" sz="2600" dirty="0" smtClean="0"/>
              <a:t>NPÖ					</a:t>
            </a:r>
            <a:r>
              <a:rPr lang="sv-SE" sz="2600" dirty="0" err="1" smtClean="0"/>
              <a:t>Västkom</a:t>
            </a:r>
            <a:endParaRPr lang="sv-SE" sz="2600" dirty="0" smtClean="0"/>
          </a:p>
          <a:p>
            <a:r>
              <a:rPr lang="sv-SE" dirty="0"/>
              <a:t> </a:t>
            </a:r>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10</a:t>
            </a:fld>
            <a:endParaRPr lang="sv-SE"/>
          </a:p>
        </p:txBody>
      </p:sp>
      <p:sp>
        <p:nvSpPr>
          <p:cNvPr id="6" name="Underrubrik 1"/>
          <p:cNvSpPr txBox="1">
            <a:spLocks/>
          </p:cNvSpPr>
          <p:nvPr/>
        </p:nvSpPr>
        <p:spPr>
          <a:xfrm>
            <a:off x="1275420" y="81814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smtClean="0"/>
              <a:t>Lägesrapport</a:t>
            </a:r>
            <a:endParaRPr lang="sv-SE" b="1" dirty="0"/>
          </a:p>
        </p:txBody>
      </p:sp>
      <p:sp>
        <p:nvSpPr>
          <p:cNvPr id="7" name="Underrubrik 1"/>
          <p:cNvSpPr txBox="1">
            <a:spLocks/>
          </p:cNvSpPr>
          <p:nvPr/>
        </p:nvSpPr>
        <p:spPr>
          <a:xfrm>
            <a:off x="1299592" y="465313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dirty="0"/>
              <a:t>Dessutom finns det sjätte målet med som </a:t>
            </a:r>
            <a:r>
              <a:rPr lang="sv-SE" dirty="0" smtClean="0"/>
              <a:t>berör samtliga </a:t>
            </a:r>
            <a:r>
              <a:rPr lang="sv-SE" dirty="0"/>
              <a:t>insatsområden: ”Ökad trygghet, delaktighet och service i hemmet”, det målet har inte tilldelats något eget insatsområde.</a:t>
            </a:r>
          </a:p>
        </p:txBody>
      </p:sp>
    </p:spTree>
    <p:extLst>
      <p:ext uri="{BB962C8B-B14F-4D97-AF65-F5344CB8AC3E}">
        <p14:creationId xmlns:p14="http://schemas.microsoft.com/office/powerpoint/2010/main" val="630428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99592" y="1916833"/>
            <a:ext cx="6344580" cy="3121322"/>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sv-SE" dirty="0"/>
              <a:t>Det finns drygt 10 miljoner att fördela 2014. </a:t>
            </a:r>
            <a:endParaRPr lang="sv-SE" dirty="0" smtClean="0"/>
          </a:p>
          <a:p>
            <a:pPr marL="457200" indent="-457200" algn="l">
              <a:buFont typeface="Arial" panose="020B0604020202020204" pitchFamily="34" charset="0"/>
              <a:buChar char="•"/>
            </a:pPr>
            <a:r>
              <a:rPr lang="sv-SE" dirty="0" smtClean="0"/>
              <a:t>Vi </a:t>
            </a:r>
            <a:r>
              <a:rPr lang="sv-SE" dirty="0"/>
              <a:t>har fått in förslag till en total </a:t>
            </a:r>
            <a:r>
              <a:rPr lang="sv-SE" dirty="0" smtClean="0"/>
              <a:t>budgeterad kostnad </a:t>
            </a:r>
            <a:r>
              <a:rPr lang="sv-SE" dirty="0"/>
              <a:t>av 32,5 miljoner kronor. </a:t>
            </a:r>
            <a:endParaRPr lang="sv-SE" dirty="0" smtClean="0"/>
          </a:p>
          <a:p>
            <a:pPr marL="457200" indent="-457200" algn="l">
              <a:buFont typeface="Arial" panose="020B0604020202020204" pitchFamily="34" charset="0"/>
              <a:buChar char="•"/>
            </a:pPr>
            <a:r>
              <a:rPr lang="sv-SE" dirty="0" smtClean="0"/>
              <a:t>Det </a:t>
            </a:r>
            <a:r>
              <a:rPr lang="sv-SE" dirty="0"/>
              <a:t>maximala stimulansbidraget per projekt är 50 % av totalkostnaden. </a:t>
            </a:r>
            <a:endParaRPr lang="sv-SE" dirty="0" smtClean="0"/>
          </a:p>
          <a:p>
            <a:pPr marL="457200" indent="-457200" algn="l">
              <a:buFont typeface="Arial" panose="020B0604020202020204" pitchFamily="34" charset="0"/>
              <a:buChar char="•"/>
            </a:pPr>
            <a:r>
              <a:rPr lang="sv-SE" dirty="0" smtClean="0"/>
              <a:t>Samtliga </a:t>
            </a:r>
            <a:r>
              <a:rPr lang="sv-SE" dirty="0"/>
              <a:t>projektidéer är ännu inte godkända och vissa kommer heller aldrig att bli det. </a:t>
            </a:r>
            <a:endParaRPr lang="sv-SE" dirty="0" smtClean="0"/>
          </a:p>
          <a:p>
            <a:pPr marL="457200" indent="-457200" algn="l">
              <a:buFont typeface="Arial" panose="020B0604020202020204" pitchFamily="34" charset="0"/>
              <a:buChar char="•"/>
            </a:pPr>
            <a:r>
              <a:rPr lang="sv-SE" dirty="0" smtClean="0"/>
              <a:t>Det </a:t>
            </a:r>
            <a:r>
              <a:rPr lang="sv-SE" dirty="0"/>
              <a:t>kommer dessutom att komma in fler förslag. </a:t>
            </a:r>
            <a:endParaRPr lang="sv-SE" dirty="0" smtClean="0"/>
          </a:p>
          <a:p>
            <a:pPr marL="457200" indent="-457200" algn="l">
              <a:buFont typeface="Arial" panose="020B0604020202020204" pitchFamily="34" charset="0"/>
              <a:buChar char="•"/>
            </a:pPr>
            <a:r>
              <a:rPr lang="sv-SE" dirty="0" smtClean="0"/>
              <a:t>De </a:t>
            </a:r>
            <a:r>
              <a:rPr lang="sv-SE" dirty="0"/>
              <a:t>projekt som kommer igång efter 1 september har svårt att bli klara under året och det är ett villkor för att få stimulansmedel. </a:t>
            </a:r>
          </a:p>
          <a:p>
            <a:r>
              <a:rPr lang="sv-SE" dirty="0"/>
              <a:t> </a:t>
            </a:r>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11</a:t>
            </a:fld>
            <a:endParaRPr lang="sv-SE"/>
          </a:p>
        </p:txBody>
      </p:sp>
      <p:sp>
        <p:nvSpPr>
          <p:cNvPr id="6" name="Underrubrik 1"/>
          <p:cNvSpPr txBox="1">
            <a:spLocks/>
          </p:cNvSpPr>
          <p:nvPr/>
        </p:nvSpPr>
        <p:spPr>
          <a:xfrm>
            <a:off x="1275420" y="81814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smtClean="0"/>
              <a:t>Ekonomi</a:t>
            </a:r>
            <a:endParaRPr lang="sv-SE" b="1" dirty="0"/>
          </a:p>
        </p:txBody>
      </p:sp>
    </p:spTree>
    <p:extLst>
      <p:ext uri="{BB962C8B-B14F-4D97-AF65-F5344CB8AC3E}">
        <p14:creationId xmlns:p14="http://schemas.microsoft.com/office/powerpoint/2010/main" val="2614438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75420" y="2192451"/>
            <a:ext cx="6392924" cy="4300423"/>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err="1"/>
              <a:t>eTjänster</a:t>
            </a:r>
            <a:r>
              <a:rPr lang="sv-SE" dirty="0"/>
              <a:t> som rör ansökan samt råd och stöd	3st</a:t>
            </a:r>
          </a:p>
          <a:p>
            <a:pPr marL="914400" lvl="1" indent="-457200" algn="l">
              <a:buFont typeface="Arial" panose="020B0604020202020204" pitchFamily="34" charset="0"/>
              <a:buChar char="•"/>
            </a:pPr>
            <a:r>
              <a:rPr lang="sv-SE" dirty="0"/>
              <a:t>Göteborg, utveckling, upphandling samt införande av </a:t>
            </a:r>
            <a:r>
              <a:rPr lang="sv-SE" dirty="0" err="1"/>
              <a:t>eTjänster</a:t>
            </a:r>
            <a:r>
              <a:rPr lang="sv-SE" dirty="0"/>
              <a:t> </a:t>
            </a:r>
          </a:p>
          <a:p>
            <a:pPr marL="914400" lvl="1" indent="-457200" algn="l">
              <a:buFont typeface="Arial" panose="020B0604020202020204" pitchFamily="34" charset="0"/>
              <a:buChar char="•"/>
            </a:pPr>
            <a:r>
              <a:rPr lang="sv-SE" dirty="0"/>
              <a:t>Fyrbodal, utveckling, upphandling samt införande av </a:t>
            </a:r>
            <a:r>
              <a:rPr lang="sv-SE" dirty="0" err="1"/>
              <a:t>eTjänster</a:t>
            </a:r>
            <a:endParaRPr lang="sv-SE" dirty="0"/>
          </a:p>
          <a:p>
            <a:pPr marL="914400" lvl="1" indent="-457200" algn="l">
              <a:buFont typeface="Arial" panose="020B0604020202020204" pitchFamily="34" charset="0"/>
              <a:buChar char="•"/>
            </a:pPr>
            <a:r>
              <a:rPr lang="sv-SE" dirty="0"/>
              <a:t>Skaraborg, test av verktyg för </a:t>
            </a:r>
            <a:r>
              <a:rPr lang="sv-SE" dirty="0" smtClean="0"/>
              <a:t>brukarundersökning</a:t>
            </a:r>
          </a:p>
          <a:p>
            <a:pPr marL="914400" lvl="1"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err="1"/>
              <a:t>eTjänster</a:t>
            </a:r>
            <a:r>
              <a:rPr lang="sv-SE" dirty="0"/>
              <a:t> som rör chattforum		</a:t>
            </a:r>
            <a:r>
              <a:rPr lang="sv-SE" dirty="0" smtClean="0"/>
              <a:t>	3st</a:t>
            </a:r>
            <a:endParaRPr lang="sv-SE" dirty="0"/>
          </a:p>
          <a:p>
            <a:pPr marL="914400" lvl="1" indent="-457200" algn="l">
              <a:buFont typeface="Arial" panose="020B0604020202020204" pitchFamily="34" charset="0"/>
              <a:buChar char="•"/>
            </a:pPr>
            <a:r>
              <a:rPr lang="sv-SE" b="1" dirty="0"/>
              <a:t>Tidaholm, chatt för yngre som vill komma i kontakt med socialtjänsten</a:t>
            </a:r>
          </a:p>
          <a:p>
            <a:pPr marL="914400" lvl="1" indent="-457200" algn="l">
              <a:buFont typeface="Arial" panose="020B0604020202020204" pitchFamily="34" charset="0"/>
              <a:buChar char="•"/>
            </a:pPr>
            <a:r>
              <a:rPr lang="sv-SE" dirty="0"/>
              <a:t>Grästorp, Utveckla information riktad till barn och unga på kommunens hemsida för stöd och rådgivning "</a:t>
            </a:r>
            <a:r>
              <a:rPr lang="sv-SE" dirty="0" err="1"/>
              <a:t>Soc</a:t>
            </a:r>
            <a:r>
              <a:rPr lang="sv-SE" dirty="0"/>
              <a:t> på nätet"</a:t>
            </a:r>
          </a:p>
          <a:p>
            <a:pPr marL="914400" lvl="1" indent="-457200" algn="l">
              <a:buFont typeface="Arial" panose="020B0604020202020204" pitchFamily="34" charset="0"/>
              <a:buChar char="•"/>
            </a:pPr>
            <a:r>
              <a:rPr lang="sv-SE" dirty="0"/>
              <a:t>Lidköping, tillgänglighet via chatt för brukare och </a:t>
            </a:r>
            <a:r>
              <a:rPr lang="sv-SE" dirty="0" smtClean="0"/>
              <a:t>anhöriga</a:t>
            </a:r>
          </a:p>
          <a:p>
            <a:pPr marL="914400" lvl="1"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err="1"/>
              <a:t>eTjänster</a:t>
            </a:r>
            <a:r>
              <a:rPr lang="sv-SE" dirty="0"/>
              <a:t> som rör teknik i hemmet		5st</a:t>
            </a:r>
          </a:p>
          <a:p>
            <a:pPr marL="914400" lvl="1" indent="-457200" algn="l">
              <a:buFont typeface="Arial" panose="020B0604020202020204" pitchFamily="34" charset="0"/>
              <a:buChar char="•"/>
            </a:pPr>
            <a:r>
              <a:rPr lang="sv-SE" b="1" dirty="0"/>
              <a:t>Munkedal, IT-teknikcoacher, AME och biblioteket</a:t>
            </a:r>
          </a:p>
          <a:p>
            <a:pPr marL="914400" lvl="1" indent="-457200" algn="l">
              <a:buFont typeface="Arial" panose="020B0604020202020204" pitchFamily="34" charset="0"/>
              <a:buChar char="•"/>
            </a:pPr>
            <a:r>
              <a:rPr lang="en-US" b="1" dirty="0" err="1"/>
              <a:t>Lidköping</a:t>
            </a:r>
            <a:r>
              <a:rPr lang="en-US" b="1" dirty="0"/>
              <a:t>, IT-</a:t>
            </a:r>
            <a:r>
              <a:rPr lang="en-US" b="1" dirty="0" err="1"/>
              <a:t>teknikcoacher</a:t>
            </a:r>
            <a:r>
              <a:rPr lang="en-US" b="1" dirty="0"/>
              <a:t>, IT-café</a:t>
            </a:r>
            <a:endParaRPr lang="sv-SE" b="1" dirty="0"/>
          </a:p>
          <a:p>
            <a:pPr marL="914400" lvl="1" indent="-457200" algn="l">
              <a:buFont typeface="Arial" panose="020B0604020202020204" pitchFamily="34" charset="0"/>
              <a:buChar char="•"/>
            </a:pPr>
            <a:r>
              <a:rPr lang="sv-SE" b="1" dirty="0"/>
              <a:t>Trollhättan, Trygg natt, administrationslösningar</a:t>
            </a:r>
          </a:p>
          <a:p>
            <a:pPr marL="914400" lvl="1" indent="-457200" algn="l">
              <a:buFont typeface="Arial" panose="020B0604020202020204" pitchFamily="34" charset="0"/>
              <a:buChar char="•"/>
            </a:pPr>
            <a:r>
              <a:rPr lang="sv-SE" b="1" dirty="0"/>
              <a:t>Munkedal, Trygg natt, pilot</a:t>
            </a:r>
          </a:p>
          <a:p>
            <a:pPr marL="914400" lvl="1" indent="-457200" algn="l">
              <a:buFont typeface="Arial" panose="020B0604020202020204" pitchFamily="34" charset="0"/>
              <a:buChar char="•"/>
            </a:pPr>
            <a:r>
              <a:rPr lang="sv-SE" dirty="0"/>
              <a:t>Uddevalla, Trygg natt, fler funktioner samt hantering av </a:t>
            </a:r>
            <a:r>
              <a:rPr lang="sv-SE" dirty="0" smtClean="0"/>
              <a:t>tillsynen</a:t>
            </a: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12</a:t>
            </a:fld>
            <a:endParaRPr lang="sv-SE"/>
          </a:p>
        </p:txBody>
      </p:sp>
      <p:sp>
        <p:nvSpPr>
          <p:cNvPr id="6" name="Underrubrik 1"/>
          <p:cNvSpPr txBox="1">
            <a:spLocks/>
          </p:cNvSpPr>
          <p:nvPr/>
        </p:nvSpPr>
        <p:spPr>
          <a:xfrm>
            <a:off x="1275420" y="619608"/>
            <a:ext cx="6392924" cy="60320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dirty="0" err="1"/>
              <a:t>eTjänster</a:t>
            </a:r>
            <a:endParaRPr lang="sv-SE" b="1" dirty="0"/>
          </a:p>
          <a:p>
            <a:pPr marL="457200" indent="-457200" algn="l">
              <a:buFont typeface="Arial" pitchFamily="34" charset="0"/>
              <a:buChar char="•"/>
              <a:defRPr/>
            </a:pPr>
            <a:endParaRPr lang="sv-SE" b="1" dirty="0"/>
          </a:p>
        </p:txBody>
      </p:sp>
      <p:sp>
        <p:nvSpPr>
          <p:cNvPr id="7" name="Underrubrik 1"/>
          <p:cNvSpPr txBox="1">
            <a:spLocks/>
          </p:cNvSpPr>
          <p:nvPr/>
        </p:nvSpPr>
        <p:spPr>
          <a:xfrm>
            <a:off x="1275420" y="1294305"/>
            <a:ext cx="6392924" cy="761622"/>
          </a:xfrm>
          <a:prstGeom prst="rect">
            <a:avLst/>
          </a:prstGeom>
          <a:ln w="38100">
            <a:solidFill>
              <a:schemeClr val="accent1">
                <a:lumMod val="60000"/>
                <a:lumOff val="40000"/>
                <a:alpha val="35000"/>
              </a:schemeClr>
            </a:solidFill>
          </a:ln>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dirty="0" smtClean="0"/>
              <a:t>11 </a:t>
            </a:r>
            <a:r>
              <a:rPr lang="sv-SE" dirty="0"/>
              <a:t>stycken inkomna projektidéer och projektbeskrivningar till en total </a:t>
            </a:r>
            <a:r>
              <a:rPr lang="sv-SE" dirty="0" smtClean="0"/>
              <a:t>budgeterad kostnad </a:t>
            </a:r>
            <a:r>
              <a:rPr lang="sv-SE" dirty="0"/>
              <a:t>av 7, 3 miljoner kronor. </a:t>
            </a:r>
          </a:p>
          <a:p>
            <a:pPr marL="457200" indent="-457200" algn="l">
              <a:buFont typeface="Arial" pitchFamily="34" charset="0"/>
              <a:buChar char="•"/>
              <a:defRPr/>
            </a:pPr>
            <a:endParaRPr lang="sv-SE" b="1" dirty="0"/>
          </a:p>
        </p:txBody>
      </p:sp>
    </p:spTree>
    <p:extLst>
      <p:ext uri="{BB962C8B-B14F-4D97-AF65-F5344CB8AC3E}">
        <p14:creationId xmlns:p14="http://schemas.microsoft.com/office/powerpoint/2010/main" val="2044362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75420" y="3500830"/>
            <a:ext cx="6480720" cy="2718995"/>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För </a:t>
            </a:r>
            <a:r>
              <a:rPr lang="sv-SE" dirty="0" err="1"/>
              <a:t>eTjänster</a:t>
            </a:r>
            <a:r>
              <a:rPr lang="sv-SE" dirty="0"/>
              <a:t> i grupp 1 och 2 har vi ännu inget godkänt projekt för stimulansbidrag. Både Göteborgs stad och Fyrbodals kommunalförbund har dock inkommit med var sin projektidé, båda dessa idéer är komplexa och innehåller utveckling, upphandling, implementering av </a:t>
            </a:r>
            <a:r>
              <a:rPr lang="sv-SE" dirty="0" err="1"/>
              <a:t>eTjänster</a:t>
            </a:r>
            <a:r>
              <a:rPr lang="sv-SE" dirty="0"/>
              <a:t>. </a:t>
            </a:r>
            <a:endParaRPr lang="sv-SE" dirty="0" smtClean="0"/>
          </a:p>
          <a:p>
            <a:pPr marL="457200" lvl="0" indent="-457200" algn="l">
              <a:buFont typeface="Arial" panose="020B0604020202020204" pitchFamily="34" charset="0"/>
              <a:buChar char="•"/>
            </a:pPr>
            <a:endParaRPr lang="sv-SE" dirty="0" smtClean="0"/>
          </a:p>
          <a:p>
            <a:pPr marL="457200" lvl="0" indent="-457200" algn="l">
              <a:buFont typeface="Arial" panose="020B0604020202020204" pitchFamily="34" charset="0"/>
              <a:buChar char="•"/>
            </a:pPr>
            <a:r>
              <a:rPr lang="sv-SE" dirty="0" smtClean="0"/>
              <a:t>Det </a:t>
            </a:r>
            <a:r>
              <a:rPr lang="sv-SE" dirty="0"/>
              <a:t>är svårt att tydligt avgränsa vad som tillhör socialtjänsten i dessa projekt och vad som är generella lösningar för att kommunerna ska kunna erbjuda </a:t>
            </a:r>
            <a:r>
              <a:rPr lang="sv-SE" dirty="0" err="1"/>
              <a:t>eTjänster</a:t>
            </a:r>
            <a:r>
              <a:rPr lang="sv-SE" dirty="0"/>
              <a:t> överhuvudtaget. </a:t>
            </a:r>
            <a:r>
              <a:rPr lang="sv-SE" dirty="0" err="1"/>
              <a:t>eTänsteplattform</a:t>
            </a:r>
            <a:r>
              <a:rPr lang="sv-SE" dirty="0"/>
              <a:t>, säker inloggning, digital underskrift, SMS-påminnelser är exempel på detta. </a:t>
            </a: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13</a:t>
            </a:fld>
            <a:endParaRPr lang="sv-SE"/>
          </a:p>
        </p:txBody>
      </p:sp>
      <p:sp>
        <p:nvSpPr>
          <p:cNvPr id="6" name="Underrubrik 1"/>
          <p:cNvSpPr txBox="1">
            <a:spLocks/>
          </p:cNvSpPr>
          <p:nvPr/>
        </p:nvSpPr>
        <p:spPr>
          <a:xfrm>
            <a:off x="1275420" y="619608"/>
            <a:ext cx="6392924" cy="60320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dirty="0" err="1"/>
              <a:t>eTjänster</a:t>
            </a:r>
            <a:endParaRPr lang="sv-SE" b="1" dirty="0"/>
          </a:p>
          <a:p>
            <a:pPr marL="457200" indent="-457200" algn="l">
              <a:buFont typeface="Arial" pitchFamily="34" charset="0"/>
              <a:buChar char="•"/>
              <a:defRPr/>
            </a:pPr>
            <a:endParaRPr lang="sv-SE" b="1" dirty="0"/>
          </a:p>
        </p:txBody>
      </p:sp>
      <p:sp>
        <p:nvSpPr>
          <p:cNvPr id="7" name="Underrubrik 1"/>
          <p:cNvSpPr txBox="1">
            <a:spLocks/>
          </p:cNvSpPr>
          <p:nvPr/>
        </p:nvSpPr>
        <p:spPr>
          <a:xfrm>
            <a:off x="1275420" y="1294304"/>
            <a:ext cx="6392924" cy="2134696"/>
          </a:xfrm>
          <a:prstGeom prst="rect">
            <a:avLst/>
          </a:prstGeom>
          <a:ln w="38100">
            <a:solidFill>
              <a:schemeClr val="accent1">
                <a:lumMod val="60000"/>
                <a:lumOff val="40000"/>
                <a:alpha val="35000"/>
              </a:schemeClr>
            </a:solidFill>
          </a:ln>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dirty="0"/>
              <a:t>E-tjänster för socialtjänsten delar SKL in i fem grupper:</a:t>
            </a:r>
          </a:p>
          <a:p>
            <a:pPr marL="457200" lvl="0" indent="-457200" algn="l">
              <a:buFont typeface="Arial" panose="020B0604020202020204" pitchFamily="34" charset="0"/>
              <a:buChar char="•"/>
            </a:pPr>
            <a:r>
              <a:rPr lang="sv-SE" dirty="0" err="1"/>
              <a:t>eTjänster</a:t>
            </a:r>
            <a:r>
              <a:rPr lang="sv-SE" dirty="0"/>
              <a:t> som rör ansökan</a:t>
            </a:r>
          </a:p>
          <a:p>
            <a:pPr marL="457200" lvl="0" indent="-457200" algn="l">
              <a:buFont typeface="Arial" panose="020B0604020202020204" pitchFamily="34" charset="0"/>
              <a:buChar char="•"/>
            </a:pPr>
            <a:r>
              <a:rPr lang="sv-SE" dirty="0" err="1"/>
              <a:t>eTjänster</a:t>
            </a:r>
            <a:r>
              <a:rPr lang="sv-SE" dirty="0"/>
              <a:t> som rör råd och stöd</a:t>
            </a:r>
          </a:p>
          <a:p>
            <a:pPr marL="457200" lvl="0" indent="-457200" algn="l">
              <a:buFont typeface="Arial" panose="020B0604020202020204" pitchFamily="34" charset="0"/>
              <a:buChar char="•"/>
            </a:pPr>
            <a:r>
              <a:rPr lang="sv-SE" dirty="0" err="1"/>
              <a:t>eTjänster</a:t>
            </a:r>
            <a:r>
              <a:rPr lang="sv-SE" dirty="0"/>
              <a:t> som rör chattforum</a:t>
            </a:r>
          </a:p>
          <a:p>
            <a:pPr marL="457200" lvl="0" indent="-457200" algn="l">
              <a:buFont typeface="Arial" panose="020B0604020202020204" pitchFamily="34" charset="0"/>
              <a:buChar char="•"/>
            </a:pPr>
            <a:r>
              <a:rPr lang="sv-SE" dirty="0" err="1"/>
              <a:t>eTjänster</a:t>
            </a:r>
            <a:r>
              <a:rPr lang="sv-SE" dirty="0"/>
              <a:t> som rör teknik i hemmet </a:t>
            </a:r>
          </a:p>
          <a:p>
            <a:pPr marL="457200" lvl="0" indent="-457200" algn="l">
              <a:buFont typeface="Arial" panose="020B0604020202020204" pitchFamily="34" charset="0"/>
              <a:buChar char="•"/>
            </a:pPr>
            <a:r>
              <a:rPr lang="sv-SE" dirty="0" err="1"/>
              <a:t>eTjänster</a:t>
            </a:r>
            <a:r>
              <a:rPr lang="sv-SE" dirty="0"/>
              <a:t> hos andra aktörer </a:t>
            </a:r>
          </a:p>
          <a:p>
            <a:pPr marL="457200" indent="-457200" algn="l">
              <a:buFont typeface="Arial" pitchFamily="34" charset="0"/>
              <a:buChar char="•"/>
              <a:defRPr/>
            </a:pPr>
            <a:endParaRPr lang="sv-SE" b="1" dirty="0"/>
          </a:p>
        </p:txBody>
      </p:sp>
    </p:spTree>
    <p:extLst>
      <p:ext uri="{BB962C8B-B14F-4D97-AF65-F5344CB8AC3E}">
        <p14:creationId xmlns:p14="http://schemas.microsoft.com/office/powerpoint/2010/main" val="2734833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75420" y="1958180"/>
            <a:ext cx="6392924" cy="2118892"/>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Skövde, Karlsborg, Mariestad, Töreboda, Gullspång som är en fortsättning på projekt 2013 </a:t>
            </a:r>
          </a:p>
          <a:p>
            <a:pPr marL="914400" lvl="1" indent="-457200" algn="l">
              <a:buFont typeface="Arial" panose="020B0604020202020204" pitchFamily="34" charset="0"/>
              <a:buChar char="•"/>
            </a:pPr>
            <a:r>
              <a:rPr lang="sv-SE" dirty="0"/>
              <a:t>Inloggning till IT-arbetsplats med SITHS-kort </a:t>
            </a:r>
          </a:p>
          <a:p>
            <a:pPr marL="914400" lvl="1" indent="-457200" algn="l">
              <a:buFont typeface="Arial" panose="020B0604020202020204" pitchFamily="34" charset="0"/>
              <a:buChar char="•"/>
            </a:pPr>
            <a:r>
              <a:rPr lang="sv-SE" dirty="0"/>
              <a:t>SITHS inloggning till mobil dokumentation,  </a:t>
            </a:r>
          </a:p>
          <a:p>
            <a:pPr marL="914400" lvl="1" indent="-457200" algn="l">
              <a:buFont typeface="Arial" panose="020B0604020202020204" pitchFamily="34" charset="0"/>
              <a:buChar char="•"/>
            </a:pPr>
            <a:r>
              <a:rPr lang="sv-SE" dirty="0"/>
              <a:t>Ansluta passage till SITHS-kort</a:t>
            </a:r>
          </a:p>
          <a:p>
            <a:pPr marL="457200" lvl="0" indent="-457200" algn="l">
              <a:buFont typeface="Arial" panose="020B0604020202020204" pitchFamily="34" charset="0"/>
              <a:buChar char="•"/>
            </a:pPr>
            <a:r>
              <a:rPr lang="sv-SE" dirty="0"/>
              <a:t>Grästorp, förstudie kring hur vi kan öka antalet säkra inloggningar inom social verksamhet i kommunen</a:t>
            </a:r>
          </a:p>
          <a:p>
            <a:pPr marL="457200" lvl="0" indent="-457200" algn="l">
              <a:buFont typeface="Arial" panose="020B0604020202020204" pitchFamily="34" charset="0"/>
              <a:buChar char="•"/>
            </a:pPr>
            <a:r>
              <a:rPr lang="sv-SE" dirty="0"/>
              <a:t>Hjo och Tidaholm, automatisk synkning av katalog till </a:t>
            </a:r>
            <a:r>
              <a:rPr lang="sv-SE" dirty="0" smtClean="0"/>
              <a:t>HSA</a:t>
            </a:r>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14</a:t>
            </a:fld>
            <a:endParaRPr lang="sv-SE"/>
          </a:p>
        </p:txBody>
      </p:sp>
      <p:sp>
        <p:nvSpPr>
          <p:cNvPr id="6" name="Underrubrik 1"/>
          <p:cNvSpPr txBox="1">
            <a:spLocks/>
          </p:cNvSpPr>
          <p:nvPr/>
        </p:nvSpPr>
        <p:spPr>
          <a:xfrm>
            <a:off x="1275420" y="619608"/>
            <a:ext cx="6392924" cy="603202"/>
          </a:xfrm>
          <a:prstGeom prst="rect">
            <a:avLst/>
          </a:prstGeom>
          <a:ln w="38100">
            <a:solidFill>
              <a:schemeClr val="accent1">
                <a:lumMod val="60000"/>
                <a:lumOff val="40000"/>
                <a:alpha val="35000"/>
              </a:schemeClr>
            </a:solidFill>
          </a:ln>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dirty="0"/>
              <a:t>Säker roll- och behörighetsidentifikation</a:t>
            </a:r>
          </a:p>
          <a:p>
            <a:pPr marL="457200" indent="-457200" algn="l">
              <a:buFont typeface="Arial" pitchFamily="34" charset="0"/>
              <a:buChar char="•"/>
              <a:defRPr/>
            </a:pPr>
            <a:endParaRPr lang="sv-SE" b="1" dirty="0"/>
          </a:p>
        </p:txBody>
      </p:sp>
      <p:sp>
        <p:nvSpPr>
          <p:cNvPr id="7" name="Underrubrik 1"/>
          <p:cNvSpPr txBox="1">
            <a:spLocks/>
          </p:cNvSpPr>
          <p:nvPr/>
        </p:nvSpPr>
        <p:spPr>
          <a:xfrm>
            <a:off x="1275420" y="1294304"/>
            <a:ext cx="6392924" cy="527351"/>
          </a:xfrm>
          <a:prstGeom prst="rect">
            <a:avLst/>
          </a:prstGeom>
          <a:ln w="38100">
            <a:solidFill>
              <a:schemeClr val="accent1">
                <a:lumMod val="60000"/>
                <a:lumOff val="40000"/>
                <a:alpha val="35000"/>
              </a:schemeClr>
            </a:solidFill>
          </a:ln>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dirty="0"/>
              <a:t>Tre stycken inkomna projektidéer och projektbeskrivningar till en kostnad av 1,1 millioner kronor. </a:t>
            </a:r>
          </a:p>
          <a:p>
            <a:pPr marL="457200" indent="-457200" algn="l">
              <a:buFont typeface="Arial" pitchFamily="34" charset="0"/>
              <a:buChar char="•"/>
              <a:defRPr/>
            </a:pPr>
            <a:endParaRPr lang="sv-SE" b="1" dirty="0"/>
          </a:p>
        </p:txBody>
      </p:sp>
      <p:sp>
        <p:nvSpPr>
          <p:cNvPr id="8" name="Underrubrik 1"/>
          <p:cNvSpPr txBox="1">
            <a:spLocks/>
          </p:cNvSpPr>
          <p:nvPr/>
        </p:nvSpPr>
        <p:spPr>
          <a:xfrm>
            <a:off x="1231522" y="4152437"/>
            <a:ext cx="6480720" cy="2128547"/>
          </a:xfrm>
          <a:prstGeom prst="rect">
            <a:avLst/>
          </a:prstGeom>
          <a:ln w="38100">
            <a:solidFill>
              <a:schemeClr val="accent1">
                <a:lumMod val="60000"/>
                <a:lumOff val="40000"/>
                <a:alpha val="35000"/>
              </a:schemeClr>
            </a:solidFill>
          </a:ln>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Styrgruppen beslutade också att ansökningarna 2 och 3 ovan ska vara del av projekt 1</a:t>
            </a:r>
            <a:r>
              <a:rPr lang="sv-SE" dirty="0" smtClean="0"/>
              <a:t>.</a:t>
            </a:r>
          </a:p>
          <a:p>
            <a:pPr marL="457200" lvl="0" indent="-457200" algn="l">
              <a:buFont typeface="Arial" panose="020B0604020202020204" pitchFamily="34" charset="0"/>
              <a:buChar char="•"/>
            </a:pPr>
            <a:r>
              <a:rPr lang="sv-SE" dirty="0" smtClean="0"/>
              <a:t> </a:t>
            </a:r>
            <a:r>
              <a:rPr lang="sv-SE" dirty="0"/>
              <a:t>Styrgruppen noterade att säker roll- och behörighetsidentifikation har gemensamma beröringspunkter med mobildokumentation och poängterade vikten av samarbete mellan projekt som har beröringspunkter. </a:t>
            </a:r>
            <a:endParaRPr lang="sv-SE" dirty="0" smtClean="0"/>
          </a:p>
          <a:p>
            <a:pPr marL="457200" indent="-457200" algn="l">
              <a:buFont typeface="Arial" pitchFamily="34" charset="0"/>
              <a:buChar char="•"/>
            </a:pPr>
            <a:r>
              <a:rPr lang="sv-SE" dirty="0"/>
              <a:t>En utmaning för att öka säker roll- och behörighetsidentifikationen i kommunerna är kostnaden för SITHS-kort.  Ett bredd införande i en kommuns socialtjänst är inte enkelt dels en avgift per kort och dels tid för personal för fotografering och hämtning. En svårighet kan vara att de tekniska lösningar som föreslås inte passar i alla kommuner. </a:t>
            </a:r>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endParaRPr lang="sv-SE" b="1" dirty="0"/>
          </a:p>
        </p:txBody>
      </p:sp>
    </p:spTree>
    <p:extLst>
      <p:ext uri="{BB962C8B-B14F-4D97-AF65-F5344CB8AC3E}">
        <p14:creationId xmlns:p14="http://schemas.microsoft.com/office/powerpoint/2010/main" val="1847072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75420" y="1821655"/>
            <a:ext cx="6392924" cy="4398170"/>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Mobila dokumentationslösningar inom hemsjukvården</a:t>
            </a:r>
          </a:p>
          <a:p>
            <a:pPr marL="914400" lvl="1" indent="-457200" algn="l">
              <a:buFont typeface="Arial" panose="020B0604020202020204" pitchFamily="34" charset="0"/>
              <a:buChar char="•"/>
            </a:pPr>
            <a:r>
              <a:rPr lang="sv-SE" b="1" dirty="0"/>
              <a:t>Götene och Lidköping, mobilitet med säker inloggning</a:t>
            </a:r>
          </a:p>
          <a:p>
            <a:pPr marL="914400" lvl="1" indent="-457200" algn="l">
              <a:buFont typeface="Arial" panose="020B0604020202020204" pitchFamily="34" charset="0"/>
              <a:buChar char="•"/>
            </a:pPr>
            <a:r>
              <a:rPr lang="sv-SE" b="1" dirty="0"/>
              <a:t>Dals-Ed, mobila hemsjukvårds-lösningar Life Care/Procapita </a:t>
            </a:r>
          </a:p>
          <a:p>
            <a:pPr marL="914400" lvl="1" indent="-457200" algn="l">
              <a:buFont typeface="Arial" panose="020B0604020202020204" pitchFamily="34" charset="0"/>
              <a:buChar char="•"/>
            </a:pPr>
            <a:r>
              <a:rPr lang="sv-SE" b="1" dirty="0"/>
              <a:t>Alingsås, utveckling av webbverktyg i Magna Cura</a:t>
            </a:r>
          </a:p>
          <a:p>
            <a:pPr marL="914400" lvl="1" indent="-457200" algn="l">
              <a:buFont typeface="Arial" panose="020B0604020202020204" pitchFamily="34" charset="0"/>
              <a:buChar char="•"/>
            </a:pPr>
            <a:r>
              <a:rPr lang="sv-SE" b="1" dirty="0"/>
              <a:t>Göteborg, utveckling av standardiserade tjänster för mobilt arbetssätt </a:t>
            </a:r>
          </a:p>
          <a:p>
            <a:pPr marL="457200" lvl="0" indent="-457200" algn="l">
              <a:buFont typeface="Arial" panose="020B0604020202020204" pitchFamily="34" charset="0"/>
              <a:buChar char="•"/>
            </a:pPr>
            <a:r>
              <a:rPr lang="sv-SE" dirty="0"/>
              <a:t>Digitala tjänster/applikationer</a:t>
            </a:r>
          </a:p>
          <a:p>
            <a:pPr marL="914400" lvl="1" indent="-457200" algn="l">
              <a:buFont typeface="Arial" panose="020B0604020202020204" pitchFamily="34" charset="0"/>
              <a:buChar char="•"/>
            </a:pPr>
            <a:r>
              <a:rPr lang="sv-SE" b="1" dirty="0"/>
              <a:t>Lerum, digitala signeringslistor </a:t>
            </a:r>
          </a:p>
          <a:p>
            <a:pPr marL="914400" lvl="1" indent="-457200" algn="l">
              <a:buFont typeface="Arial" panose="020B0604020202020204" pitchFamily="34" charset="0"/>
              <a:buChar char="•"/>
            </a:pPr>
            <a:r>
              <a:rPr lang="sv-SE" b="1" dirty="0"/>
              <a:t>Partille, Mobil registrering av återkoppling av resultat av stöd/insats inom boendestöd</a:t>
            </a:r>
            <a:r>
              <a:rPr lang="sv-SE" dirty="0"/>
              <a:t> </a:t>
            </a:r>
          </a:p>
          <a:p>
            <a:pPr marL="457200" lvl="0" indent="-457200" algn="l">
              <a:buFont typeface="Arial" panose="020B0604020202020204" pitchFamily="34" charset="0"/>
              <a:buChar char="•"/>
            </a:pPr>
            <a:r>
              <a:rPr lang="sv-SE" dirty="0"/>
              <a:t>MPÖ, mobilt NPÖ</a:t>
            </a:r>
          </a:p>
          <a:p>
            <a:pPr marL="914400" lvl="1" indent="-457200" algn="l">
              <a:buFont typeface="Arial" panose="020B0604020202020204" pitchFamily="34" charset="0"/>
              <a:buChar char="•"/>
            </a:pPr>
            <a:r>
              <a:rPr lang="sv-SE" b="1" dirty="0"/>
              <a:t>Åmål, MPÖ</a:t>
            </a:r>
          </a:p>
          <a:p>
            <a:pPr marL="457200" lvl="0" indent="-457200" algn="l">
              <a:buFont typeface="Arial" panose="020B0604020202020204" pitchFamily="34" charset="0"/>
              <a:buChar char="•"/>
            </a:pPr>
            <a:r>
              <a:rPr lang="sv-SE" dirty="0"/>
              <a:t>Förutsättningar för mobil dokumentation och informationsåtkomst</a:t>
            </a:r>
          </a:p>
          <a:p>
            <a:pPr marL="914400" lvl="1" indent="-457200" algn="l">
              <a:buFont typeface="Arial" panose="020B0604020202020204" pitchFamily="34" charset="0"/>
              <a:buChar char="•"/>
            </a:pPr>
            <a:r>
              <a:rPr lang="sv-SE" b="1" dirty="0"/>
              <a:t>Göteborg, säker informationshantering ur ett verksamhetsperspektiv </a:t>
            </a:r>
          </a:p>
          <a:p>
            <a:pPr marL="457200" lvl="0" indent="-457200" algn="l">
              <a:buFont typeface="Arial" panose="020B0604020202020204" pitchFamily="34" charset="0"/>
              <a:buChar char="•"/>
            </a:pPr>
            <a:r>
              <a:rPr lang="sv-SE" dirty="0"/>
              <a:t>GR-kommunerna, regional </a:t>
            </a:r>
            <a:r>
              <a:rPr lang="sv-SE" dirty="0" err="1"/>
              <a:t>tjänste</a:t>
            </a:r>
            <a:r>
              <a:rPr lang="sv-SE" dirty="0"/>
              <a:t>/ integrations-plattform </a:t>
            </a:r>
          </a:p>
          <a:p>
            <a:pPr marL="457200" lvl="0" indent="-457200" algn="l">
              <a:buFont typeface="Arial" panose="020B0604020202020204" pitchFamily="34" charset="0"/>
              <a:buChar char="•"/>
            </a:pPr>
            <a:r>
              <a:rPr lang="sv-SE" strike="sngStrike" dirty="0"/>
              <a:t>Partille, Installera trådlöst nätverk </a:t>
            </a:r>
          </a:p>
          <a:p>
            <a:pPr marL="457200" lvl="0" indent="-457200" algn="l">
              <a:buFont typeface="Arial" panose="020B0604020202020204" pitchFamily="34" charset="0"/>
              <a:buChar cha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15</a:t>
            </a:fld>
            <a:endParaRPr lang="sv-SE"/>
          </a:p>
        </p:txBody>
      </p:sp>
      <p:sp>
        <p:nvSpPr>
          <p:cNvPr id="6" name="Underrubrik 1"/>
          <p:cNvSpPr txBox="1">
            <a:spLocks/>
          </p:cNvSpPr>
          <p:nvPr/>
        </p:nvSpPr>
        <p:spPr>
          <a:xfrm>
            <a:off x="1275420" y="619608"/>
            <a:ext cx="6392924" cy="538171"/>
          </a:xfrm>
          <a:prstGeom prst="rect">
            <a:avLst/>
          </a:prstGeom>
          <a:ln w="38100">
            <a:solidFill>
              <a:schemeClr val="accent1">
                <a:lumMod val="60000"/>
                <a:lumOff val="40000"/>
                <a:alpha val="35000"/>
              </a:schemeClr>
            </a:solid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a:t>Mobil dokumentation</a:t>
            </a:r>
          </a:p>
          <a:p>
            <a:pPr marL="457200" indent="-457200" algn="l">
              <a:buFont typeface="Arial" pitchFamily="34" charset="0"/>
              <a:buChar char="•"/>
              <a:defRPr/>
            </a:pPr>
            <a:endParaRPr lang="sv-SE" b="1" dirty="0"/>
          </a:p>
        </p:txBody>
      </p:sp>
      <p:sp>
        <p:nvSpPr>
          <p:cNvPr id="7" name="Underrubrik 1"/>
          <p:cNvSpPr txBox="1">
            <a:spLocks/>
          </p:cNvSpPr>
          <p:nvPr/>
        </p:nvSpPr>
        <p:spPr>
          <a:xfrm>
            <a:off x="1285313" y="1157778"/>
            <a:ext cx="6392924" cy="663877"/>
          </a:xfrm>
          <a:prstGeom prst="rect">
            <a:avLst/>
          </a:prstGeom>
          <a:ln w="38100">
            <a:solidFill>
              <a:schemeClr val="accent1">
                <a:lumMod val="60000"/>
                <a:lumOff val="40000"/>
                <a:alpha val="35000"/>
              </a:schemeClr>
            </a:solidFill>
          </a:ln>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sv-SE" dirty="0"/>
              <a:t>Tio stycken inkomna projektidéer och projektbeskrivningar till en kostnad av 3,7 millioner kronor. Intresset är mycket stort och fler idéer kommer att skickas in.</a:t>
            </a:r>
          </a:p>
          <a:p>
            <a:pPr marL="457200" indent="-457200" algn="l">
              <a:buFont typeface="Arial" pitchFamily="34" charset="0"/>
              <a:buChar char="•"/>
              <a:defRPr/>
            </a:pPr>
            <a:endParaRPr lang="sv-SE" b="1" dirty="0"/>
          </a:p>
        </p:txBody>
      </p:sp>
    </p:spTree>
    <p:extLst>
      <p:ext uri="{BB962C8B-B14F-4D97-AF65-F5344CB8AC3E}">
        <p14:creationId xmlns:p14="http://schemas.microsoft.com/office/powerpoint/2010/main" val="1507189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62460" y="1484784"/>
            <a:ext cx="6392924" cy="2696075"/>
          </a:xfrm>
          <a:prstGeom prst="rect">
            <a:avLst/>
          </a:prstGeom>
          <a:ln w="38100">
            <a:solidFill>
              <a:schemeClr val="accent1">
                <a:lumMod val="60000"/>
                <a:lumOff val="40000"/>
                <a:alpha val="35000"/>
              </a:schemeClr>
            </a:solidFill>
          </a:ln>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Problematiken inom insatsområde mobilitet är att göra avgränsningar. Kunskapen ligger på flera olika nivåer såväl mellan kommuner som förvaltningar inom </a:t>
            </a:r>
            <a:r>
              <a:rPr lang="sv-SE" dirty="0" smtClean="0"/>
              <a:t>kommunen.</a:t>
            </a:r>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a:t>Det finns allt fler program och applikationer som förbättrar möjligheten till mobil dokumentation och informationsåtkomst och här gäller det att se till helheten så att det inte blir solitära tjänster som i slutändan ger mer administration och dubbelregistrering. </a:t>
            </a:r>
            <a:endParaRPr lang="sv-SE" dirty="0" smtClean="0"/>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a:t>För att möjliggöra en bra mobil dokumentation och informationsåtkomst krävs ett antal förutsättningar för att framtidssäkra helheten bl.a. en god hantering av informationssäkerhet och gemensamt fackspråk och nomenklatur</a:t>
            </a:r>
            <a:r>
              <a:rPr lang="sv-SE" dirty="0" smtClean="0"/>
              <a:t>.</a:t>
            </a:r>
            <a:endParaRPr lang="sv-SE" dirty="0"/>
          </a:p>
          <a:p>
            <a:pPr marL="457200" lvl="0" indent="-457200" algn="l">
              <a:buFont typeface="Arial" panose="020B0604020202020204" pitchFamily="34" charset="0"/>
              <a:buChar cha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16</a:t>
            </a:fld>
            <a:endParaRPr lang="sv-SE"/>
          </a:p>
        </p:txBody>
      </p:sp>
      <p:sp>
        <p:nvSpPr>
          <p:cNvPr id="6" name="Underrubrik 1"/>
          <p:cNvSpPr txBox="1">
            <a:spLocks/>
          </p:cNvSpPr>
          <p:nvPr/>
        </p:nvSpPr>
        <p:spPr>
          <a:xfrm>
            <a:off x="1275420" y="619608"/>
            <a:ext cx="6392924" cy="538171"/>
          </a:xfrm>
          <a:prstGeom prst="rect">
            <a:avLst/>
          </a:prstGeom>
          <a:ln w="38100">
            <a:solidFill>
              <a:schemeClr val="accent1">
                <a:lumMod val="60000"/>
                <a:lumOff val="40000"/>
                <a:alpha val="35000"/>
              </a:schemeClr>
            </a:solid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a:t>Mobil dokumentation</a:t>
            </a:r>
          </a:p>
          <a:p>
            <a:pPr marL="457200" indent="-457200" algn="l">
              <a:buFont typeface="Arial" pitchFamily="34" charset="0"/>
              <a:buChar char="•"/>
              <a:defRPr/>
            </a:pPr>
            <a:endParaRPr lang="sv-SE" b="1" dirty="0"/>
          </a:p>
        </p:txBody>
      </p:sp>
      <p:sp>
        <p:nvSpPr>
          <p:cNvPr id="8" name="Underrubrik 1"/>
          <p:cNvSpPr txBox="1">
            <a:spLocks/>
          </p:cNvSpPr>
          <p:nvPr/>
        </p:nvSpPr>
        <p:spPr>
          <a:xfrm>
            <a:off x="1246871" y="4317384"/>
            <a:ext cx="6480720" cy="2279968"/>
          </a:xfrm>
          <a:prstGeom prst="rect">
            <a:avLst/>
          </a:prstGeom>
          <a:ln w="38100">
            <a:solidFill>
              <a:schemeClr val="accent1">
                <a:lumMod val="60000"/>
                <a:lumOff val="40000"/>
                <a:alpha val="35000"/>
              </a:schemeClr>
            </a:solidFill>
          </a:ln>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sv-SE" dirty="0"/>
              <a:t>Intresset för området är mycket stort och fler projektidéer kommer att komma in. </a:t>
            </a:r>
            <a:endParaRPr lang="sv-SE" dirty="0" smtClean="0"/>
          </a:p>
          <a:p>
            <a:pPr marL="457200" indent="-457200" algn="l">
              <a:buFont typeface="Arial" pitchFamily="34" charset="0"/>
              <a:buChar char="•"/>
            </a:pPr>
            <a:endParaRPr lang="sv-SE" dirty="0" smtClean="0"/>
          </a:p>
          <a:p>
            <a:pPr marL="457200" indent="-457200" algn="l">
              <a:buFont typeface="Arial" pitchFamily="34" charset="0"/>
              <a:buChar char="•"/>
            </a:pPr>
            <a:r>
              <a:rPr lang="sv-SE" dirty="0" smtClean="0"/>
              <a:t>Genom </a:t>
            </a:r>
            <a:r>
              <a:rPr lang="sv-SE" dirty="0"/>
              <a:t>att jobba på flera olika nivåer med en samordnande resurs inom GR finns möjlighet att få erfarenhet från flera aspekter av den totala kedjan och på så sätt få en god erfarenhetsgrund att presentera för övriga kommuner/aktörer. </a:t>
            </a:r>
            <a:endParaRPr lang="sv-SE" dirty="0" smtClean="0"/>
          </a:p>
          <a:p>
            <a:pPr marL="457200" indent="-457200" algn="l">
              <a:buFont typeface="Arial" pitchFamily="34" charset="0"/>
              <a:buChar char="•"/>
            </a:pPr>
            <a:endParaRPr lang="sv-SE" dirty="0" smtClean="0"/>
          </a:p>
          <a:p>
            <a:pPr marL="457200" indent="-457200" algn="l">
              <a:buFont typeface="Arial" pitchFamily="34" charset="0"/>
              <a:buChar char="•"/>
            </a:pPr>
            <a:r>
              <a:rPr lang="sv-SE" dirty="0" smtClean="0"/>
              <a:t>Tiden </a:t>
            </a:r>
            <a:r>
              <a:rPr lang="sv-SE" dirty="0"/>
              <a:t>för start av projekt ses som det största hindret för att hinna få ett resultat under året.</a:t>
            </a:r>
          </a:p>
          <a:p>
            <a:pPr marL="457200" lvl="0" indent="-457200" algn="l">
              <a:buFont typeface="Arial" panose="020B0604020202020204" pitchFamily="34" charset="0"/>
              <a:buChar char="•"/>
            </a:pPr>
            <a:endParaRPr lang="sv-SE" b="1" dirty="0"/>
          </a:p>
        </p:txBody>
      </p:sp>
    </p:spTree>
    <p:extLst>
      <p:ext uri="{BB962C8B-B14F-4D97-AF65-F5344CB8AC3E}">
        <p14:creationId xmlns:p14="http://schemas.microsoft.com/office/powerpoint/2010/main" val="3844561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53118" y="2519095"/>
            <a:ext cx="6392924" cy="3358177"/>
          </a:xfrm>
          <a:prstGeom prst="rect">
            <a:avLst/>
          </a:prstGeom>
          <a:ln w="38100">
            <a:solidFill>
              <a:schemeClr val="accent1">
                <a:lumMod val="60000"/>
                <a:lumOff val="40000"/>
                <a:alpha val="35000"/>
              </a:schemeClr>
            </a:solidFill>
          </a:ln>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dirty="0"/>
              <a:t>Beslut:</a:t>
            </a:r>
          </a:p>
          <a:p>
            <a:pPr marL="457200" indent="-457200" algn="l">
              <a:buFont typeface="Arial" panose="020B0604020202020204" pitchFamily="34" charset="0"/>
              <a:buChar char="•"/>
            </a:pPr>
            <a:r>
              <a:rPr lang="sv-SE" dirty="0"/>
              <a:t>Initialt avsätts 720 000 kr för införandet i kommunerna. </a:t>
            </a:r>
            <a:endParaRPr lang="sv-SE" dirty="0" smtClean="0"/>
          </a:p>
          <a:p>
            <a:pPr marL="457200" indent="-457200" algn="l">
              <a:buFont typeface="Arial" panose="020B0604020202020204" pitchFamily="34" charset="0"/>
              <a:buChar char="•"/>
            </a:pPr>
            <a:r>
              <a:rPr lang="sv-SE" dirty="0" smtClean="0"/>
              <a:t>Detta </a:t>
            </a:r>
            <a:r>
              <a:rPr lang="sv-SE" dirty="0"/>
              <a:t>fördelas genom att tolv kommuner ges stimulansmedel på maximalt 60 000 kronor var. De tolv kommunerna ska vara fördelade med maximalt tre kommuner per kommunalförbund och minst en kommun per vårdsamverkansområde.</a:t>
            </a:r>
          </a:p>
          <a:p>
            <a:pPr marL="457200" indent="-457200" algn="l">
              <a:buFont typeface="Arial" panose="020B0604020202020204" pitchFamily="34" charset="0"/>
              <a:buChar char="•"/>
            </a:pPr>
            <a:r>
              <a:rPr lang="sv-SE" dirty="0"/>
              <a:t>Finns en större efterfrågan än ekonomisk avsättning kommer ”en kö att skapas”, för att ge möjlighet att senare under året äska ytterligare medel för införandet</a:t>
            </a:r>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17</a:t>
            </a:fld>
            <a:endParaRPr lang="sv-SE"/>
          </a:p>
        </p:txBody>
      </p:sp>
      <p:sp>
        <p:nvSpPr>
          <p:cNvPr id="6" name="Underrubrik 1"/>
          <p:cNvSpPr txBox="1">
            <a:spLocks/>
          </p:cNvSpPr>
          <p:nvPr/>
        </p:nvSpPr>
        <p:spPr>
          <a:xfrm>
            <a:off x="1275420" y="619608"/>
            <a:ext cx="6392924" cy="538171"/>
          </a:xfrm>
          <a:prstGeom prst="rect">
            <a:avLst/>
          </a:prstGeom>
          <a:ln w="38100">
            <a:solidFill>
              <a:schemeClr val="accent1">
                <a:lumMod val="60000"/>
                <a:lumOff val="40000"/>
                <a:alpha val="35000"/>
              </a:schemeClr>
            </a:solid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a:t>NPÖ</a:t>
            </a:r>
          </a:p>
        </p:txBody>
      </p:sp>
      <p:sp>
        <p:nvSpPr>
          <p:cNvPr id="7" name="Underrubrik 1"/>
          <p:cNvSpPr txBox="1">
            <a:spLocks/>
          </p:cNvSpPr>
          <p:nvPr/>
        </p:nvSpPr>
        <p:spPr>
          <a:xfrm>
            <a:off x="1270564" y="1618750"/>
            <a:ext cx="6392924" cy="498043"/>
          </a:xfrm>
          <a:prstGeom prst="rect">
            <a:avLst/>
          </a:prstGeom>
          <a:ln w="38100">
            <a:solidFill>
              <a:schemeClr val="accent1">
                <a:lumMod val="60000"/>
                <a:lumOff val="40000"/>
                <a:alpha val="35000"/>
              </a:schemeClr>
            </a:solidFill>
          </a:ln>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sv-SE" b="1" dirty="0" smtClean="0"/>
              <a:t>Det räcker med att anmäla intresse</a:t>
            </a:r>
            <a:endParaRPr lang="sv-SE" b="1" dirty="0"/>
          </a:p>
        </p:txBody>
      </p:sp>
    </p:spTree>
    <p:extLst>
      <p:ext uri="{BB962C8B-B14F-4D97-AF65-F5344CB8AC3E}">
        <p14:creationId xmlns:p14="http://schemas.microsoft.com/office/powerpoint/2010/main" val="1574383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62460" y="1484785"/>
            <a:ext cx="6392924" cy="1296143"/>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Nio stycken inkomna projektidéer och projektbeskrivningar till en kostnad av 5,5 miljoner kronor. I vissa fall har enskilda kommuner skickat in projektidén och i vissa fall fler kommuner tillsammans via </a:t>
            </a:r>
            <a:r>
              <a:rPr lang="sv-SE" dirty="0" smtClean="0"/>
              <a:t>kommunalförbunden</a:t>
            </a:r>
          </a:p>
          <a:p>
            <a:pPr marL="457200" lvl="0" indent="-457200" algn="l">
              <a:buFont typeface="Arial" panose="020B0604020202020204" pitchFamily="34" charset="0"/>
              <a:buChar char="•"/>
            </a:pPr>
            <a:r>
              <a:rPr lang="sv-SE" b="1" dirty="0" smtClean="0"/>
              <a:t>Fler har inkommit</a:t>
            </a: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dirty="0"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18</a:t>
            </a:fld>
            <a:endParaRPr lang="sv-SE"/>
          </a:p>
        </p:txBody>
      </p:sp>
      <p:sp>
        <p:nvSpPr>
          <p:cNvPr id="6" name="Underrubrik 1"/>
          <p:cNvSpPr txBox="1">
            <a:spLocks/>
          </p:cNvSpPr>
          <p:nvPr/>
        </p:nvSpPr>
        <p:spPr>
          <a:xfrm>
            <a:off x="1275420" y="619608"/>
            <a:ext cx="6392924" cy="538171"/>
          </a:xfrm>
          <a:prstGeom prst="rect">
            <a:avLst/>
          </a:prstGeom>
          <a:ln w="38100">
            <a:solidFill>
              <a:schemeClr val="accent1">
                <a:lumMod val="60000"/>
                <a:lumOff val="40000"/>
                <a:alpha val="35000"/>
              </a:schemeClr>
            </a:solid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a:t>Trygghetslarm</a:t>
            </a:r>
          </a:p>
        </p:txBody>
      </p:sp>
      <p:sp>
        <p:nvSpPr>
          <p:cNvPr id="8" name="Underrubrik 1"/>
          <p:cNvSpPr txBox="1">
            <a:spLocks/>
          </p:cNvSpPr>
          <p:nvPr/>
        </p:nvSpPr>
        <p:spPr>
          <a:xfrm>
            <a:off x="1246871" y="2917453"/>
            <a:ext cx="6480720" cy="3679899"/>
          </a:xfrm>
          <a:prstGeom prst="rect">
            <a:avLst/>
          </a:prstGeom>
          <a:ln w="38100">
            <a:solidFill>
              <a:schemeClr val="accent1">
                <a:lumMod val="60000"/>
                <a:lumOff val="40000"/>
                <a:alpha val="35000"/>
              </a:schemeClr>
            </a:solidFill>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r>
              <a:rPr lang="sv-SE" dirty="0"/>
              <a:t>Uddevalla, plan för införande av helt digitalt trygghetssystem </a:t>
            </a:r>
          </a:p>
          <a:p>
            <a:pPr marL="457200" lvl="0" indent="-457200" algn="l">
              <a:buFont typeface="Arial" panose="020B0604020202020204" pitchFamily="34" charset="0"/>
              <a:buChar char="•"/>
            </a:pPr>
            <a:r>
              <a:rPr lang="sv-SE" dirty="0"/>
              <a:t>Grästorp, utreda förutsättningar för införande av digitala trygghetslarm</a:t>
            </a:r>
          </a:p>
          <a:p>
            <a:pPr marL="457200" lvl="0" indent="-457200" algn="l">
              <a:buFont typeface="Arial" panose="020B0604020202020204" pitchFamily="34" charset="0"/>
              <a:buChar char="•"/>
            </a:pPr>
            <a:r>
              <a:rPr lang="sv-SE" dirty="0"/>
              <a:t>Partille, Byta ut samtliga analoga trygghetslarm till digitala larm.</a:t>
            </a:r>
          </a:p>
          <a:p>
            <a:pPr marL="457200" lvl="0" indent="-457200" algn="l">
              <a:buFont typeface="Arial" panose="020B0604020202020204" pitchFamily="34" charset="0"/>
              <a:buChar char="•"/>
            </a:pPr>
            <a:r>
              <a:rPr lang="sv-SE" dirty="0"/>
              <a:t>Skara, Lidköping, Götene, Essunga. Utbyte av trygghetslarm</a:t>
            </a:r>
          </a:p>
          <a:p>
            <a:pPr marL="457200" lvl="0" indent="-457200" algn="l">
              <a:buFont typeface="Arial" panose="020B0604020202020204" pitchFamily="34" charset="0"/>
              <a:buChar char="•"/>
            </a:pPr>
            <a:r>
              <a:rPr lang="sv-SE" dirty="0"/>
              <a:t>Fyrbodal, införande av digitala trygghetslarm</a:t>
            </a:r>
          </a:p>
          <a:p>
            <a:pPr marL="457200" lvl="0" indent="-457200" algn="l">
              <a:buFont typeface="Arial" panose="020B0604020202020204" pitchFamily="34" charset="0"/>
              <a:buChar char="•"/>
            </a:pPr>
            <a:r>
              <a:rPr lang="sv-SE" dirty="0"/>
              <a:t>Göteborg, utveckling, upphandling, implementering inkl. kameratillsyn </a:t>
            </a:r>
          </a:p>
          <a:p>
            <a:pPr marL="457200" lvl="0" indent="-457200" algn="l">
              <a:buFont typeface="Arial" panose="020B0604020202020204" pitchFamily="34" charset="0"/>
              <a:buChar char="•"/>
            </a:pPr>
            <a:r>
              <a:rPr lang="sv-SE" dirty="0"/>
              <a:t>Herrljunga, förutsättningar och handlingsplan</a:t>
            </a:r>
          </a:p>
          <a:p>
            <a:pPr marL="457200" lvl="0" indent="-457200" algn="l">
              <a:buFont typeface="Arial" panose="020B0604020202020204" pitchFamily="34" charset="0"/>
              <a:buChar char="•"/>
            </a:pPr>
            <a:r>
              <a:rPr lang="sv-SE" dirty="0"/>
              <a:t>Dals-Ed, handlingsplan</a:t>
            </a:r>
          </a:p>
          <a:p>
            <a:pPr marL="457200" lvl="0" indent="-457200" algn="l">
              <a:buFont typeface="Arial" panose="020B0604020202020204" pitchFamily="34" charset="0"/>
              <a:buChar char="•"/>
            </a:pPr>
            <a:r>
              <a:rPr lang="sv-SE" dirty="0"/>
              <a:t>GR, Samverkan vis </a:t>
            </a:r>
            <a:r>
              <a:rPr lang="sv-SE" dirty="0" smtClean="0"/>
              <a:t>införande</a:t>
            </a:r>
          </a:p>
          <a:p>
            <a:pPr lvl="0" algn="l"/>
            <a:r>
              <a:rPr lang="sv-SE" dirty="0" smtClean="0"/>
              <a:t>Styrgruppsmöte är den 11 april</a:t>
            </a:r>
            <a:endParaRPr lang="sv-SE" dirty="0"/>
          </a:p>
          <a:p>
            <a:pPr marL="457200" lvl="0" indent="-457200" algn="l">
              <a:buFont typeface="Arial" panose="020B0604020202020204" pitchFamily="34" charset="0"/>
              <a:buChar char="•"/>
            </a:pPr>
            <a:endParaRPr lang="sv-SE" b="1" dirty="0"/>
          </a:p>
        </p:txBody>
      </p:sp>
    </p:spTree>
    <p:extLst>
      <p:ext uri="{BB962C8B-B14F-4D97-AF65-F5344CB8AC3E}">
        <p14:creationId xmlns:p14="http://schemas.microsoft.com/office/powerpoint/2010/main" val="3277582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62460" y="1484785"/>
            <a:ext cx="6392924" cy="4464495"/>
          </a:xfrm>
          <a:prstGeom prst="rect">
            <a:avLst/>
          </a:prstGeom>
          <a:ln w="38100">
            <a:solidFill>
              <a:schemeClr val="accent1">
                <a:lumMod val="60000"/>
                <a:lumOff val="40000"/>
                <a:alpha val="35000"/>
              </a:schemeClr>
            </a:solidFill>
          </a:ln>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sv-SE" dirty="0"/>
              <a:t>I överenskommelsen för 2014 tillkom det sjätte målet. I ett första steg har samtliga kommuner beslutat om att de ska påbörja arbetet med att etablera konceptet ”Trygghet, service och delaktighet i hemmet genom digital teknik”.  Detta var ett grundkrav för att länet ska få behålla </a:t>
            </a:r>
            <a:r>
              <a:rPr lang="sv-SE" dirty="0" smtClean="0"/>
              <a:t>stimulansmedel.</a:t>
            </a:r>
          </a:p>
          <a:p>
            <a:pPr marL="457200" indent="-457200" algn="l">
              <a:buFont typeface="Arial" panose="020B0604020202020204" pitchFamily="34" charset="0"/>
              <a:buChar char="•"/>
            </a:pPr>
            <a:endParaRPr lang="sv-SE" dirty="0" smtClean="0"/>
          </a:p>
          <a:p>
            <a:pPr marL="457200" indent="-457200" algn="l">
              <a:buFont typeface="Arial" panose="020B0604020202020204" pitchFamily="34" charset="0"/>
              <a:buChar char="•"/>
            </a:pPr>
            <a:r>
              <a:rPr lang="sv-SE" dirty="0" smtClean="0"/>
              <a:t>Digitala </a:t>
            </a:r>
            <a:r>
              <a:rPr lang="sv-SE" dirty="0"/>
              <a:t>trygghetslarm kan ses som en del i konceptet och för att få ut mer i den investeringen vill flera kommuner ha fler funktioner i sin lösning, t ex möjlighet att koppla in videokommunikation och sensorer (passiva larm). </a:t>
            </a:r>
            <a:endParaRPr lang="sv-SE" dirty="0" smtClean="0"/>
          </a:p>
          <a:p>
            <a:pPr marL="914400" lvl="1" indent="-457200" algn="l">
              <a:buFont typeface="Arial" panose="020B0604020202020204" pitchFamily="34" charset="0"/>
              <a:buChar char="•"/>
            </a:pPr>
            <a:r>
              <a:rPr lang="sv-SE" dirty="0" smtClean="0"/>
              <a:t>Enligt </a:t>
            </a:r>
            <a:r>
              <a:rPr lang="sv-SE" dirty="0"/>
              <a:t>en kommunal </a:t>
            </a:r>
            <a:r>
              <a:rPr lang="sv-SE" dirty="0" err="1"/>
              <a:t>eHälsoansvarig</a:t>
            </a:r>
            <a:r>
              <a:rPr lang="sv-SE" dirty="0"/>
              <a:t> går det därför inte att avropa på avtalet ”Trygghetslarm och larmmottagning 2012” utan kommunerna måste upphandla.  </a:t>
            </a:r>
          </a:p>
          <a:p>
            <a:r>
              <a:rPr lang="sv-SE" dirty="0"/>
              <a:t> </a:t>
            </a:r>
          </a:p>
        </p:txBody>
      </p:sp>
      <p:sp>
        <p:nvSpPr>
          <p:cNvPr id="2" name="Platshållare för sidfot 1"/>
          <p:cNvSpPr>
            <a:spLocks noGrp="1"/>
          </p:cNvSpPr>
          <p:nvPr>
            <p:ph type="ftr" sz="quarter" idx="11"/>
          </p:nvPr>
        </p:nvSpPr>
        <p:spPr>
          <a:xfrm>
            <a:off x="3635896" y="6492875"/>
            <a:ext cx="4328120" cy="365125"/>
          </a:xfrm>
        </p:spPr>
        <p:txBody>
          <a:bodyPr/>
          <a:lstStyle/>
          <a:p>
            <a:r>
              <a:rPr lang="sv-SE" dirty="0"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19</a:t>
            </a:fld>
            <a:endParaRPr lang="sv-SE"/>
          </a:p>
        </p:txBody>
      </p:sp>
      <p:sp>
        <p:nvSpPr>
          <p:cNvPr id="6" name="Underrubrik 1"/>
          <p:cNvSpPr txBox="1">
            <a:spLocks/>
          </p:cNvSpPr>
          <p:nvPr/>
        </p:nvSpPr>
        <p:spPr>
          <a:xfrm>
            <a:off x="1275420" y="619608"/>
            <a:ext cx="6392924" cy="538171"/>
          </a:xfrm>
          <a:prstGeom prst="rect">
            <a:avLst/>
          </a:prstGeom>
          <a:ln w="38100">
            <a:solidFill>
              <a:schemeClr val="accent1">
                <a:lumMod val="60000"/>
                <a:lumOff val="40000"/>
                <a:alpha val="35000"/>
              </a:schemeClr>
            </a:solidFill>
          </a:ln>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sv-SE" b="1" dirty="0" smtClean="0"/>
              <a:t>”</a:t>
            </a:r>
            <a:r>
              <a:rPr lang="sv-SE" b="1" dirty="0"/>
              <a:t>Ökad trygghet, delaktighet och service i hemmet” </a:t>
            </a:r>
          </a:p>
        </p:txBody>
      </p:sp>
    </p:spTree>
    <p:extLst>
      <p:ext uri="{BB962C8B-B14F-4D97-AF65-F5344CB8AC3E}">
        <p14:creationId xmlns:p14="http://schemas.microsoft.com/office/powerpoint/2010/main" val="2034816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ubrik 3"/>
          <p:cNvSpPr>
            <a:spLocks noGrp="1"/>
          </p:cNvSpPr>
          <p:nvPr>
            <p:ph type="title"/>
          </p:nvPr>
        </p:nvSpPr>
        <p:spPr>
          <a:xfrm>
            <a:off x="457200" y="404664"/>
            <a:ext cx="8229600" cy="1143000"/>
          </a:xfrm>
        </p:spPr>
        <p:txBody>
          <a:bodyPr/>
          <a:lstStyle/>
          <a:p>
            <a:pPr eaLnBrk="1" hangingPunct="1"/>
            <a:r>
              <a:rPr lang="sv-SE" altLang="sv-SE" dirty="0" smtClean="0"/>
              <a:t>Överenskommelse 2014 </a:t>
            </a:r>
            <a:r>
              <a:rPr lang="sv-SE" altLang="sv-SE" dirty="0" err="1" smtClean="0"/>
              <a:t>eHälsa</a:t>
            </a:r>
            <a:endParaRPr lang="sv-SE" altLang="sv-SE" dirty="0" smtClean="0"/>
          </a:p>
        </p:txBody>
      </p:sp>
      <p:sp>
        <p:nvSpPr>
          <p:cNvPr id="5" name="Platshållare för innehåll 4"/>
          <p:cNvSpPr>
            <a:spLocks noGrp="1"/>
          </p:cNvSpPr>
          <p:nvPr>
            <p:ph idx="1"/>
          </p:nvPr>
        </p:nvSpPr>
        <p:spPr/>
        <p:txBody>
          <a:bodyPr rtlCol="0">
            <a:normAutofit fontScale="85000" lnSpcReduction="10000"/>
          </a:bodyPr>
          <a:lstStyle/>
          <a:p>
            <a:pPr eaLnBrk="1" fontAlgn="auto" hangingPunct="1">
              <a:spcAft>
                <a:spcPts val="0"/>
              </a:spcAft>
              <a:defRPr/>
            </a:pPr>
            <a:r>
              <a:rPr lang="sv-SE" dirty="0" smtClean="0">
                <a:latin typeface="+mn-lt"/>
              </a:rPr>
              <a:t>Regionala stimulansbidrag:</a:t>
            </a:r>
          </a:p>
          <a:p>
            <a:pPr marL="914400" lvl="1" indent="-457200" eaLnBrk="1" fontAlgn="auto" hangingPunct="1">
              <a:spcBef>
                <a:spcPts val="1200"/>
              </a:spcBef>
              <a:spcAft>
                <a:spcPts val="0"/>
              </a:spcAft>
              <a:buFont typeface="+mj-lt"/>
              <a:buAutoNum type="arabicPeriod"/>
              <a:defRPr/>
            </a:pPr>
            <a:r>
              <a:rPr lang="sv-SE" dirty="0" smtClean="0">
                <a:latin typeface="+mn-lt"/>
              </a:rPr>
              <a:t>Införa e-tjänster inom socialtjänsten för invånare</a:t>
            </a:r>
          </a:p>
          <a:p>
            <a:pPr marL="914400" lvl="1" indent="-457200" eaLnBrk="1" fontAlgn="auto" hangingPunct="1">
              <a:spcBef>
                <a:spcPts val="1200"/>
              </a:spcBef>
              <a:spcAft>
                <a:spcPts val="0"/>
              </a:spcAft>
              <a:buFont typeface="+mj-lt"/>
              <a:buAutoNum type="arabicPeriod"/>
              <a:defRPr/>
            </a:pPr>
            <a:r>
              <a:rPr lang="sv-SE" dirty="0" smtClean="0">
                <a:latin typeface="+mn-lt"/>
              </a:rPr>
              <a:t>Säker roll- och </a:t>
            </a:r>
            <a:r>
              <a:rPr lang="sv-SE" dirty="0" err="1" smtClean="0">
                <a:latin typeface="+mn-lt"/>
              </a:rPr>
              <a:t>behörighets-ID</a:t>
            </a:r>
            <a:r>
              <a:rPr lang="sv-SE" dirty="0"/>
              <a:t> </a:t>
            </a:r>
            <a:r>
              <a:rPr lang="sv-SE" dirty="0" smtClean="0"/>
              <a:t>(mer utav SITHS-korten)</a:t>
            </a:r>
            <a:r>
              <a:rPr lang="sv-SE" dirty="0" smtClean="0">
                <a:latin typeface="+mn-lt"/>
              </a:rPr>
              <a:t> </a:t>
            </a:r>
          </a:p>
          <a:p>
            <a:pPr marL="914400" lvl="1" indent="-457200" eaLnBrk="1" fontAlgn="auto" hangingPunct="1">
              <a:spcBef>
                <a:spcPts val="1200"/>
              </a:spcBef>
              <a:spcAft>
                <a:spcPts val="0"/>
              </a:spcAft>
              <a:buFont typeface="+mj-lt"/>
              <a:buAutoNum type="arabicPeriod"/>
              <a:defRPr/>
            </a:pPr>
            <a:r>
              <a:rPr lang="sv-SE" dirty="0" smtClean="0">
                <a:latin typeface="+mn-lt"/>
              </a:rPr>
              <a:t>Mobilitet och mobil dokumentation </a:t>
            </a:r>
          </a:p>
          <a:p>
            <a:pPr marL="914400" lvl="1" indent="-457200" eaLnBrk="1" fontAlgn="auto" hangingPunct="1">
              <a:spcBef>
                <a:spcPts val="1200"/>
              </a:spcBef>
              <a:spcAft>
                <a:spcPts val="0"/>
              </a:spcAft>
              <a:buFont typeface="+mj-lt"/>
              <a:buAutoNum type="arabicPeriod"/>
              <a:defRPr/>
            </a:pPr>
            <a:r>
              <a:rPr lang="sv-SE" dirty="0" smtClean="0">
                <a:latin typeface="+mn-lt"/>
              </a:rPr>
              <a:t>Digitala trygghetslarm, hela kedjan!</a:t>
            </a:r>
          </a:p>
          <a:p>
            <a:pPr marL="914400" lvl="1" indent="-457200">
              <a:spcBef>
                <a:spcPts val="1200"/>
              </a:spcBef>
              <a:buFont typeface="+mj-lt"/>
              <a:buAutoNum type="arabicPeriod"/>
              <a:defRPr/>
            </a:pPr>
            <a:r>
              <a:rPr lang="sv-SE" dirty="0" smtClean="0">
                <a:latin typeface="+mn-lt"/>
              </a:rPr>
              <a:t>NPÖ, konsument och </a:t>
            </a:r>
            <a:r>
              <a:rPr lang="sv-SE" dirty="0"/>
              <a:t>producent </a:t>
            </a:r>
            <a:endParaRPr lang="sv-SE" dirty="0" smtClean="0"/>
          </a:p>
          <a:p>
            <a:pPr marL="914400" lvl="1" indent="-457200">
              <a:spcBef>
                <a:spcPts val="1200"/>
              </a:spcBef>
              <a:buFont typeface="+mj-lt"/>
              <a:buAutoNum type="arabicPeriod"/>
              <a:defRPr/>
            </a:pPr>
            <a:r>
              <a:rPr lang="sv-SE" dirty="0" smtClean="0"/>
              <a:t>Beslut </a:t>
            </a:r>
            <a:r>
              <a:rPr lang="sv-SE" dirty="0"/>
              <a:t>om att påbörja processen att etablera konceptet ”Ökad trygghet, delaktighet och service i hemmet” </a:t>
            </a:r>
            <a:endParaRPr lang="sv-SE" dirty="0" smtClean="0">
              <a:latin typeface="+mn-lt"/>
            </a:endParaRPr>
          </a:p>
          <a:p>
            <a:pPr eaLnBrk="1" fontAlgn="auto" hangingPunct="1">
              <a:spcAft>
                <a:spcPts val="0"/>
              </a:spcAft>
              <a:defRPr/>
            </a:pPr>
            <a:r>
              <a:rPr lang="sv-SE" dirty="0" smtClean="0">
                <a:latin typeface="+mn-lt"/>
              </a:rPr>
              <a:t>SKL beviljar bidragen via kommunalförbund eller motsvarande, som förmedlar vidare till kommunerna</a:t>
            </a:r>
            <a:endParaRPr lang="sv-SE" dirty="0">
              <a:latin typeface="+mn-lt"/>
            </a:endParaRPr>
          </a:p>
        </p:txBody>
      </p:sp>
      <p:sp>
        <p:nvSpPr>
          <p:cNvPr id="2" name="Platshållare för sidfot 1"/>
          <p:cNvSpPr>
            <a:spLocks noGrp="1"/>
          </p:cNvSpPr>
          <p:nvPr>
            <p:ph type="ftr" sz="quarter" idx="11"/>
          </p:nvPr>
        </p:nvSpPr>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2</a:t>
            </a:fld>
            <a:endParaRPr lang="sv-SE"/>
          </a:p>
        </p:txBody>
      </p:sp>
    </p:spTree>
    <p:extLst>
      <p:ext uri="{BB962C8B-B14F-4D97-AF65-F5344CB8AC3E}">
        <p14:creationId xmlns:p14="http://schemas.microsoft.com/office/powerpoint/2010/main" val="3132195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abou.se/images/stories/portal/lamp.png"/>
          <p:cNvPicPr>
            <a:picLocks noChangeAspect="1"/>
          </p:cNvPicPr>
          <p:nvPr/>
        </p:nvPicPr>
        <p:blipFill>
          <a:blip r:embed="rId2"/>
          <a:srcRect r="50028"/>
          <a:stretch>
            <a:fillRect/>
          </a:stretch>
        </p:blipFill>
        <p:spPr>
          <a:xfrm>
            <a:off x="1115615" y="836712"/>
            <a:ext cx="6739599" cy="5214865"/>
          </a:xfrm>
          <a:prstGeom prst="rect">
            <a:avLst/>
          </a:prstGeom>
          <a:noFill/>
          <a:ln>
            <a:noFill/>
          </a:ln>
          <a:effectLst>
            <a:outerShdw dir="16200000" algn="tl">
              <a:srgbClr val="000000">
                <a:alpha val="20000"/>
              </a:srgbClr>
            </a:outerShdw>
          </a:effectLst>
        </p:spPr>
      </p:pic>
      <p:sp>
        <p:nvSpPr>
          <p:cNvPr id="3" name="Platshållare för innehåll 2"/>
          <p:cNvSpPr txBox="1"/>
          <p:nvPr/>
        </p:nvSpPr>
        <p:spPr>
          <a:xfrm>
            <a:off x="421196" y="777429"/>
            <a:ext cx="8229600" cy="1931492"/>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800"/>
              </a:spcBef>
              <a:spcAft>
                <a:spcPts val="0"/>
              </a:spcAft>
              <a:buNone/>
              <a:tabLst/>
              <a:defRPr sz="1800" b="0" i="0" u="none" strike="noStrike" kern="0" cap="none" spc="0" baseline="0">
                <a:solidFill>
                  <a:srgbClr val="000000"/>
                </a:solidFill>
                <a:uFillTx/>
              </a:defRPr>
            </a:pPr>
            <a:r>
              <a:rPr lang="sv-SE" sz="3200" b="1" i="0" u="none" strike="noStrike" kern="1200" cap="none" spc="0" baseline="0" dirty="0">
                <a:solidFill>
                  <a:srgbClr val="000000"/>
                </a:solidFill>
                <a:uFillTx/>
                <a:latin typeface="Calibri"/>
              </a:rPr>
              <a:t>Frågor och </a:t>
            </a:r>
            <a:r>
              <a:rPr lang="sv-SE" sz="3200" b="1" i="0" u="none" strike="noStrike" kern="1200" cap="none" spc="0" baseline="0" dirty="0" smtClean="0">
                <a:solidFill>
                  <a:srgbClr val="000000"/>
                </a:solidFill>
                <a:uFillTx/>
                <a:latin typeface="Calibri"/>
              </a:rPr>
              <a:t>funderingar?</a:t>
            </a:r>
            <a:endParaRPr lang="sv-SE" sz="3200" b="0" i="0" u="none" strike="noStrike" kern="1200" cap="none" spc="0" baseline="0" dirty="0">
              <a:solidFill>
                <a:srgbClr val="000000"/>
              </a:solidFill>
              <a:uFillTx/>
              <a:latin typeface="Calibri"/>
            </a:endParaRPr>
          </a:p>
        </p:txBody>
      </p:sp>
      <p:sp>
        <p:nvSpPr>
          <p:cNvPr id="5" name="Platshållare för sidfot 4"/>
          <p:cNvSpPr>
            <a:spLocks noGrp="1"/>
          </p:cNvSpPr>
          <p:nvPr>
            <p:ph type="ftr" sz="quarter" idx="11"/>
          </p:nvPr>
        </p:nvSpPr>
        <p:spPr/>
        <p:txBody>
          <a:bodyPr/>
          <a:lstStyle/>
          <a:p>
            <a:r>
              <a:rPr lang="sv-SE" smtClean="0"/>
              <a:t>Staffan Almhede, e-samordnare </a:t>
            </a:r>
            <a:endParaRPr lang="sv-SE"/>
          </a:p>
        </p:txBody>
      </p:sp>
      <p:sp>
        <p:nvSpPr>
          <p:cNvPr id="6" name="Platshållare för bildnummer 5"/>
          <p:cNvSpPr>
            <a:spLocks noGrp="1"/>
          </p:cNvSpPr>
          <p:nvPr>
            <p:ph type="sldNum" sz="quarter" idx="12"/>
          </p:nvPr>
        </p:nvSpPr>
        <p:spPr/>
        <p:txBody>
          <a:bodyPr/>
          <a:lstStyle/>
          <a:p>
            <a:fld id="{9246C012-B38A-45C9-813E-012134E76ABD}" type="slidenum">
              <a:rPr lang="sv-SE" smtClean="0"/>
              <a:t>20</a:t>
            </a:fld>
            <a:endParaRPr lang="sv-SE"/>
          </a:p>
        </p:txBody>
      </p:sp>
    </p:spTree>
    <p:extLst>
      <p:ext uri="{BB962C8B-B14F-4D97-AF65-F5344CB8AC3E}">
        <p14:creationId xmlns:p14="http://schemas.microsoft.com/office/powerpoint/2010/main" val="3433883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ubrik 1"/>
          <p:cNvSpPr>
            <a:spLocks noGrp="1"/>
          </p:cNvSpPr>
          <p:nvPr>
            <p:ph type="title"/>
          </p:nvPr>
        </p:nvSpPr>
        <p:spPr/>
        <p:txBody>
          <a:bodyPr/>
          <a:lstStyle/>
          <a:p>
            <a:pPr eaLnBrk="1" hangingPunct="1"/>
            <a:r>
              <a:rPr lang="sv-SE" altLang="sv-SE" smtClean="0"/>
              <a:t>SKL</a:t>
            </a:r>
          </a:p>
        </p:txBody>
      </p:sp>
      <p:sp>
        <p:nvSpPr>
          <p:cNvPr id="32771" name="Platshållare för innehåll 2"/>
          <p:cNvSpPr>
            <a:spLocks noGrp="1"/>
          </p:cNvSpPr>
          <p:nvPr>
            <p:ph idx="1"/>
          </p:nvPr>
        </p:nvSpPr>
        <p:spPr/>
        <p:txBody>
          <a:bodyPr>
            <a:normAutofit lnSpcReduction="10000"/>
          </a:bodyPr>
          <a:lstStyle/>
          <a:p>
            <a:pPr eaLnBrk="1" hangingPunct="1"/>
            <a:r>
              <a:rPr lang="sv-SE" altLang="sv-SE" dirty="0" smtClean="0"/>
              <a:t>Pilotstudie </a:t>
            </a:r>
            <a:r>
              <a:rPr lang="sv-SE" altLang="sv-SE" dirty="0" smtClean="0"/>
              <a:t>i några län med 1177 för socialtjänsten </a:t>
            </a:r>
            <a:endParaRPr lang="sv-SE" altLang="sv-SE" dirty="0" smtClean="0"/>
          </a:p>
          <a:p>
            <a:pPr eaLnBrk="1" hangingPunct="1"/>
            <a:r>
              <a:rPr lang="sv-SE" altLang="sv-SE" dirty="0" smtClean="0"/>
              <a:t>Ev. </a:t>
            </a:r>
            <a:r>
              <a:rPr lang="sv-SE" altLang="sv-SE" dirty="0" smtClean="0"/>
              <a:t>koppling </a:t>
            </a:r>
            <a:r>
              <a:rPr lang="sv-SE" altLang="sv-SE" dirty="0" smtClean="0"/>
              <a:t>till Hälsa För Mig</a:t>
            </a:r>
          </a:p>
          <a:p>
            <a:pPr eaLnBrk="1" hangingPunct="1"/>
            <a:r>
              <a:rPr lang="sv-SE" altLang="sv-SE" dirty="0" smtClean="0"/>
              <a:t>”</a:t>
            </a:r>
            <a:r>
              <a:rPr lang="sv-SE" altLang="sv-SE" dirty="0" smtClean="0"/>
              <a:t>Trygghet och Service i hemmet” inkl. digitala trygghetslarm</a:t>
            </a:r>
          </a:p>
          <a:p>
            <a:pPr eaLnBrk="1" hangingPunct="1"/>
            <a:r>
              <a:rPr lang="sv-SE" altLang="sv-SE" dirty="0" smtClean="0"/>
              <a:t>Nationell </a:t>
            </a:r>
            <a:r>
              <a:rPr lang="sv-SE" altLang="sv-SE" dirty="0" smtClean="0"/>
              <a:t>sammanhållen IT-infrastruktur. Infra 2.0 och NPÖ </a:t>
            </a:r>
            <a:r>
              <a:rPr lang="sv-SE" altLang="sv-SE" dirty="0" smtClean="0"/>
              <a:t>2.0</a:t>
            </a:r>
          </a:p>
          <a:p>
            <a:r>
              <a:rPr lang="sv-SE" altLang="sv-SE" dirty="0"/>
              <a:t>Administrera stimulansbidrag till län/regioner samt Famna och Vårdföretagarna</a:t>
            </a:r>
          </a:p>
          <a:p>
            <a:pPr eaLnBrk="1" hangingPunct="1"/>
            <a:endParaRPr lang="sv-SE" altLang="sv-SE" dirty="0" smtClean="0"/>
          </a:p>
        </p:txBody>
      </p:sp>
      <p:sp>
        <p:nvSpPr>
          <p:cNvPr id="2" name="Platshållare för sidfot 1"/>
          <p:cNvSpPr>
            <a:spLocks noGrp="1"/>
          </p:cNvSpPr>
          <p:nvPr>
            <p:ph type="ftr" sz="quarter" idx="11"/>
          </p:nvPr>
        </p:nvSpPr>
        <p:spPr/>
        <p:txBody>
          <a:bodyPr/>
          <a:lstStyle/>
          <a:p>
            <a:r>
              <a:rPr lang="sv-SE" smtClean="0"/>
              <a:t>Staffan Almhede, e-samordnare </a:t>
            </a:r>
            <a:endParaRPr lang="sv-SE"/>
          </a:p>
        </p:txBody>
      </p:sp>
      <p:sp>
        <p:nvSpPr>
          <p:cNvPr id="3" name="Platshållare för bildnummer 2"/>
          <p:cNvSpPr>
            <a:spLocks noGrp="1"/>
          </p:cNvSpPr>
          <p:nvPr>
            <p:ph type="sldNum" sz="quarter" idx="12"/>
          </p:nvPr>
        </p:nvSpPr>
        <p:spPr/>
        <p:txBody>
          <a:bodyPr/>
          <a:lstStyle/>
          <a:p>
            <a:fld id="{9246C012-B38A-45C9-813E-012134E76ABD}" type="slidenum">
              <a:rPr lang="sv-SE" smtClean="0"/>
              <a:t>3</a:t>
            </a:fld>
            <a:endParaRPr lang="sv-SE"/>
          </a:p>
        </p:txBody>
      </p:sp>
    </p:spTree>
    <p:extLst>
      <p:ext uri="{BB962C8B-B14F-4D97-AF65-F5344CB8AC3E}">
        <p14:creationId xmlns:p14="http://schemas.microsoft.com/office/powerpoint/2010/main" val="2170744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3774206844"/>
              </p:ext>
            </p:extLst>
          </p:nvPr>
        </p:nvGraphicFramePr>
        <p:xfrm>
          <a:off x="250825" y="476466"/>
          <a:ext cx="8497889" cy="6589065"/>
        </p:xfrm>
        <a:graphic>
          <a:graphicData uri="http://schemas.openxmlformats.org/drawingml/2006/table">
            <a:tbl>
              <a:tblPr/>
              <a:tblGrid>
                <a:gridCol w="994560"/>
                <a:gridCol w="641460"/>
                <a:gridCol w="823896"/>
                <a:gridCol w="1129913"/>
                <a:gridCol w="912169"/>
                <a:gridCol w="1012214"/>
                <a:gridCol w="1129913"/>
                <a:gridCol w="1100488"/>
                <a:gridCol w="753276"/>
              </a:tblGrid>
              <a:tr h="346822">
                <a:tc gridSpan="5">
                  <a:txBody>
                    <a:bodyPr/>
                    <a:lstStyle/>
                    <a:p>
                      <a:pPr algn="l" fontAlgn="b"/>
                      <a:endParaRPr lang="sv-SE" sz="1200" b="0" i="0" u="none" strike="noStrike" dirty="0" smtClean="0">
                        <a:solidFill>
                          <a:srgbClr val="000000"/>
                        </a:solidFill>
                        <a:effectLst/>
                        <a:latin typeface="Calibri"/>
                      </a:endParaRPr>
                    </a:p>
                    <a:p>
                      <a:pPr algn="l" fontAlgn="b"/>
                      <a:endParaRPr lang="sv-SE" sz="1200" b="0" i="0" u="none" strike="noStrike" dirty="0" smtClean="0">
                        <a:solidFill>
                          <a:srgbClr val="000000"/>
                        </a:solidFill>
                        <a:effectLst/>
                        <a:latin typeface="Calibri"/>
                      </a:endParaRPr>
                    </a:p>
                    <a:p>
                      <a:pPr algn="l" fontAlgn="b"/>
                      <a:r>
                        <a:rPr lang="sv-SE" sz="1200" b="0" i="0" u="none" strike="noStrike" dirty="0" smtClean="0">
                          <a:solidFill>
                            <a:srgbClr val="000000"/>
                          </a:solidFill>
                          <a:effectLst/>
                          <a:latin typeface="Calibri"/>
                        </a:rPr>
                        <a:t>                    Fördelning </a:t>
                      </a:r>
                      <a:r>
                        <a:rPr lang="sv-SE" sz="1200" b="0" i="0" u="none" strike="noStrike" dirty="0">
                          <a:solidFill>
                            <a:srgbClr val="000000"/>
                          </a:solidFill>
                          <a:effectLst/>
                          <a:latin typeface="Calibri"/>
                        </a:rPr>
                        <a:t>av stimulansmedel för eHälsa i kommunerna 2014</a:t>
                      </a:r>
                    </a:p>
                  </a:txBody>
                  <a:tcPr marL="5700" marR="5700" marT="5699"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r>
              <a:tr h="208094">
                <a:tc>
                  <a:txBody>
                    <a:bodyPr/>
                    <a:lstStyle/>
                    <a:p>
                      <a:pPr algn="l" fontAlgn="b"/>
                      <a:endParaRPr lang="sv-SE" sz="700" b="0" i="0" u="none" strike="noStrike" dirty="0">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r>
              <a:tr h="208094">
                <a:tc>
                  <a:txBody>
                    <a:bodyPr/>
                    <a:lstStyle/>
                    <a:p>
                      <a:pPr algn="l" fontAlgn="b"/>
                      <a:endParaRPr lang="sv-SE" sz="700" b="0" i="0" u="none" strike="noStrike" dirty="0">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r>
              <a:tr h="208094">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sv-SE" sz="700" b="0" i="0" u="none" strike="noStrike">
                          <a:solidFill>
                            <a:srgbClr val="000000"/>
                          </a:solidFill>
                          <a:effectLst/>
                          <a:latin typeface="Calibri"/>
                        </a:rPr>
                        <a:t> PROJEKTBIDRAG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3">
                  <a:txBody>
                    <a:bodyPr/>
                    <a:lstStyle/>
                    <a:p>
                      <a:pPr algn="ctr" fontAlgn="b"/>
                      <a:r>
                        <a:rPr lang="sv-SE" sz="700" b="0" i="0" u="none" strike="noStrike">
                          <a:solidFill>
                            <a:srgbClr val="000000"/>
                          </a:solidFill>
                          <a:effectLst/>
                          <a:latin typeface="Calibri"/>
                        </a:rPr>
                        <a:t> BIDRAG SAMORDNARE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r>
                        <a:rPr lang="sv-SE" sz="700" b="0" i="0" u="none" strike="noStrike">
                          <a:solidFill>
                            <a:srgbClr val="000000"/>
                          </a:solidFill>
                          <a:effectLst/>
                          <a:latin typeface="Calibri"/>
                        </a:rPr>
                        <a:t> TOTALT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094">
                <a:tc>
                  <a:txBody>
                    <a:bodyPr/>
                    <a:lstStyle/>
                    <a:p>
                      <a:pPr algn="l" fontAlgn="b"/>
                      <a:r>
                        <a:rPr lang="sv-SE" sz="700" b="1" i="0" u="none" strike="noStrike">
                          <a:solidFill>
                            <a:srgbClr val="000000"/>
                          </a:solidFill>
                          <a:effectLst/>
                          <a:latin typeface="Calibri"/>
                        </a:rPr>
                        <a:t>Länsnamn</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Folkmängd</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Grundpott projekt </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Tillskott för antal invånare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Totalt bidrag Projekt </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Grundpott samordnare </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Tillskott för antal invånare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Totalt bidrag samordnare </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Totalt bidrag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094">
                <a:tc>
                  <a:txBody>
                    <a:bodyPr/>
                    <a:lstStyle/>
                    <a:p>
                      <a:pPr algn="l" fontAlgn="b"/>
                      <a:r>
                        <a:rPr lang="sv-SE" sz="700" b="0" i="0" u="none" strike="noStrike">
                          <a:solidFill>
                            <a:srgbClr val="000000"/>
                          </a:solidFill>
                          <a:effectLst/>
                          <a:latin typeface="Calibri"/>
                        </a:rPr>
                        <a:t>Stockholm</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700" b="0" i="0" u="none" strike="noStrike">
                          <a:solidFill>
                            <a:srgbClr val="000000"/>
                          </a:solidFill>
                          <a:effectLst/>
                          <a:latin typeface="Calibri"/>
                        </a:rPr>
                        <a:t>2 127 006</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2 689 655 kr </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6 677 574 kr </a:t>
                      </a: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9 367 229 kr </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1 112 929 kr </a:t>
                      </a: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1 351 024 kr </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700" b="0" i="0" u="none" strike="noStrike">
                          <a:solidFill>
                            <a:srgbClr val="000000"/>
                          </a:solidFill>
                          <a:effectLst/>
                          <a:latin typeface="Calibri"/>
                        </a:rPr>
                        <a:t>       10 718 253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8094">
                <a:tc>
                  <a:txBody>
                    <a:bodyPr/>
                    <a:lstStyle/>
                    <a:p>
                      <a:pPr algn="l" fontAlgn="b"/>
                      <a:r>
                        <a:rPr lang="sv-SE" sz="700" b="0" i="0" u="none" strike="noStrike">
                          <a:solidFill>
                            <a:srgbClr val="000000"/>
                          </a:solidFill>
                          <a:effectLst/>
                          <a:latin typeface="Calibri"/>
                        </a:rPr>
                        <a:t>Uppsala</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341 977</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827 586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1 073 611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1 901 197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178 935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417 030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2 318 227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Sörmland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274 723</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931 034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862 472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1 793 506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143 745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381 841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2 175 347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Östergötland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433 784</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1 344 828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1 361 832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2 706 659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226 972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465 067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3 171 727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Jönköping</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339 116</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1 344 828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1 064 629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2 409 457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177 438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415 533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2 824 990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Södra Småland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185 887</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827 586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583 578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1 411 164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97 263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335 358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1 746 523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Kalmar</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233 548</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1 241 379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733 206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1 974 586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122 201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360 296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2 334 882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Gotland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57 241</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103 448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179 704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283 152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29 951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268 046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551 198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Blekinge</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152 315</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517 241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478 181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995 423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79 697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317 792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1 313 215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Skåne</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1 263 088</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3 413 793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3 965 369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7 379 162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660 895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898 990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8 278 152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Halland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304 116</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620 690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954 749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1 575 439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159 125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397 220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1 972 659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dirty="0">
                          <a:solidFill>
                            <a:srgbClr val="000000"/>
                          </a:solidFill>
                          <a:effectLst/>
                          <a:latin typeface="Calibri"/>
                        </a:rPr>
                        <a:t>Västra Götaland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1 600 447</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5 068 966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5 024 482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10 093 447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dirty="0">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837 414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1 075 509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11 168 956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Värmland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273 080</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1 655 172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857 314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2 512 486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142 886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380 981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2 893 467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Örebro</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283 113</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1 241 379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888 812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2 130 191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148 135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386 231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2 516 422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Västmanland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256 224</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1 034 483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804 396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1 838 879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134 066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372 161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2 211 040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Dalarna</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276 555</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1 551 724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868 223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2 419 948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144 704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382 799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2 802 747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Gävleborg</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276 637</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dirty="0">
                          <a:solidFill>
                            <a:srgbClr val="000000"/>
                          </a:solidFill>
                          <a:effectLst/>
                          <a:latin typeface="Calibri"/>
                        </a:rPr>
                        <a:t>            1 034 483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868 481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1 902 964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144 747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382 842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2 285 806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Västernorrland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241 981</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724 138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759 681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1 483 819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126 613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364 709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1 848 528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Jämtland</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126 201</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827 586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dirty="0">
                          <a:solidFill>
                            <a:srgbClr val="000000"/>
                          </a:solidFill>
                          <a:effectLst/>
                          <a:latin typeface="Calibri"/>
                        </a:rPr>
                        <a:t>                            396 198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1 223 785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66 033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304 128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1 527 913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Västerbotten</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700" b="0" i="0" u="none" strike="noStrike">
                          <a:solidFill>
                            <a:srgbClr val="000000"/>
                          </a:solidFill>
                          <a:effectLst/>
                          <a:latin typeface="Calibri"/>
                        </a:rPr>
                        <a:t>260 217</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1 551 724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816 931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2 368 656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700" b="0" i="0" u="none" strike="noStrike">
                          <a:solidFill>
                            <a:srgbClr val="000000"/>
                          </a:solidFill>
                          <a:effectLst/>
                          <a:latin typeface="Calibri"/>
                        </a:rPr>
                        <a:t>                            136 155 kr </a:t>
                      </a:r>
                    </a:p>
                  </a:txBody>
                  <a:tcPr marL="5700" marR="5700" marT="5699" marB="0" anchor="b">
                    <a:lnL>
                      <a:noFill/>
                    </a:lnL>
                    <a:lnR>
                      <a:noFill/>
                    </a:lnR>
                    <a:lnT>
                      <a:noFill/>
                    </a:lnT>
                    <a:lnB>
                      <a:noFill/>
                    </a:lnB>
                  </a:tcPr>
                </a:tc>
                <a:tc>
                  <a:txBody>
                    <a:bodyPr/>
                    <a:lstStyle/>
                    <a:p>
                      <a:pPr algn="l" fontAlgn="b"/>
                      <a:r>
                        <a:rPr lang="sv-SE" sz="700" b="0" i="0" u="none" strike="noStrike">
                          <a:solidFill>
                            <a:srgbClr val="000000"/>
                          </a:solidFill>
                          <a:effectLst/>
                          <a:latin typeface="Calibri"/>
                        </a:rPr>
                        <a:t>                           374 250 kr </a:t>
                      </a:r>
                    </a:p>
                  </a:txBody>
                  <a:tcPr marL="5700" marR="5700" marT="569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2 742 906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08094">
                <a:tc>
                  <a:txBody>
                    <a:bodyPr/>
                    <a:lstStyle/>
                    <a:p>
                      <a:pPr algn="l" fontAlgn="b"/>
                      <a:r>
                        <a:rPr lang="sv-SE" sz="700" b="0" i="0" u="none" strike="noStrike">
                          <a:solidFill>
                            <a:srgbClr val="000000"/>
                          </a:solidFill>
                          <a:effectLst/>
                          <a:latin typeface="Calibri"/>
                        </a:rPr>
                        <a:t>Norrbotten</a:t>
                      </a:r>
                    </a:p>
                  </a:txBody>
                  <a:tcPr marL="5700" marR="5700" marT="569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700" b="0" i="0" u="none" strike="noStrike">
                          <a:solidFill>
                            <a:srgbClr val="000000"/>
                          </a:solidFill>
                          <a:effectLst/>
                          <a:latin typeface="Calibri"/>
                        </a:rPr>
                        <a:t>248 637</a:t>
                      </a:r>
                    </a:p>
                  </a:txBody>
                  <a:tcPr marL="5700" marR="5700" marT="569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1 448 276 kr </a:t>
                      </a:r>
                    </a:p>
                  </a:txBody>
                  <a:tcPr marL="5700" marR="5700" marT="569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780 577 kr </a:t>
                      </a: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2 228 853 kr </a:t>
                      </a:r>
                    </a:p>
                  </a:txBody>
                  <a:tcPr marL="5700" marR="5700" marT="569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238 095 kr </a:t>
                      </a:r>
                    </a:p>
                  </a:txBody>
                  <a:tcPr marL="5700" marR="5700" marT="569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130 096 kr </a:t>
                      </a:r>
                    </a:p>
                  </a:txBody>
                  <a:tcPr marL="5700" marR="5700" marT="56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368 191 kr </a:t>
                      </a:r>
                    </a:p>
                  </a:txBody>
                  <a:tcPr marL="5700" marR="5700" marT="569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700" b="0" i="0" u="none" strike="noStrike">
                          <a:solidFill>
                            <a:srgbClr val="000000"/>
                          </a:solidFill>
                          <a:effectLst/>
                          <a:latin typeface="Calibri"/>
                        </a:rPr>
                        <a:t>         2 597 044 kr </a:t>
                      </a:r>
                    </a:p>
                  </a:txBody>
                  <a:tcPr marL="5700" marR="5700" marT="56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8094">
                <a:tc>
                  <a:txBody>
                    <a:bodyPr/>
                    <a:lstStyle/>
                    <a:p>
                      <a:pPr algn="l" fontAlgn="b"/>
                      <a:r>
                        <a:rPr lang="sv-SE" sz="700" b="1" i="0" u="none" strike="noStrike">
                          <a:solidFill>
                            <a:srgbClr val="000000"/>
                          </a:solidFill>
                          <a:effectLst/>
                          <a:latin typeface="Calibri"/>
                        </a:rPr>
                        <a:t>TOTALT</a:t>
                      </a:r>
                    </a:p>
                  </a:txBody>
                  <a:tcPr marL="5700" marR="5700" marT="569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700" b="1" i="0" u="none" strike="noStrike">
                          <a:solidFill>
                            <a:srgbClr val="000000"/>
                          </a:solidFill>
                          <a:effectLst/>
                          <a:latin typeface="Calibri"/>
                        </a:rPr>
                        <a:t>9 555 893</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30 000 000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30 000 000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60 000 000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5 000 000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5 000 000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10 000 000 kr </a:t>
                      </a:r>
                    </a:p>
                  </a:txBody>
                  <a:tcPr marL="5700" marR="5700" marT="569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700" b="1" i="0" u="none" strike="noStrike">
                          <a:solidFill>
                            <a:srgbClr val="000000"/>
                          </a:solidFill>
                          <a:effectLst/>
                          <a:latin typeface="Calibri"/>
                        </a:rPr>
                        <a:t>       70 000 000 kr </a:t>
                      </a:r>
                    </a:p>
                  </a:txBody>
                  <a:tcPr marL="5700" marR="5700" marT="569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094">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w="6350" cap="flat" cmpd="sng" algn="ctr">
                      <a:solidFill>
                        <a:srgbClr val="000000"/>
                      </a:solidFill>
                      <a:prstDash val="solid"/>
                      <a:round/>
                      <a:headEnd type="none" w="med" len="med"/>
                      <a:tailEnd type="none" w="med" len="med"/>
                    </a:lnT>
                    <a:lnB>
                      <a:noFill/>
                    </a:lnB>
                  </a:tcPr>
                </a:tc>
              </a:tr>
              <a:tr h="208094">
                <a:tc>
                  <a:txBody>
                    <a:bodyPr/>
                    <a:lstStyle/>
                    <a:p>
                      <a:pPr algn="l" fontAlgn="b"/>
                      <a:endParaRPr lang="sv-SE" sz="700" b="1" i="0" u="none" strike="noStrike" dirty="0">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dirty="0">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r>
              <a:tr h="208094">
                <a:tc>
                  <a:txBody>
                    <a:bodyPr/>
                    <a:lstStyle/>
                    <a:p>
                      <a:pPr algn="l" fontAlgn="b"/>
                      <a:r>
                        <a:rPr lang="sv-SE" sz="700" b="0" i="1" u="none" strike="noStrike">
                          <a:solidFill>
                            <a:srgbClr val="000000"/>
                          </a:solidFill>
                          <a:effectLst/>
                          <a:latin typeface="Calibri"/>
                        </a:rPr>
                        <a:t>Projektbidrag: </a:t>
                      </a:r>
                    </a:p>
                  </a:txBody>
                  <a:tcPr marL="68398" marR="5700" marT="5699" marB="0" anchor="b">
                    <a:lnL>
                      <a:noFill/>
                    </a:lnL>
                    <a:lnR>
                      <a:noFill/>
                    </a:lnR>
                    <a:lnT>
                      <a:noFill/>
                    </a:lnT>
                    <a:lnB>
                      <a:noFill/>
                    </a:lnB>
                  </a:tcPr>
                </a:tc>
                <a:tc gridSpan="5">
                  <a:txBody>
                    <a:bodyPr/>
                    <a:lstStyle/>
                    <a:p>
                      <a:pPr algn="l" fontAlgn="b"/>
                      <a:endParaRPr lang="sv-SE" sz="700" b="0" i="0" u="none" strike="noStrike" dirty="0">
                        <a:solidFill>
                          <a:srgbClr val="000000"/>
                        </a:solidFill>
                        <a:effectLst/>
                        <a:latin typeface="Calibri"/>
                      </a:endParaRPr>
                    </a:p>
                  </a:txBody>
                  <a:tcPr marL="5700" marR="5700" marT="5699"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00" marR="5700" marT="5699" marB="0" anchor="b">
                    <a:lnL>
                      <a:noFill/>
                    </a:lnL>
                    <a:lnR>
                      <a:noFill/>
                    </a:lnR>
                    <a:lnT>
                      <a:noFill/>
                    </a:lnT>
                    <a:lnB>
                      <a:noFill/>
                    </a:lnB>
                  </a:tcPr>
                </a:tc>
                <a:tc>
                  <a:txBody>
                    <a:bodyPr/>
                    <a:lstStyle/>
                    <a:p>
                      <a:pPr algn="l" fontAlgn="b"/>
                      <a:endParaRPr lang="sv-SE" sz="700" b="0" i="0" u="none" strike="noStrike" dirty="0">
                        <a:solidFill>
                          <a:srgbClr val="000000"/>
                        </a:solidFill>
                        <a:effectLst/>
                        <a:latin typeface="Calibri"/>
                      </a:endParaRPr>
                    </a:p>
                  </a:txBody>
                  <a:tcPr marL="5700" marR="5700" marT="5699" marB="0" anchor="b">
                    <a:lnL>
                      <a:noFill/>
                    </a:lnL>
                    <a:lnR>
                      <a:noFill/>
                    </a:lnR>
                    <a:lnT>
                      <a:noFill/>
                    </a:lnT>
                    <a:lnB>
                      <a:noFill/>
                    </a:lnB>
                  </a:tcPr>
                </a:tc>
              </a:tr>
            </a:tbl>
          </a:graphicData>
        </a:graphic>
      </p:graphicFrame>
      <p:sp>
        <p:nvSpPr>
          <p:cNvPr id="2" name="Rektangel 1"/>
          <p:cNvSpPr/>
          <p:nvPr/>
        </p:nvSpPr>
        <p:spPr>
          <a:xfrm>
            <a:off x="210779" y="4221088"/>
            <a:ext cx="8497888" cy="2159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3" name="Platshållare för sidfot 2"/>
          <p:cNvSpPr>
            <a:spLocks noGrp="1"/>
          </p:cNvSpPr>
          <p:nvPr>
            <p:ph type="ftr" sz="quarter" idx="11"/>
          </p:nvPr>
        </p:nvSpPr>
        <p:spPr/>
        <p:txBody>
          <a:bodyPr/>
          <a:lstStyle/>
          <a:p>
            <a:r>
              <a:rPr lang="sv-SE" smtClean="0"/>
              <a:t>Staffan Almhede, e-samordnare </a:t>
            </a:r>
            <a:endParaRPr lang="sv-SE"/>
          </a:p>
        </p:txBody>
      </p:sp>
      <p:sp>
        <p:nvSpPr>
          <p:cNvPr id="4" name="Platshållare för bildnummer 3"/>
          <p:cNvSpPr>
            <a:spLocks noGrp="1"/>
          </p:cNvSpPr>
          <p:nvPr>
            <p:ph type="sldNum" sz="quarter" idx="12"/>
          </p:nvPr>
        </p:nvSpPr>
        <p:spPr/>
        <p:txBody>
          <a:bodyPr/>
          <a:lstStyle/>
          <a:p>
            <a:fld id="{9246C012-B38A-45C9-813E-012134E76ABD}" type="slidenum">
              <a:rPr lang="sv-SE" smtClean="0"/>
              <a:t>4</a:t>
            </a:fld>
            <a:endParaRPr lang="sv-SE"/>
          </a:p>
        </p:txBody>
      </p:sp>
    </p:spTree>
    <p:extLst>
      <p:ext uri="{BB962C8B-B14F-4D97-AF65-F5344CB8AC3E}">
        <p14:creationId xmlns:p14="http://schemas.microsoft.com/office/powerpoint/2010/main" val="124313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502000" y="1956011"/>
            <a:ext cx="6400800" cy="4765464"/>
          </a:xfrm>
          <a:prstGeom prst="rect">
            <a:avLst/>
          </a:prstGeom>
          <a:ln w="38100">
            <a:solidFill>
              <a:schemeClr val="accent1">
                <a:lumMod val="60000"/>
                <a:lumOff val="40000"/>
                <a:alpha val="35000"/>
              </a:schemeClr>
            </a:solidFill>
          </a:ln>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914400" lvl="1" indent="-457200" algn="l">
              <a:buFont typeface="Arial" pitchFamily="34" charset="0"/>
              <a:buChar char="•"/>
              <a:defRPr/>
            </a:pPr>
            <a:r>
              <a:rPr lang="sv-SE" b="1" dirty="0" smtClean="0"/>
              <a:t>Först projektidé, webbformulär</a:t>
            </a:r>
          </a:p>
          <a:p>
            <a:pPr marL="1371600" lvl="2" indent="-457200" algn="l">
              <a:buFont typeface="Arial" pitchFamily="34" charset="0"/>
              <a:buChar char="•"/>
              <a:defRPr/>
            </a:pPr>
            <a:r>
              <a:rPr lang="sv-SE" b="1" dirty="0" smtClean="0"/>
              <a:t>Godkänns, avslås eller får krav på komplettering</a:t>
            </a:r>
          </a:p>
          <a:p>
            <a:pPr marL="914400" lvl="1" indent="-457200" algn="l">
              <a:buFont typeface="Arial" pitchFamily="34" charset="0"/>
              <a:buChar char="•"/>
              <a:defRPr/>
            </a:pPr>
            <a:r>
              <a:rPr lang="sv-SE" b="1" dirty="0" smtClean="0"/>
              <a:t>Sen projektbeskrivning, </a:t>
            </a:r>
            <a:r>
              <a:rPr lang="sv-SE" b="1" dirty="0"/>
              <a:t>W</a:t>
            </a:r>
            <a:r>
              <a:rPr lang="sv-SE" b="1" dirty="0" smtClean="0"/>
              <a:t>ordmall</a:t>
            </a:r>
          </a:p>
          <a:p>
            <a:pPr marL="1371600" lvl="2" indent="-457200" algn="l">
              <a:buFont typeface="Arial" pitchFamily="34" charset="0"/>
              <a:buChar char="•"/>
              <a:defRPr/>
            </a:pPr>
            <a:r>
              <a:rPr lang="sv-SE" b="1" dirty="0" smtClean="0"/>
              <a:t>Godkänns och tilldelas stimulansmedel eller får krav på komplettering, (avslag)</a:t>
            </a:r>
          </a:p>
          <a:p>
            <a:pPr marL="914400" lvl="1" indent="-457200" algn="l">
              <a:buFont typeface="Arial" pitchFamily="34" charset="0"/>
              <a:buChar char="•"/>
              <a:defRPr/>
            </a:pPr>
            <a:r>
              <a:rPr lang="sv-SE" b="1" dirty="0" smtClean="0"/>
              <a:t>Statusrapport, löpande varje månad</a:t>
            </a:r>
          </a:p>
          <a:p>
            <a:pPr marL="1371600" lvl="2" indent="-457200" algn="l">
              <a:buFont typeface="Arial" pitchFamily="34" charset="0"/>
              <a:buChar char="•"/>
              <a:defRPr/>
            </a:pPr>
            <a:r>
              <a:rPr lang="sv-SE" b="1" dirty="0" smtClean="0"/>
              <a:t>Gjorda aktiviteter, tidsredovisning, kommande aktiviteter</a:t>
            </a:r>
          </a:p>
          <a:p>
            <a:pPr marL="914400" lvl="1" indent="-457200" algn="l">
              <a:buFont typeface="Arial" pitchFamily="34" charset="0"/>
              <a:buChar char="•"/>
              <a:defRPr/>
            </a:pPr>
            <a:r>
              <a:rPr lang="sv-SE" b="1" dirty="0" smtClean="0"/>
              <a:t>Slutrapport</a:t>
            </a:r>
          </a:p>
          <a:p>
            <a:pPr marL="1371600" lvl="2" indent="-457200" algn="l">
              <a:buFont typeface="Arial" pitchFamily="34" charset="0"/>
              <a:buChar char="•"/>
              <a:defRPr/>
            </a:pPr>
            <a:r>
              <a:rPr lang="sv-SE" b="1" dirty="0" smtClean="0"/>
              <a:t>Slutavräkning av stimulansmedel. Är projektmålen uppfyllda är medfinansieringen tillfullo.  </a:t>
            </a:r>
          </a:p>
          <a:p>
            <a:pPr marL="914400" lvl="1" indent="-457200" algn="l">
              <a:buFont typeface="Arial" pitchFamily="34" charset="0"/>
              <a:buChar char="•"/>
              <a:defRPr/>
            </a:pPr>
            <a:r>
              <a:rPr lang="sv-SE" b="1" dirty="0" smtClean="0"/>
              <a:t>Projektsidor på </a:t>
            </a:r>
            <a:r>
              <a:rPr lang="sv-SE" b="1" dirty="0" err="1" smtClean="0"/>
              <a:t>Västkoms</a:t>
            </a:r>
            <a:r>
              <a:rPr lang="sv-SE" b="1" dirty="0" smtClean="0"/>
              <a:t> hemsida </a:t>
            </a:r>
          </a:p>
          <a:p>
            <a:pPr marL="914400" lvl="1" indent="-457200" algn="l">
              <a:buFont typeface="Arial" pitchFamily="34" charset="0"/>
              <a:buChar char="•"/>
              <a:defRPr/>
            </a:pPr>
            <a:endParaRPr lang="sv-SE" b="1" dirty="0" smtClean="0"/>
          </a:p>
          <a:p>
            <a:pPr algn="l">
              <a:defRPr/>
            </a:pPr>
            <a:r>
              <a:rPr lang="sv-SE" sz="2600" b="1" dirty="0" smtClean="0"/>
              <a:t>Ingen regel utan undantag, projektidén kan bli tilldelade stimulansmedel direkt och projektbeskrivningar kan skickas in utan att föregås av en projektidé.    </a:t>
            </a:r>
            <a:endParaRPr lang="sv-SE" sz="2600" b="1" dirty="0"/>
          </a:p>
        </p:txBody>
      </p:sp>
      <p:sp>
        <p:nvSpPr>
          <p:cNvPr id="4" name="Rubrik 1"/>
          <p:cNvSpPr txBox="1">
            <a:spLocks/>
          </p:cNvSpPr>
          <p:nvPr/>
        </p:nvSpPr>
        <p:spPr>
          <a:xfrm>
            <a:off x="1484313" y="917679"/>
            <a:ext cx="6400800" cy="927145"/>
          </a:xfrm>
          <a:prstGeom prst="rect">
            <a:avLst/>
          </a:prstGeom>
          <a:ln w="38100">
            <a:solidFill>
              <a:schemeClr val="accent1">
                <a:lumMod val="60000"/>
                <a:lumOff val="40000"/>
                <a:alpha val="35000"/>
              </a:schemeClr>
            </a:solidFill>
          </a:ln>
        </p:spPr>
        <p:txBody>
          <a:bodyPr vert="horz" lIns="91440" tIns="45720" rIns="91440" bIns="45720" rtlCol="0">
            <a:normAutofit/>
          </a:bodyPr>
          <a:lstStyle>
            <a:defPPr>
              <a:defRPr lang="sv-SE"/>
            </a:defPPr>
            <a:lvl1pPr indent="0" algn="ctr">
              <a:spcBef>
                <a:spcPct val="20000"/>
              </a:spcBef>
              <a:buFont typeface="Arial" pitchFamily="34" charset="0"/>
              <a:buNone/>
              <a:defRPr sz="3200" b="1">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r>
              <a:rPr lang="sv-SE" dirty="0"/>
              <a:t>Hantering av projekt</a:t>
            </a:r>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5</a:t>
            </a:fld>
            <a:endParaRPr lang="sv-SE"/>
          </a:p>
        </p:txBody>
      </p:sp>
    </p:spTree>
    <p:extLst>
      <p:ext uri="{BB962C8B-B14F-4D97-AF65-F5344CB8AC3E}">
        <p14:creationId xmlns:p14="http://schemas.microsoft.com/office/powerpoint/2010/main" val="1962817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560836" y="1420268"/>
            <a:ext cx="6400800" cy="3528391"/>
          </a:xfrm>
          <a:prstGeom prst="rect">
            <a:avLst/>
          </a:prstGeom>
          <a:ln w="38100">
            <a:solidFill>
              <a:schemeClr val="accent1">
                <a:lumMod val="60000"/>
                <a:lumOff val="40000"/>
                <a:alpha val="35000"/>
              </a:schemeClr>
            </a:solidFill>
          </a:ln>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sz="1900" b="1" dirty="0"/>
              <a:t>SSVIT beslut 20140204</a:t>
            </a:r>
          </a:p>
          <a:p>
            <a:pPr marL="457200" lvl="0" indent="-457200" algn="l">
              <a:buFont typeface="Arial" panose="020B0604020202020204" pitchFamily="34" charset="0"/>
              <a:buChar char="•"/>
            </a:pPr>
            <a:r>
              <a:rPr lang="sv-SE" sz="1900" dirty="0"/>
              <a:t>Respektive styrgrupp skall ta fram en strategi för hur uppsatta mål för insatsområdet skall nås	</a:t>
            </a:r>
          </a:p>
          <a:p>
            <a:pPr marL="457200" lvl="0" indent="-457200" algn="l">
              <a:buFont typeface="Arial" panose="020B0604020202020204" pitchFamily="34" charset="0"/>
              <a:buChar char="•"/>
            </a:pPr>
            <a:r>
              <a:rPr lang="sv-SE" sz="1900" dirty="0"/>
              <a:t>Styrgruppen för insatsområdet skall hantera projektansökningar, dessa kan anses vara aktiviteter för att nå målen i insatsområdets strategi. Projektansökningarna bör utgå från det som andra projekt redan har gjort. </a:t>
            </a:r>
            <a:endParaRPr lang="sv-SE" sz="1900" dirty="0" smtClean="0"/>
          </a:p>
          <a:p>
            <a:pPr algn="l"/>
            <a:r>
              <a:rPr lang="sv-SE" sz="1900" b="1" dirty="0"/>
              <a:t>Syfte</a:t>
            </a:r>
          </a:p>
          <a:p>
            <a:pPr marL="457200" lvl="0" indent="-457200" algn="l">
              <a:buFont typeface="Arial" panose="020B0604020202020204" pitchFamily="34" charset="0"/>
              <a:buChar char="•"/>
            </a:pPr>
            <a:r>
              <a:rPr lang="sv-SE" sz="1900" dirty="0"/>
              <a:t>Den demografiska utvecklingen innebär en utmaning inom äldreomsorg då allt färre ska vårda allt fler. Nya eller förändrade arbetssätt med stöd av teknik behöver tas fram för att försäkra att rätt person har tillgång till rätt information i rätt tid på ett säkert sätt. </a:t>
            </a:r>
            <a:endParaRPr lang="sv-SE" dirty="0"/>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6</a:t>
            </a:fld>
            <a:endParaRPr lang="sv-SE"/>
          </a:p>
        </p:txBody>
      </p:sp>
      <p:sp>
        <p:nvSpPr>
          <p:cNvPr id="6" name="textruta 5"/>
          <p:cNvSpPr txBox="1"/>
          <p:nvPr/>
        </p:nvSpPr>
        <p:spPr>
          <a:xfrm>
            <a:off x="1560836" y="5085184"/>
            <a:ext cx="6283128" cy="720080"/>
          </a:xfrm>
          <a:prstGeom prst="rect">
            <a:avLst/>
          </a:prstGeom>
          <a:ln w="38100">
            <a:solidFill>
              <a:schemeClr val="accent1">
                <a:lumMod val="60000"/>
                <a:lumOff val="40000"/>
                <a:alpha val="35000"/>
              </a:schemeClr>
            </a:solidFill>
          </a:ln>
        </p:spPr>
        <p:txBody>
          <a:bodyPr vert="horz" lIns="91440" tIns="45720" rIns="91440" bIns="45720" rtlCol="0">
            <a:normAutofit/>
          </a:bodyPr>
          <a:lstStyle>
            <a:defPPr>
              <a:defRPr lang="sv-SE"/>
            </a:defPPr>
            <a:lvl1pPr indent="0" algn="ctr">
              <a:spcBef>
                <a:spcPct val="20000"/>
              </a:spcBef>
              <a:buFont typeface="Arial" pitchFamily="34" charset="0"/>
              <a:buNone/>
              <a:defRPr sz="3200" b="1">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algn="l"/>
            <a:r>
              <a:rPr lang="sv-SE" sz="1800" b="0" dirty="0"/>
              <a:t>Ekonomiska medel inom området äskas genom framförande av beslutsunderlag till SSVIT.</a:t>
            </a:r>
          </a:p>
        </p:txBody>
      </p:sp>
      <p:sp>
        <p:nvSpPr>
          <p:cNvPr id="7" name="textruta 6"/>
          <p:cNvSpPr txBox="1"/>
          <p:nvPr/>
        </p:nvSpPr>
        <p:spPr>
          <a:xfrm>
            <a:off x="1560836" y="637412"/>
            <a:ext cx="6283128" cy="584775"/>
          </a:xfrm>
          <a:prstGeom prst="rect">
            <a:avLst/>
          </a:prstGeom>
          <a:ln w="38100">
            <a:solidFill>
              <a:schemeClr val="accent1">
                <a:lumMod val="60000"/>
                <a:lumOff val="40000"/>
                <a:alpha val="35000"/>
              </a:schemeClr>
            </a:solidFill>
          </a:ln>
        </p:spPr>
        <p:txBody>
          <a:bodyPr vert="horz" lIns="91440" tIns="45720" rIns="91440" bIns="45720" rtlCol="0">
            <a:normAutofit/>
          </a:bodyPr>
          <a:lstStyle>
            <a:defPPr>
              <a:defRPr lang="sv-SE"/>
            </a:defPPr>
            <a:lvl1pPr marL="457200" indent="-457200">
              <a:spcBef>
                <a:spcPct val="20000"/>
              </a:spcBef>
              <a:buFont typeface="Arial" pitchFamily="34" charset="0"/>
              <a:buChar char="•"/>
              <a:defRPr sz="3200" b="1">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marL="0" indent="0" algn="ctr">
              <a:buNone/>
            </a:pPr>
            <a:r>
              <a:rPr lang="sv-SE" dirty="0"/>
              <a:t>Strategi</a:t>
            </a:r>
          </a:p>
        </p:txBody>
      </p:sp>
    </p:spTree>
    <p:extLst>
      <p:ext uri="{BB962C8B-B14F-4D97-AF65-F5344CB8AC3E}">
        <p14:creationId xmlns:p14="http://schemas.microsoft.com/office/powerpoint/2010/main" val="418843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331640" y="1916832"/>
            <a:ext cx="6400800" cy="4680520"/>
          </a:xfrm>
          <a:prstGeom prst="rect">
            <a:avLst/>
          </a:prstGeom>
          <a:ln w="38100">
            <a:solidFill>
              <a:schemeClr val="accent1">
                <a:lumMod val="60000"/>
                <a:lumOff val="40000"/>
                <a:alpha val="35000"/>
              </a:schemeClr>
            </a:solidFill>
          </a:ln>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b="1" dirty="0" smtClean="0"/>
              <a:t>För </a:t>
            </a:r>
            <a:r>
              <a:rPr lang="sv-SE" b="1" dirty="0"/>
              <a:t>beviljande av projektmedel för insatsområde … gäller att:</a:t>
            </a:r>
          </a:p>
          <a:p>
            <a:pPr marL="457200" lvl="0" indent="-457200" algn="l">
              <a:buFont typeface="Arial" panose="020B0604020202020204" pitchFamily="34" charset="0"/>
              <a:buChar char="•"/>
            </a:pPr>
            <a:r>
              <a:rPr lang="sv-SE" dirty="0"/>
              <a:t>Projektet ska ligga i linje med för insatsområdet uppsatt syfte och mål </a:t>
            </a:r>
          </a:p>
          <a:p>
            <a:pPr marL="457200" lvl="0" indent="-457200" algn="l">
              <a:buFont typeface="Arial" panose="020B0604020202020204" pitchFamily="34" charset="0"/>
              <a:buChar char="•"/>
            </a:pPr>
            <a:r>
              <a:rPr lang="sv-SE" dirty="0"/>
              <a:t>Projekt som är lika ska samordnas med varandra för att skapa en helhet. Det kan ske på olika sätt exempelvis nätverksprojekt eller huvudprojekt med olika delprojekt </a:t>
            </a:r>
          </a:p>
          <a:p>
            <a:pPr marL="457200" lvl="0" indent="-457200" algn="l">
              <a:buFont typeface="Arial" panose="020B0604020202020204" pitchFamily="34" charset="0"/>
              <a:buChar char="•"/>
            </a:pPr>
            <a:r>
              <a:rPr lang="sv-SE" dirty="0"/>
              <a:t>Projektets resultat ska vara möjligt att återanvända för andra kommuner/aktörer</a:t>
            </a:r>
          </a:p>
          <a:p>
            <a:pPr marL="457200" lvl="0" indent="-457200" algn="l">
              <a:buFont typeface="Arial" panose="020B0604020202020204" pitchFamily="34" charset="0"/>
              <a:buChar char="•"/>
            </a:pPr>
            <a:r>
              <a:rPr lang="sv-SE" dirty="0"/>
              <a:t>Projektbeskrivning ska innehålla aktivitet som innebär att sprida resultatet till kommuner/aktörer inom Västra Götaland samt styrgrupp för insatsområdet.</a:t>
            </a:r>
          </a:p>
          <a:p>
            <a:pPr marL="457200" lvl="0" indent="-457200" algn="l">
              <a:buFont typeface="Arial" panose="020B0604020202020204" pitchFamily="34" charset="0"/>
              <a:buChar char="•"/>
            </a:pPr>
            <a:r>
              <a:rPr lang="sv-SE" dirty="0"/>
              <a:t>Projekt/delprojekt/projektdeltagare måste finnas utanför minst ett kommunalförbunds geografiska område</a:t>
            </a:r>
          </a:p>
          <a:p>
            <a:pPr marL="457200" lvl="0" indent="-457200" algn="l">
              <a:buFont typeface="Arial" panose="020B0604020202020204" pitchFamily="34" charset="0"/>
              <a:buChar char="•"/>
            </a:pPr>
            <a:endParaRPr lang="sv-SE" dirty="0"/>
          </a:p>
          <a:p>
            <a:r>
              <a:rPr lang="sv-SE" dirty="0"/>
              <a:t> </a:t>
            </a:r>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7</a:t>
            </a:fld>
            <a:endParaRPr lang="sv-SE"/>
          </a:p>
        </p:txBody>
      </p:sp>
      <p:sp>
        <p:nvSpPr>
          <p:cNvPr id="6" name="Underrubrik 1"/>
          <p:cNvSpPr txBox="1">
            <a:spLocks/>
          </p:cNvSpPr>
          <p:nvPr/>
        </p:nvSpPr>
        <p:spPr>
          <a:xfrm>
            <a:off x="1275420" y="81814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smtClean="0"/>
              <a:t>Gemensamma strategimål </a:t>
            </a:r>
            <a:endParaRPr lang="sv-SE" b="1" dirty="0"/>
          </a:p>
        </p:txBody>
      </p:sp>
    </p:spTree>
    <p:extLst>
      <p:ext uri="{BB962C8B-B14F-4D97-AF65-F5344CB8AC3E}">
        <p14:creationId xmlns:p14="http://schemas.microsoft.com/office/powerpoint/2010/main" val="2865964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303361" y="1916833"/>
            <a:ext cx="6400800" cy="4680520"/>
          </a:xfrm>
          <a:prstGeom prst="rect">
            <a:avLst/>
          </a:prstGeom>
          <a:ln w="38100">
            <a:solidFill>
              <a:schemeClr val="accent1">
                <a:lumMod val="60000"/>
                <a:lumOff val="40000"/>
                <a:alpha val="35000"/>
              </a:schemeClr>
            </a:solidFill>
          </a:ln>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b="1" dirty="0" smtClean="0"/>
              <a:t>Insatsområde </a:t>
            </a:r>
            <a:r>
              <a:rPr lang="sv-SE" b="1" i="1" dirty="0">
                <a:effectLst>
                  <a:outerShdw blurRad="38100" dist="38100" dir="2700000" algn="tl">
                    <a:srgbClr val="000000">
                      <a:alpha val="43137"/>
                    </a:srgbClr>
                  </a:outerShdw>
                </a:effectLst>
              </a:rPr>
              <a:t>mobilitet</a:t>
            </a:r>
          </a:p>
          <a:p>
            <a:pPr marL="457200" lvl="0" indent="-457200" algn="l">
              <a:buFont typeface="Arial" panose="020B0604020202020204" pitchFamily="34" charset="0"/>
              <a:buChar char="•"/>
            </a:pPr>
            <a:r>
              <a:rPr lang="sv-SE" dirty="0"/>
              <a:t>Öka möjligheten till säker digital mobil informationsåtkomst och dokumentation, för socialtjänstens personal</a:t>
            </a:r>
            <a:r>
              <a:rPr lang="sv-SE" dirty="0" smtClean="0"/>
              <a:t>.</a:t>
            </a:r>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a:t>Öka andel berörd personal inom socialtjänsten som kan dokumentera och komma åt information via mobil teknik, Smartphone, surfplattor, smarta </a:t>
            </a:r>
            <a:r>
              <a:rPr lang="sv-SE" dirty="0" smtClean="0"/>
              <a:t>datorer</a:t>
            </a:r>
          </a:p>
          <a:p>
            <a:pPr marL="457200" lvl="0" indent="-457200" algn="l">
              <a:buFont typeface="Arial" panose="020B0604020202020204" pitchFamily="34" charset="0"/>
              <a:buChar char="•"/>
            </a:pPr>
            <a:endParaRPr lang="sv-SE" dirty="0"/>
          </a:p>
          <a:p>
            <a:pPr marL="457200" lvl="0" indent="-457200" algn="l">
              <a:buFont typeface="Arial" panose="020B0604020202020204" pitchFamily="34" charset="0"/>
              <a:buChar char="•"/>
            </a:pPr>
            <a:r>
              <a:rPr lang="sv-SE" dirty="0"/>
              <a:t>Skapa förutsättningar för lärande och erfarenhetshetsutbyte utifrån genomförda projekt inom insatsområdet.</a:t>
            </a:r>
          </a:p>
          <a:p>
            <a:pPr marL="457200" lvl="0" indent="-457200" algn="l">
              <a:buFont typeface="Arial" panose="020B0604020202020204" pitchFamily="34" charset="0"/>
              <a:buChar char="•"/>
            </a:pPr>
            <a:endParaRPr lang="sv-SE" dirty="0"/>
          </a:p>
          <a:p>
            <a:r>
              <a:rPr lang="sv-SE" dirty="0"/>
              <a:t> </a:t>
            </a:r>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8</a:t>
            </a:fld>
            <a:endParaRPr lang="sv-SE"/>
          </a:p>
        </p:txBody>
      </p:sp>
      <p:sp>
        <p:nvSpPr>
          <p:cNvPr id="6" name="Underrubrik 1"/>
          <p:cNvSpPr txBox="1">
            <a:spLocks/>
          </p:cNvSpPr>
          <p:nvPr/>
        </p:nvSpPr>
        <p:spPr>
          <a:xfrm>
            <a:off x="1275420" y="81814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smtClean="0"/>
              <a:t>Insatsområdets egna strategimål </a:t>
            </a:r>
            <a:endParaRPr lang="sv-SE" b="1" dirty="0"/>
          </a:p>
        </p:txBody>
      </p:sp>
    </p:spTree>
    <p:extLst>
      <p:ext uri="{BB962C8B-B14F-4D97-AF65-F5344CB8AC3E}">
        <p14:creationId xmlns:p14="http://schemas.microsoft.com/office/powerpoint/2010/main" val="2577841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1"/>
          <p:cNvSpPr txBox="1">
            <a:spLocks/>
          </p:cNvSpPr>
          <p:nvPr/>
        </p:nvSpPr>
        <p:spPr>
          <a:xfrm>
            <a:off x="1299592" y="1916833"/>
            <a:ext cx="6344580" cy="3121322"/>
          </a:xfrm>
          <a:prstGeom prst="rect">
            <a:avLst/>
          </a:prstGeom>
          <a:ln w="38100">
            <a:solidFill>
              <a:schemeClr val="accent1">
                <a:lumMod val="60000"/>
                <a:lumOff val="40000"/>
                <a:alpha val="35000"/>
              </a:schemeClr>
            </a:solidFill>
          </a:ln>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lvl="0" indent="-457200" algn="l">
              <a:buFont typeface="Arial" panose="020B0604020202020204" pitchFamily="34" charset="0"/>
              <a:buChar char="•"/>
            </a:pPr>
            <a:endParaRPr lang="sv-SE" dirty="0"/>
          </a:p>
          <a:p>
            <a:pPr algn="l"/>
            <a:r>
              <a:rPr lang="sv-SE" b="1" dirty="0" smtClean="0"/>
              <a:t>Insatsområde </a:t>
            </a:r>
            <a:r>
              <a:rPr lang="sv-SE" b="1" i="1" dirty="0">
                <a:effectLst>
                  <a:outerShdw blurRad="38100" dist="38100" dir="2700000" algn="tl">
                    <a:srgbClr val="000000">
                      <a:alpha val="43137"/>
                    </a:srgbClr>
                  </a:outerShdw>
                </a:effectLst>
              </a:rPr>
              <a:t>e-tjänster </a:t>
            </a:r>
            <a:r>
              <a:rPr lang="sv-SE" dirty="0" smtClean="0"/>
              <a:t>står det </a:t>
            </a:r>
            <a:r>
              <a:rPr lang="sv-SE" dirty="0" err="1"/>
              <a:t>bl</a:t>
            </a:r>
            <a:r>
              <a:rPr lang="sv-SE" dirty="0"/>
              <a:t> a att</a:t>
            </a:r>
          </a:p>
          <a:p>
            <a:pPr marL="457200" lvl="0" indent="-457200" algn="l">
              <a:buFont typeface="Arial" panose="020B0604020202020204" pitchFamily="34" charset="0"/>
              <a:buChar char="•"/>
            </a:pPr>
            <a:r>
              <a:rPr lang="sv-SE" dirty="0"/>
              <a:t>Projektet skall inte vara identiskt med annat projekt som beviljats medel inom Fyrbodal eller Västra Götaland</a:t>
            </a:r>
            <a:r>
              <a:rPr lang="sv-SE" dirty="0" smtClean="0"/>
              <a:t>.</a:t>
            </a:r>
          </a:p>
          <a:p>
            <a:pPr marL="457200" lvl="0" indent="-457200" algn="l">
              <a:buFont typeface="Arial" panose="020B0604020202020204" pitchFamily="34" charset="0"/>
              <a:buChar char="•"/>
            </a:pPr>
            <a:endParaRPr lang="sv-SE" dirty="0"/>
          </a:p>
          <a:p>
            <a:pPr marL="457200" indent="-457200" algn="l">
              <a:buFont typeface="Arial" panose="020B0604020202020204" pitchFamily="34" charset="0"/>
              <a:buChar char="•"/>
            </a:pPr>
            <a:r>
              <a:rPr lang="sv-SE" dirty="0"/>
              <a:t>Projektet skall i första hand vara av förstudie och testkaraktär.</a:t>
            </a:r>
          </a:p>
          <a:p>
            <a:r>
              <a:rPr lang="sv-SE" dirty="0"/>
              <a:t> </a:t>
            </a:r>
          </a:p>
          <a:p>
            <a:pPr marL="457200" indent="-457200" algn="l">
              <a:buFont typeface="Arial" pitchFamily="34" charset="0"/>
              <a:buChar char="•"/>
              <a:defRPr/>
            </a:pPr>
            <a:endParaRPr lang="sv-SE" b="1" dirty="0"/>
          </a:p>
        </p:txBody>
      </p:sp>
      <p:sp>
        <p:nvSpPr>
          <p:cNvPr id="2" name="Platshållare för sidfot 1"/>
          <p:cNvSpPr>
            <a:spLocks noGrp="1"/>
          </p:cNvSpPr>
          <p:nvPr>
            <p:ph type="ftr" sz="quarter" idx="11"/>
          </p:nvPr>
        </p:nvSpPr>
        <p:spPr>
          <a:xfrm>
            <a:off x="3635896" y="6492875"/>
            <a:ext cx="4328120" cy="365125"/>
          </a:xfrm>
        </p:spPr>
        <p:txBody>
          <a:bodyPr/>
          <a:lstStyle/>
          <a:p>
            <a:r>
              <a:rPr lang="sv-SE" smtClean="0"/>
              <a:t>Staffan Almhede, e-samordnare </a:t>
            </a:r>
            <a:endParaRPr lang="sv-SE" dirty="0"/>
          </a:p>
        </p:txBody>
      </p:sp>
      <p:sp>
        <p:nvSpPr>
          <p:cNvPr id="3" name="Platshållare för bildnummer 2"/>
          <p:cNvSpPr>
            <a:spLocks noGrp="1"/>
          </p:cNvSpPr>
          <p:nvPr>
            <p:ph type="sldNum" sz="quarter" idx="12"/>
          </p:nvPr>
        </p:nvSpPr>
        <p:spPr/>
        <p:txBody>
          <a:bodyPr/>
          <a:lstStyle/>
          <a:p>
            <a:fld id="{9246C012-B38A-45C9-813E-012134E76ABD}" type="slidenum">
              <a:rPr lang="sv-SE" smtClean="0"/>
              <a:t>9</a:t>
            </a:fld>
            <a:endParaRPr lang="sv-SE"/>
          </a:p>
        </p:txBody>
      </p:sp>
      <p:sp>
        <p:nvSpPr>
          <p:cNvPr id="6" name="Underrubrik 1"/>
          <p:cNvSpPr txBox="1">
            <a:spLocks/>
          </p:cNvSpPr>
          <p:nvPr/>
        </p:nvSpPr>
        <p:spPr>
          <a:xfrm>
            <a:off x="1275420" y="818146"/>
            <a:ext cx="6392924" cy="962162"/>
          </a:xfrm>
          <a:prstGeom prst="rect">
            <a:avLst/>
          </a:prstGeom>
          <a:ln w="38100">
            <a:solidFill>
              <a:schemeClr val="accent1">
                <a:lumMod val="60000"/>
                <a:lumOff val="40000"/>
                <a:alpha val="3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sv-SE" b="1" dirty="0" smtClean="0"/>
              <a:t>Insatsområdets egna strategimål </a:t>
            </a:r>
            <a:endParaRPr lang="sv-SE" b="1" dirty="0"/>
          </a:p>
        </p:txBody>
      </p:sp>
    </p:spTree>
    <p:extLst>
      <p:ext uri="{BB962C8B-B14F-4D97-AF65-F5344CB8AC3E}">
        <p14:creationId xmlns:p14="http://schemas.microsoft.com/office/powerpoint/2010/main" val="130983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4708</TotalTime>
  <Words>2324</Words>
  <Application>Microsoft Office PowerPoint</Application>
  <PresentationFormat>Bildspel på skärmen (4:3)</PresentationFormat>
  <Paragraphs>446</Paragraphs>
  <Slides>20</Slides>
  <Notes>17</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20</vt:i4>
      </vt:variant>
    </vt:vector>
  </HeadingPairs>
  <TitlesOfParts>
    <vt:vector size="25" baseType="lpstr">
      <vt:lpstr>Arial</vt:lpstr>
      <vt:lpstr>Calibri</vt:lpstr>
      <vt:lpstr>Calibri Light</vt:lpstr>
      <vt:lpstr>Office-tema</vt:lpstr>
      <vt:lpstr>Anpassad formgivning</vt:lpstr>
      <vt:lpstr>PowerPoint-presentation</vt:lpstr>
      <vt:lpstr>Överenskommelse 2014 eHälsa</vt:lpstr>
      <vt:lpstr>SKL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Västkom</dc:creator>
  <cp:lastModifiedBy>Staffan Almhede</cp:lastModifiedBy>
  <cp:revision>62</cp:revision>
  <dcterms:created xsi:type="dcterms:W3CDTF">2012-10-31T10:13:49Z</dcterms:created>
  <dcterms:modified xsi:type="dcterms:W3CDTF">2014-04-17T07:51:47Z</dcterms:modified>
</cp:coreProperties>
</file>