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dp" ContentType="image/vnd.ms-photo"/>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1.xml" ContentType="application/vnd.openxmlformats-officedocument.drawingml.chartshapes+xml"/>
  <Override PartName="/ppt/theme/themeOverride1.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9" r:id="rId5"/>
    <p:sldId id="260" r:id="rId6"/>
    <p:sldId id="263" r:id="rId7"/>
    <p:sldId id="264" r:id="rId8"/>
    <p:sldId id="265" r:id="rId9"/>
    <p:sldId id="267" r:id="rId10"/>
    <p:sldId id="266" r:id="rId11"/>
    <p:sldId id="268" r:id="rId12"/>
    <p:sldId id="269" r:id="rId13"/>
    <p:sldId id="270" r:id="rId14"/>
    <p:sldId id="271" r:id="rId15"/>
    <p:sldId id="272" r:id="rId16"/>
    <p:sldId id="273" r:id="rId17"/>
    <p:sldId id="274" r:id="rId18"/>
    <p:sldId id="275" r:id="rId19"/>
    <p:sldId id="276" r:id="rId20"/>
    <p:sldId id="277" r:id="rId21"/>
    <p:sldId id="279" r:id="rId22"/>
    <p:sldId id="278" r:id="rId23"/>
    <p:sldId id="280" r:id="rId24"/>
    <p:sldId id="262" r:id="rId2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6298"/>
    <a:srgbClr val="F2A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15FABE-E78B-4F70-8919-E8720108804C}" v="20" dt="2019-12-02T12:17:31.6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6" d="100"/>
          <a:sy n="66" d="100"/>
        </p:scale>
        <p:origin x="64" y="3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1.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endParaRPr lang="sv-SE"/>
        </a:p>
      </c:txPr>
    </c:title>
    <c:autoTitleDeleted val="0"/>
    <c:plotArea>
      <c:layout/>
      <c:doughnutChart>
        <c:varyColors val="1"/>
        <c:ser>
          <c:idx val="0"/>
          <c:order val="0"/>
          <c:tx>
            <c:strRef>
              <c:f>Blad1!$B$1</c:f>
              <c:strCache>
                <c:ptCount val="1"/>
                <c:pt idx="0">
                  <c:v>Har svarat</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D331-4E41-B96E-E1F77F03FA9D}"/>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D331-4E41-B96E-E1F77F03FA9D}"/>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sv-SE"/>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Blad1!$A$2:$A$3</c:f>
              <c:strCache>
                <c:ptCount val="2"/>
                <c:pt idx="0">
                  <c:v>Ja</c:v>
                </c:pt>
                <c:pt idx="1">
                  <c:v>Nej</c:v>
                </c:pt>
              </c:strCache>
            </c:strRef>
          </c:cat>
          <c:val>
            <c:numRef>
              <c:f>Blad1!$B$2:$B$3</c:f>
              <c:numCache>
                <c:formatCode>General</c:formatCode>
                <c:ptCount val="2"/>
                <c:pt idx="0">
                  <c:v>31</c:v>
                </c:pt>
                <c:pt idx="1">
                  <c:v>18</c:v>
                </c:pt>
              </c:numCache>
            </c:numRef>
          </c:val>
          <c:extLst>
            <c:ext xmlns:c16="http://schemas.microsoft.com/office/drawing/2014/chart" uri="{C3380CC4-5D6E-409C-BE32-E72D297353CC}">
              <c16:uniqueId val="{00000000-4376-48CB-802C-A8838003BCFE}"/>
            </c:ext>
          </c:extLst>
        </c:ser>
        <c:dLbls>
          <c:showLegendKey val="0"/>
          <c:showVal val="0"/>
          <c:showCatName val="1"/>
          <c:showSerName val="0"/>
          <c:showPercent val="1"/>
          <c:showBubbleSize val="0"/>
          <c:showLeaderLines val="1"/>
        </c:dLbls>
        <c:firstSliceAng val="0"/>
        <c:holeSize val="50"/>
      </c:doughnutChart>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endParaRPr lang="sv-SE"/>
        </a:p>
      </c:txPr>
    </c:title>
    <c:autoTitleDeleted val="0"/>
    <c:plotArea>
      <c:layout/>
      <c:doughnutChart>
        <c:varyColors val="1"/>
        <c:ser>
          <c:idx val="0"/>
          <c:order val="0"/>
          <c:tx>
            <c:strRef>
              <c:f>Blad1!$B$1</c:f>
              <c:strCache>
                <c:ptCount val="1"/>
                <c:pt idx="0">
                  <c:v>SSO</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3F3C-47AA-A87E-2CB27C65BD6E}"/>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3F3C-47AA-A87E-2CB27C65BD6E}"/>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3F3C-47AA-A87E-2CB27C65BD6E}"/>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3F3C-47AA-A87E-2CB27C65BD6E}"/>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sv-SE"/>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Blad1!$A$2:$A$5</c:f>
              <c:strCache>
                <c:ptCount val="4"/>
                <c:pt idx="0">
                  <c:v>Absolut nödvändigt</c:v>
                </c:pt>
                <c:pt idx="1">
                  <c:v>Mycket viktigt</c:v>
                </c:pt>
                <c:pt idx="2">
                  <c:v>Ganska viktigt</c:v>
                </c:pt>
                <c:pt idx="3">
                  <c:v>Inte viktigt alls</c:v>
                </c:pt>
              </c:strCache>
            </c:strRef>
          </c:cat>
          <c:val>
            <c:numRef>
              <c:f>Blad1!$B$2:$B$5</c:f>
              <c:numCache>
                <c:formatCode>General</c:formatCode>
                <c:ptCount val="4"/>
                <c:pt idx="0">
                  <c:v>8</c:v>
                </c:pt>
                <c:pt idx="1">
                  <c:v>14</c:v>
                </c:pt>
                <c:pt idx="2">
                  <c:v>6</c:v>
                </c:pt>
                <c:pt idx="3">
                  <c:v>3</c:v>
                </c:pt>
              </c:numCache>
            </c:numRef>
          </c:val>
          <c:extLst>
            <c:ext xmlns:c16="http://schemas.microsoft.com/office/drawing/2014/chart" uri="{C3380CC4-5D6E-409C-BE32-E72D297353CC}">
              <c16:uniqueId val="{00000000-A218-4C67-A55E-CB4B1DFA5B1B}"/>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endParaRPr lang="sv-SE"/>
        </a:p>
      </c:txPr>
    </c:title>
    <c:autoTitleDeleted val="0"/>
    <c:plotArea>
      <c:layout/>
      <c:doughnutChart>
        <c:varyColors val="1"/>
        <c:ser>
          <c:idx val="0"/>
          <c:order val="0"/>
          <c:tx>
            <c:strRef>
              <c:f>Blad1!$B$1</c:f>
              <c:strCache>
                <c:ptCount val="1"/>
                <c:pt idx="0">
                  <c:v>SSO</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6317-4744-A82D-9C0AF83169B5}"/>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6317-4744-A82D-9C0AF83169B5}"/>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6317-4744-A82D-9C0AF83169B5}"/>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6317-4744-A82D-9C0AF83169B5}"/>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sv-SE"/>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Blad1!$A$2:$A$5</c:f>
              <c:strCache>
                <c:ptCount val="4"/>
                <c:pt idx="0">
                  <c:v>Absolut nödvändigt</c:v>
                </c:pt>
                <c:pt idx="1">
                  <c:v>Mycket viktigt</c:v>
                </c:pt>
                <c:pt idx="2">
                  <c:v>Ganska viktigt</c:v>
                </c:pt>
                <c:pt idx="3">
                  <c:v>Inte viktigt alls</c:v>
                </c:pt>
              </c:strCache>
            </c:strRef>
          </c:cat>
          <c:val>
            <c:numRef>
              <c:f>Blad1!$B$2:$B$5</c:f>
              <c:numCache>
                <c:formatCode>General</c:formatCode>
                <c:ptCount val="4"/>
                <c:pt idx="0">
                  <c:v>7</c:v>
                </c:pt>
                <c:pt idx="1">
                  <c:v>18</c:v>
                </c:pt>
                <c:pt idx="2">
                  <c:v>5</c:v>
                </c:pt>
                <c:pt idx="3">
                  <c:v>3</c:v>
                </c:pt>
              </c:numCache>
            </c:numRef>
          </c:val>
          <c:extLst>
            <c:ext xmlns:c16="http://schemas.microsoft.com/office/drawing/2014/chart" uri="{C3380CC4-5D6E-409C-BE32-E72D297353CC}">
              <c16:uniqueId val="{00000000-A218-4C67-A55E-CB4B1DFA5B1B}"/>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endParaRPr lang="sv-SE"/>
        </a:p>
      </c:txPr>
    </c:title>
    <c:autoTitleDeleted val="0"/>
    <c:plotArea>
      <c:layout/>
      <c:doughnutChart>
        <c:varyColors val="1"/>
        <c:ser>
          <c:idx val="0"/>
          <c:order val="0"/>
          <c:tx>
            <c:strRef>
              <c:f>Blad1!$B$1</c:f>
              <c:strCache>
                <c:ptCount val="1"/>
                <c:pt idx="0">
                  <c:v>Påståenden</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2200-40CC-9B78-9602ECE7CACE}"/>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2200-40CC-9B78-9602ECE7CACE}"/>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2200-40CC-9B78-9602ECE7CACE}"/>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2200-40CC-9B78-9602ECE7CACE}"/>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sv-SE"/>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Blad1!$A$2:$A$5</c:f>
              <c:strCache>
                <c:ptCount val="4"/>
                <c:pt idx="0">
                  <c:v>Vi skulle vilja att någon annan tar ansvar för hela detta område och erbjuder effektiva och kostnadseffektiva tjänster vi kan använda oss av i organisationen.</c:v>
                </c:pt>
                <c:pt idx="1">
                  <c:v>Vi skulle vilja att det fanns en central organisation som erbjuder tjänster inom detta område som vi i organisationen kan använda oss av vid behov, men vi vill också bygga och förvalta liknande tjänster lokalt efter eget huvud.</c:v>
                </c:pt>
                <c:pt idx="2">
                  <c:v>Vi ser inget behov av en central organisation som erbjuder tjänster, det vill vi bygga och förvalta själva. Men vi ser gärna att det finns stöd för oss från en central organisation när det gäller strategi, arkitektur och metod.</c:v>
                </c:pt>
                <c:pt idx="3">
                  <c:v>Vi ser inget behov av en central organisation som erbjuder tjänster alls, det vill vi bygga och förvalta helt själva.</c:v>
                </c:pt>
              </c:strCache>
            </c:strRef>
          </c:cat>
          <c:val>
            <c:numRef>
              <c:f>Blad1!$B$2:$B$5</c:f>
              <c:numCache>
                <c:formatCode>General</c:formatCode>
                <c:ptCount val="4"/>
                <c:pt idx="0">
                  <c:v>6</c:v>
                </c:pt>
                <c:pt idx="1">
                  <c:v>25</c:v>
                </c:pt>
                <c:pt idx="2">
                  <c:v>7</c:v>
                </c:pt>
                <c:pt idx="3">
                  <c:v>2</c:v>
                </c:pt>
              </c:numCache>
            </c:numRef>
          </c:val>
          <c:extLst>
            <c:ext xmlns:c16="http://schemas.microsoft.com/office/drawing/2014/chart" uri="{C3380CC4-5D6E-409C-BE32-E72D297353CC}">
              <c16:uniqueId val="{00000000-FC90-45DF-8F46-9812949F391E}"/>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endParaRPr lang="sv-SE"/>
        </a:p>
      </c:txPr>
    </c:title>
    <c:autoTitleDeleted val="0"/>
    <c:plotArea>
      <c:layout/>
      <c:doughnutChart>
        <c:varyColors val="1"/>
        <c:ser>
          <c:idx val="0"/>
          <c:order val="0"/>
          <c:tx>
            <c:strRef>
              <c:f>Blad1!$B$1</c:f>
              <c:strCache>
                <c:ptCount val="1"/>
                <c:pt idx="0">
                  <c:v>Tidslängd</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2861-4FB1-9C72-481D12C6F77B}"/>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2861-4FB1-9C72-481D12C6F77B}"/>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2861-4FB1-9C72-481D12C6F77B}"/>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2861-4FB1-9C72-481D12C6F77B}"/>
              </c:ext>
            </c:extLst>
          </c:dPt>
          <c:dPt>
            <c:idx val="4"/>
            <c:bubble3D val="0"/>
            <c:spPr>
              <a:solidFill>
                <a:schemeClr val="accent5"/>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9-2861-4FB1-9C72-481D12C6F77B}"/>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sv-SE"/>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Blad1!$A$2:$A$6</c:f>
              <c:strCache>
                <c:ptCount val="5"/>
                <c:pt idx="0">
                  <c:v>&lt; 4h</c:v>
                </c:pt>
                <c:pt idx="1">
                  <c:v>4-8 h</c:v>
                </c:pt>
                <c:pt idx="2">
                  <c:v>8 h</c:v>
                </c:pt>
                <c:pt idx="3">
                  <c:v>16 h</c:v>
                </c:pt>
                <c:pt idx="4">
                  <c:v>&gt; 16 h</c:v>
                </c:pt>
              </c:strCache>
            </c:strRef>
          </c:cat>
          <c:val>
            <c:numRef>
              <c:f>Blad1!$B$2:$B$6</c:f>
              <c:numCache>
                <c:formatCode>General</c:formatCode>
                <c:ptCount val="5"/>
                <c:pt idx="0">
                  <c:v>13</c:v>
                </c:pt>
                <c:pt idx="1">
                  <c:v>24</c:v>
                </c:pt>
                <c:pt idx="2">
                  <c:v>7</c:v>
                </c:pt>
                <c:pt idx="3">
                  <c:v>3</c:v>
                </c:pt>
                <c:pt idx="4">
                  <c:v>9</c:v>
                </c:pt>
              </c:numCache>
            </c:numRef>
          </c:val>
          <c:extLst>
            <c:ext xmlns:c16="http://schemas.microsoft.com/office/drawing/2014/chart" uri="{C3380CC4-5D6E-409C-BE32-E72D297353CC}">
              <c16:uniqueId val="{00000000-FF0F-41DD-B0EF-4FEB2161364A}"/>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endParaRPr lang="sv-SE"/>
        </a:p>
      </c:txPr>
    </c:title>
    <c:autoTitleDeleted val="0"/>
    <c:plotArea>
      <c:layout/>
      <c:doughnutChart>
        <c:varyColors val="1"/>
        <c:ser>
          <c:idx val="0"/>
          <c:order val="0"/>
          <c:tx>
            <c:strRef>
              <c:f>Blad1!$B$1</c:f>
              <c:strCache>
                <c:ptCount val="1"/>
                <c:pt idx="0">
                  <c:v>Personlig e-identitet</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026F-4248-AB8E-11FC3F3C84CF}"/>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026F-4248-AB8E-11FC3F3C84CF}"/>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026F-4248-AB8E-11FC3F3C84CF}"/>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sv-SE"/>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Blad1!$A$2:$A$4</c:f>
              <c:strCache>
                <c:ptCount val="3"/>
                <c:pt idx="0">
                  <c:v>Vi kan som offentlig arbetsgivare inte ställa detta kravet och det kommer således inte gå att använda.</c:v>
                </c:pt>
                <c:pt idx="1">
                  <c:v>Vi som offentlig arbetsgivare kan inte ställa det kravet, men det är upp till användaren själv att göra detta om vi erbjuder denna typ av autentiseringstjänster.</c:v>
                </c:pt>
                <c:pt idx="2">
                  <c:v>Vi kan som offentlig arbetsgivare ställa krav på medarbetaren att skaffa sig en elektronisk identitetshandling som vi kan använda oss av.</c:v>
                </c:pt>
              </c:strCache>
            </c:strRef>
          </c:cat>
          <c:val>
            <c:numRef>
              <c:f>Blad1!$B$2:$B$4</c:f>
              <c:numCache>
                <c:formatCode>General</c:formatCode>
                <c:ptCount val="3"/>
                <c:pt idx="0">
                  <c:v>5</c:v>
                </c:pt>
                <c:pt idx="1">
                  <c:v>6</c:v>
                </c:pt>
                <c:pt idx="2">
                  <c:v>20</c:v>
                </c:pt>
              </c:numCache>
            </c:numRef>
          </c:val>
          <c:extLst>
            <c:ext xmlns:c16="http://schemas.microsoft.com/office/drawing/2014/chart" uri="{C3380CC4-5D6E-409C-BE32-E72D297353CC}">
              <c16:uniqueId val="{00000000-69E0-4B61-85F7-7080AD442A0D}"/>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Blad1!$B$1</c:f>
              <c:strCache>
                <c:ptCount val="1"/>
                <c:pt idx="0">
                  <c:v>Användandet av SITHS</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C734-424B-AE35-E407D0460666}"/>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C734-424B-AE35-E407D0460666}"/>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C734-424B-AE35-E407D0460666}"/>
              </c:ext>
            </c:extLst>
          </c:dPt>
          <c:cat>
            <c:strRef>
              <c:f>Blad1!$A$2:$A$4</c:f>
              <c:strCache>
                <c:ptCount val="3"/>
                <c:pt idx="0">
                  <c:v>Vi använder oss inte av SITHS-kort idag. Vi har andra lösningar.</c:v>
                </c:pt>
                <c:pt idx="1">
                  <c:v>Vi använder oss av SITHS idag, men bara i begränsad utsträckning där det är ett krav.</c:v>
                </c:pt>
                <c:pt idx="2">
                  <c:v>Vi använder oss av SITHS idag fullt ut till alla medarbetare.</c:v>
                </c:pt>
              </c:strCache>
            </c:strRef>
          </c:cat>
          <c:val>
            <c:numRef>
              <c:f>Blad1!$B$2:$B$4</c:f>
              <c:numCache>
                <c:formatCode>General</c:formatCode>
                <c:ptCount val="3"/>
                <c:pt idx="0">
                  <c:v>0</c:v>
                </c:pt>
                <c:pt idx="1">
                  <c:v>31</c:v>
                </c:pt>
                <c:pt idx="2">
                  <c:v>0</c:v>
                </c:pt>
              </c:numCache>
            </c:numRef>
          </c:val>
          <c:extLst>
            <c:ext xmlns:c16="http://schemas.microsoft.com/office/drawing/2014/chart" uri="{C3380CC4-5D6E-409C-BE32-E72D297353CC}">
              <c16:uniqueId val="{00000001-1114-460C-A07C-D24E2405B12B}"/>
            </c:ext>
          </c:extLst>
        </c:ser>
        <c:dLbls>
          <c:showLegendKey val="0"/>
          <c:showVal val="0"/>
          <c:showCatName val="0"/>
          <c:showSerName val="0"/>
          <c:showPercent val="0"/>
          <c:showBubbleSize val="0"/>
          <c:showLeaderLines val="1"/>
        </c:dLbls>
        <c:firstSliceAng val="0"/>
        <c:holeSize val="50"/>
      </c:doughnutChart>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endParaRPr lang="sv-SE"/>
        </a:p>
      </c:txPr>
    </c:title>
    <c:autoTitleDeleted val="0"/>
    <c:plotArea>
      <c:layout/>
      <c:doughnutChart>
        <c:varyColors val="1"/>
        <c:ser>
          <c:idx val="0"/>
          <c:order val="0"/>
          <c:tx>
            <c:strRef>
              <c:f>Blad1!$B$1</c:f>
              <c:strCache>
                <c:ptCount val="1"/>
                <c:pt idx="0">
                  <c:v>Användandet av SITHS</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1CF9-4164-9EB7-3E02C7142E94}"/>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1CF9-4164-9EB7-3E02C7142E94}"/>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1CF9-4164-9EB7-3E02C7142E94}"/>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sv-SE"/>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Blad1!$A$2:$A$4</c:f>
              <c:strCache>
                <c:ptCount val="3"/>
                <c:pt idx="0">
                  <c:v>Vi kommer öka användandet av SITHS-kort i vår organisation.</c:v>
                </c:pt>
                <c:pt idx="1">
                  <c:v>Vi kommer minska användandet av SITHS om det kommer andra alternativ som är bättre för att autentisera sig. </c:v>
                </c:pt>
                <c:pt idx="2">
                  <c:v>Vi kommer behålla SITHS, även om det kommer fler alternativ för autentisering. Vi använder korten i andra syften också.</c:v>
                </c:pt>
              </c:strCache>
            </c:strRef>
          </c:cat>
          <c:val>
            <c:numRef>
              <c:f>Blad1!$B$2:$B$4</c:f>
              <c:numCache>
                <c:formatCode>General</c:formatCode>
                <c:ptCount val="3"/>
                <c:pt idx="0">
                  <c:v>6</c:v>
                </c:pt>
                <c:pt idx="1">
                  <c:v>23</c:v>
                </c:pt>
                <c:pt idx="2">
                  <c:v>1</c:v>
                </c:pt>
              </c:numCache>
            </c:numRef>
          </c:val>
          <c:extLst>
            <c:ext xmlns:c16="http://schemas.microsoft.com/office/drawing/2014/chart" uri="{C3380CC4-5D6E-409C-BE32-E72D297353CC}">
              <c16:uniqueId val="{00000000-7931-4667-91CD-A1E1D7A7D9D7}"/>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endParaRPr lang="sv-SE"/>
        </a:p>
      </c:txPr>
    </c:title>
    <c:autoTitleDeleted val="0"/>
    <c:plotArea>
      <c:layout/>
      <c:doughnutChart>
        <c:varyColors val="1"/>
        <c:ser>
          <c:idx val="0"/>
          <c:order val="0"/>
          <c:tx>
            <c:strRef>
              <c:f>Blad1!$B$1</c:f>
              <c:strCache>
                <c:ptCount val="1"/>
                <c:pt idx="0">
                  <c:v>Försäljning</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7F2B-4DE1-BE48-DED9466AD138}"/>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7F2B-4DE1-BE48-DED9466AD138}"/>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7F2B-4DE1-BE48-DED9466AD138}"/>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7F2B-4DE1-BE48-DED9466AD138}"/>
              </c:ext>
            </c:extLst>
          </c:dPt>
          <c:dPt>
            <c:idx val="4"/>
            <c:bubble3D val="0"/>
            <c:spPr>
              <a:solidFill>
                <a:schemeClr val="accent5"/>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9-7F2B-4DE1-BE48-DED9466AD138}"/>
              </c:ext>
            </c:extLst>
          </c:dPt>
          <c:dPt>
            <c:idx val="5"/>
            <c:bubble3D val="0"/>
            <c:spPr>
              <a:solidFill>
                <a:schemeClr val="accent6"/>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B-7F2B-4DE1-BE48-DED9466AD138}"/>
              </c:ext>
            </c:extLst>
          </c:dPt>
          <c:dPt>
            <c:idx val="6"/>
            <c:bubble3D val="0"/>
            <c:spPr>
              <a:solidFill>
                <a:schemeClr val="accent1">
                  <a:lumMod val="60000"/>
                </a:schemeClr>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D-7F2B-4DE1-BE48-DED9466AD138}"/>
              </c:ext>
            </c:extLst>
          </c:dPt>
          <c:dPt>
            <c:idx val="7"/>
            <c:bubble3D val="0"/>
            <c:spPr>
              <a:solidFill>
                <a:schemeClr val="accent2">
                  <a:lumMod val="60000"/>
                </a:schemeClr>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F-7F2B-4DE1-BE48-DED9466AD138}"/>
              </c:ext>
            </c:extLst>
          </c:dPt>
          <c:dPt>
            <c:idx val="8"/>
            <c:bubble3D val="0"/>
            <c:spPr>
              <a:solidFill>
                <a:schemeClr val="accent3">
                  <a:lumMod val="60000"/>
                </a:schemeClr>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11-7F2B-4DE1-BE48-DED9466AD138}"/>
              </c:ext>
            </c:extLst>
          </c:dPt>
          <c:dPt>
            <c:idx val="9"/>
            <c:bubble3D val="0"/>
            <c:spPr>
              <a:solidFill>
                <a:schemeClr val="accent4">
                  <a:lumMod val="60000"/>
                </a:schemeClr>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13-7F2B-4DE1-BE48-DED9466AD138}"/>
              </c:ext>
            </c:extLst>
          </c:dPt>
          <c:dPt>
            <c:idx val="10"/>
            <c:bubble3D val="0"/>
            <c:spPr>
              <a:solidFill>
                <a:schemeClr val="accent5">
                  <a:lumMod val="60000"/>
                </a:schemeClr>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15-7F2B-4DE1-BE48-DED9466AD138}"/>
              </c:ext>
            </c:extLst>
          </c:dPt>
          <c:dPt>
            <c:idx val="11"/>
            <c:bubble3D val="0"/>
            <c:spPr>
              <a:solidFill>
                <a:schemeClr val="accent6">
                  <a:lumMod val="60000"/>
                </a:schemeClr>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17-7F2B-4DE1-BE48-DED9466AD138}"/>
              </c:ext>
            </c:extLst>
          </c:dPt>
          <c:dPt>
            <c:idx val="12"/>
            <c:bubble3D val="0"/>
            <c:spPr>
              <a:solidFill>
                <a:schemeClr val="accent1">
                  <a:lumMod val="80000"/>
                  <a:lumOff val="20000"/>
                </a:schemeClr>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19-7F2B-4DE1-BE48-DED9466AD138}"/>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sv-SE"/>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Blad1!$A$2:$A$14</c:f>
              <c:strCache>
                <c:ptCount val="13"/>
                <c:pt idx="0">
                  <c:v>NetIQ</c:v>
                </c:pt>
                <c:pt idx="1">
                  <c:v>ADFS</c:v>
                </c:pt>
                <c:pt idx="2">
                  <c:v>CGI</c:v>
                </c:pt>
                <c:pt idx="3">
                  <c:v>DEIM</c:v>
                </c:pt>
                <c:pt idx="4">
                  <c:v>MobilityGuard</c:v>
                </c:pt>
                <c:pt idx="5">
                  <c:v>Gemalto</c:v>
                </c:pt>
                <c:pt idx="6">
                  <c:v>HAG</c:v>
                </c:pt>
                <c:pt idx="7">
                  <c:v>Svensk eIdentitet</c:v>
                </c:pt>
                <c:pt idx="8">
                  <c:v>Inera</c:v>
                </c:pt>
                <c:pt idx="9">
                  <c:v>VGR</c:v>
                </c:pt>
                <c:pt idx="10">
                  <c:v>Telia</c:v>
                </c:pt>
                <c:pt idx="11">
                  <c:v>Egen</c:v>
                </c:pt>
                <c:pt idx="12">
                  <c:v>BankID</c:v>
                </c:pt>
              </c:strCache>
            </c:strRef>
          </c:cat>
          <c:val>
            <c:numRef>
              <c:f>Blad1!$B$2:$B$14</c:f>
              <c:numCache>
                <c:formatCode>General</c:formatCode>
                <c:ptCount val="13"/>
                <c:pt idx="0">
                  <c:v>2</c:v>
                </c:pt>
                <c:pt idx="1">
                  <c:v>5</c:v>
                </c:pt>
                <c:pt idx="2">
                  <c:v>6</c:v>
                </c:pt>
                <c:pt idx="3">
                  <c:v>1</c:v>
                </c:pt>
                <c:pt idx="4">
                  <c:v>2</c:v>
                </c:pt>
                <c:pt idx="5">
                  <c:v>1</c:v>
                </c:pt>
                <c:pt idx="6">
                  <c:v>8</c:v>
                </c:pt>
                <c:pt idx="7">
                  <c:v>5</c:v>
                </c:pt>
                <c:pt idx="8">
                  <c:v>3</c:v>
                </c:pt>
                <c:pt idx="9">
                  <c:v>1</c:v>
                </c:pt>
                <c:pt idx="10">
                  <c:v>2</c:v>
                </c:pt>
                <c:pt idx="11">
                  <c:v>8</c:v>
                </c:pt>
                <c:pt idx="12">
                  <c:v>1</c:v>
                </c:pt>
              </c:numCache>
            </c:numRef>
          </c:val>
          <c:extLst>
            <c:ext xmlns:c16="http://schemas.microsoft.com/office/drawing/2014/chart" uri="{C3380CC4-5D6E-409C-BE32-E72D297353CC}">
              <c16:uniqueId val="{00000000-AA83-4404-9B5A-FC3770DBF316}"/>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endParaRPr lang="sv-SE"/>
        </a:p>
      </c:txPr>
    </c:title>
    <c:autoTitleDeleted val="0"/>
    <c:plotArea>
      <c:layout/>
      <c:doughnutChart>
        <c:varyColors val="1"/>
        <c:ser>
          <c:idx val="0"/>
          <c:order val="0"/>
          <c:tx>
            <c:strRef>
              <c:f>Blad1!$B$1</c:f>
              <c:strCache>
                <c:ptCount val="1"/>
                <c:pt idx="0">
                  <c:v>Autentiseringtjänster</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8A1B-46DD-8209-BEF9EA3637EE}"/>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8A1B-46DD-8209-BEF9EA3637EE}"/>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8A1B-46DD-8209-BEF9EA3637EE}"/>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8A1B-46DD-8209-BEF9EA3637EE}"/>
              </c:ext>
            </c:extLst>
          </c:dPt>
          <c:dPt>
            <c:idx val="4"/>
            <c:bubble3D val="0"/>
            <c:spPr>
              <a:solidFill>
                <a:schemeClr val="accent5"/>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9-8A1B-46DD-8209-BEF9EA3637EE}"/>
              </c:ext>
            </c:extLst>
          </c:dPt>
          <c:dPt>
            <c:idx val="5"/>
            <c:bubble3D val="0"/>
            <c:spPr>
              <a:solidFill>
                <a:schemeClr val="accent6"/>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B-8A1B-46DD-8209-BEF9EA3637EE}"/>
              </c:ext>
            </c:extLst>
          </c:dPt>
          <c:dPt>
            <c:idx val="6"/>
            <c:bubble3D val="0"/>
            <c:spPr>
              <a:solidFill>
                <a:schemeClr val="accent1">
                  <a:lumMod val="60000"/>
                </a:schemeClr>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D-8A1B-46DD-8209-BEF9EA3637EE}"/>
              </c:ext>
            </c:extLst>
          </c:dPt>
          <c:dPt>
            <c:idx val="7"/>
            <c:bubble3D val="0"/>
            <c:spPr>
              <a:solidFill>
                <a:schemeClr val="accent2">
                  <a:lumMod val="60000"/>
                </a:schemeClr>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F-8A1B-46DD-8209-BEF9EA3637EE}"/>
              </c:ext>
            </c:extLst>
          </c:dPt>
          <c:dPt>
            <c:idx val="8"/>
            <c:bubble3D val="0"/>
            <c:spPr>
              <a:solidFill>
                <a:schemeClr val="accent3">
                  <a:lumMod val="60000"/>
                </a:schemeClr>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11-8A1B-46DD-8209-BEF9EA3637EE}"/>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sv-SE"/>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Blad1!$A$2:$A$10</c:f>
              <c:strCache>
                <c:ptCount val="9"/>
                <c:pt idx="0">
                  <c:v>NetID</c:v>
                </c:pt>
                <c:pt idx="1">
                  <c:v>Nexus</c:v>
                </c:pt>
                <c:pt idx="2">
                  <c:v>BankID</c:v>
                </c:pt>
                <c:pt idx="3">
                  <c:v>ID-appen</c:v>
                </c:pt>
                <c:pt idx="4">
                  <c:v>SMS</c:v>
                </c:pt>
                <c:pt idx="5">
                  <c:v>Koddosa</c:v>
                </c:pt>
                <c:pt idx="6">
                  <c:v>Freja</c:v>
                </c:pt>
                <c:pt idx="7">
                  <c:v>MFA</c:v>
                </c:pt>
                <c:pt idx="8">
                  <c:v>Övrigt</c:v>
                </c:pt>
              </c:strCache>
            </c:strRef>
          </c:cat>
          <c:val>
            <c:numRef>
              <c:f>Blad1!$B$2:$B$10</c:f>
              <c:numCache>
                <c:formatCode>General</c:formatCode>
                <c:ptCount val="9"/>
                <c:pt idx="0">
                  <c:v>21</c:v>
                </c:pt>
                <c:pt idx="1">
                  <c:v>4</c:v>
                </c:pt>
                <c:pt idx="2">
                  <c:v>11</c:v>
                </c:pt>
                <c:pt idx="3">
                  <c:v>1</c:v>
                </c:pt>
                <c:pt idx="4">
                  <c:v>2</c:v>
                </c:pt>
                <c:pt idx="5">
                  <c:v>1</c:v>
                </c:pt>
                <c:pt idx="6">
                  <c:v>1</c:v>
                </c:pt>
                <c:pt idx="7">
                  <c:v>4</c:v>
                </c:pt>
                <c:pt idx="8">
                  <c:v>17</c:v>
                </c:pt>
              </c:numCache>
            </c:numRef>
          </c:val>
          <c:extLst>
            <c:ext xmlns:c16="http://schemas.microsoft.com/office/drawing/2014/chart" uri="{C3380CC4-5D6E-409C-BE32-E72D297353CC}">
              <c16:uniqueId val="{00000000-89F7-4052-AF4E-04C5EB508D64}"/>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endParaRPr lang="sv-SE"/>
        </a:p>
      </c:txPr>
    </c:title>
    <c:autoTitleDeleted val="0"/>
    <c:plotArea>
      <c:layout/>
      <c:doughnutChart>
        <c:varyColors val="1"/>
        <c:ser>
          <c:idx val="0"/>
          <c:order val="0"/>
          <c:tx>
            <c:strRef>
              <c:f>Blad1!$B$1</c:f>
              <c:strCache>
                <c:ptCount val="1"/>
                <c:pt idx="0">
                  <c:v>Autentiseringstjänster</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A989-40DD-AEE5-BF0BB2B53064}"/>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A989-40DD-AEE5-BF0BB2B53064}"/>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A989-40DD-AEE5-BF0BB2B53064}"/>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sv-SE"/>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Blad1!$A$2:$A$4</c:f>
              <c:strCache>
                <c:ptCount val="3"/>
                <c:pt idx="0">
                  <c:v>Ja, absolut.</c:v>
                </c:pt>
                <c:pt idx="1">
                  <c:v>Kanske</c:v>
                </c:pt>
                <c:pt idx="2">
                  <c:v>Nej, vi vill behålla de vi har, även om det kommer nya gemensamma.</c:v>
                </c:pt>
              </c:strCache>
            </c:strRef>
          </c:cat>
          <c:val>
            <c:numRef>
              <c:f>Blad1!$B$2:$B$4</c:f>
              <c:numCache>
                <c:formatCode>General</c:formatCode>
                <c:ptCount val="3"/>
                <c:pt idx="0">
                  <c:v>5</c:v>
                </c:pt>
                <c:pt idx="1">
                  <c:v>19</c:v>
                </c:pt>
                <c:pt idx="2">
                  <c:v>7</c:v>
                </c:pt>
              </c:numCache>
            </c:numRef>
          </c:val>
          <c:extLst>
            <c:ext xmlns:c16="http://schemas.microsoft.com/office/drawing/2014/chart" uri="{C3380CC4-5D6E-409C-BE32-E72D297353CC}">
              <c16:uniqueId val="{00000000-BBED-4C8E-A645-BE800A05F9BB}"/>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endParaRPr lang="sv-SE"/>
        </a:p>
      </c:txPr>
    </c:title>
    <c:autoTitleDeleted val="0"/>
    <c:plotArea>
      <c:layout/>
      <c:doughnutChart>
        <c:varyColors val="1"/>
        <c:ser>
          <c:idx val="0"/>
          <c:order val="0"/>
          <c:tx>
            <c:strRef>
              <c:f>Blad1!$B$1</c:f>
              <c:strCache>
                <c:ptCount val="1"/>
                <c:pt idx="0">
                  <c:v>SSO</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835B-4A9B-A3A1-7A4560B150CE}"/>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835B-4A9B-A3A1-7A4560B150CE}"/>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835B-4A9B-A3A1-7A4560B150CE}"/>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835B-4A9B-A3A1-7A4560B150CE}"/>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sv-SE"/>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Blad1!$A$2:$A$5</c:f>
              <c:strCache>
                <c:ptCount val="4"/>
                <c:pt idx="0">
                  <c:v>Absolut nödvändigt</c:v>
                </c:pt>
                <c:pt idx="1">
                  <c:v>Mycket viktigt</c:v>
                </c:pt>
                <c:pt idx="2">
                  <c:v>Ganska viktigt</c:v>
                </c:pt>
                <c:pt idx="3">
                  <c:v>Inte viktigt alls</c:v>
                </c:pt>
              </c:strCache>
            </c:strRef>
          </c:cat>
          <c:val>
            <c:numRef>
              <c:f>Blad1!$B$2:$B$5</c:f>
              <c:numCache>
                <c:formatCode>General</c:formatCode>
                <c:ptCount val="4"/>
                <c:pt idx="0">
                  <c:v>12</c:v>
                </c:pt>
                <c:pt idx="1">
                  <c:v>14</c:v>
                </c:pt>
                <c:pt idx="2">
                  <c:v>5</c:v>
                </c:pt>
                <c:pt idx="3">
                  <c:v>0</c:v>
                </c:pt>
              </c:numCache>
            </c:numRef>
          </c:val>
          <c:extLst>
            <c:ext xmlns:c16="http://schemas.microsoft.com/office/drawing/2014/chart" uri="{C3380CC4-5D6E-409C-BE32-E72D297353CC}">
              <c16:uniqueId val="{00000000-A218-4C67-A55E-CB4B1DFA5B1B}"/>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0.5501</cdr:x>
      <cdr:y>0.72509</cdr:y>
    </cdr:from>
    <cdr:to>
      <cdr:x>0.74511</cdr:x>
      <cdr:y>0.9319</cdr:y>
    </cdr:to>
    <cdr:sp macro="" textlink="">
      <cdr:nvSpPr>
        <cdr:cNvPr id="2" name="Pratbubbla: rad 1">
          <a:extLst xmlns:a="http://schemas.openxmlformats.org/drawingml/2006/main">
            <a:ext uri="{FF2B5EF4-FFF2-40B4-BE49-F238E27FC236}">
              <a16:creationId xmlns:a16="http://schemas.microsoft.com/office/drawing/2014/main" id="{566D833E-0D2F-4317-AFFE-F6ABD18B3133}"/>
            </a:ext>
          </a:extLst>
        </cdr:cNvPr>
        <cdr:cNvSpPr/>
      </cdr:nvSpPr>
      <cdr:spPr>
        <a:xfrm xmlns:a="http://schemas.openxmlformats.org/drawingml/2006/main">
          <a:off x="5267692" y="2868511"/>
          <a:ext cx="1867302" cy="818147"/>
        </a:xfrm>
        <a:prstGeom xmlns:a="http://schemas.openxmlformats.org/drawingml/2006/main" prst="borderCallout1">
          <a:avLst>
            <a:gd name="adj1" fmla="val -7132"/>
            <a:gd name="adj2" fmla="val 52720"/>
            <a:gd name="adj3" fmla="val -98088"/>
            <a:gd name="adj4" fmla="val 118509"/>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sv-SE" dirty="0"/>
            <a:t>Det vill säga 100 % av kommunerna använder sig av SITHS i begränsad utsträckning.</a:t>
          </a:r>
        </a:p>
      </cdr:txBody>
    </cdr:sp>
  </cdr:relSizeAnchor>
</c:userShap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2.wmf"/><Relationship Id="rId4" Type="http://schemas.openxmlformats.org/officeDocument/2006/relationships/image" Target="../media/image1.gif"/></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gi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6" name="Rektangel 5"/>
          <p:cNvSpPr/>
          <p:nvPr userDrawn="1"/>
        </p:nvSpPr>
        <p:spPr>
          <a:xfrm rot="2875732">
            <a:off x="5740970" y="-1960445"/>
            <a:ext cx="8226126" cy="7772400"/>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ctrTitle"/>
          </p:nvPr>
        </p:nvSpPr>
        <p:spPr>
          <a:xfrm>
            <a:off x="687977" y="2107215"/>
            <a:ext cx="6486546" cy="2372967"/>
          </a:xfrm>
        </p:spPr>
        <p:txBody>
          <a:bodyPr anchor="b"/>
          <a:lstStyle>
            <a:lvl1pPr algn="ctr">
              <a:defRPr sz="6000"/>
            </a:lvl1pPr>
          </a:lstStyle>
          <a:p>
            <a:r>
              <a:rPr lang="sv-SE"/>
              <a:t>Klicka här för att ändra mall för rubrikformat</a:t>
            </a:r>
            <a:endParaRPr lang="sv-SE" dirty="0"/>
          </a:p>
        </p:txBody>
      </p:sp>
      <p:sp>
        <p:nvSpPr>
          <p:cNvPr id="3" name="Underrubrik 2"/>
          <p:cNvSpPr>
            <a:spLocks noGrp="1"/>
          </p:cNvSpPr>
          <p:nvPr>
            <p:ph type="subTitle" idx="1"/>
          </p:nvPr>
        </p:nvSpPr>
        <p:spPr>
          <a:xfrm>
            <a:off x="687977" y="4480182"/>
            <a:ext cx="6486546"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grpSp>
        <p:nvGrpSpPr>
          <p:cNvPr id="7" name="Grupp 6"/>
          <p:cNvGrpSpPr/>
          <p:nvPr userDrawn="1"/>
        </p:nvGrpSpPr>
        <p:grpSpPr>
          <a:xfrm>
            <a:off x="9996866" y="5892574"/>
            <a:ext cx="2053604" cy="1049305"/>
            <a:chOff x="9996866" y="5892574"/>
            <a:chExt cx="2053604" cy="1049305"/>
          </a:xfrm>
        </p:grpSpPr>
        <p:pic>
          <p:nvPicPr>
            <p:cNvPr id="10" name="Bildobjekt 9"/>
            <p:cNvPicPr>
              <a:picLocks noChangeAspect="1"/>
            </p:cNvPicPr>
            <p:nvPr userDrawn="1"/>
          </p:nvPicPr>
          <p:blipFill rotWithShape="1">
            <a:blip r:embed="rId2">
              <a:extLst>
                <a:ext uri="{28A0092B-C50C-407E-A947-70E740481C1C}">
                  <a14:useLocalDpi xmlns:a14="http://schemas.microsoft.com/office/drawing/2010/main" val="0"/>
                </a:ext>
              </a:extLst>
            </a:blip>
            <a:srcRect l="2549"/>
            <a:stretch/>
          </p:blipFill>
          <p:spPr>
            <a:xfrm>
              <a:off x="10007599" y="6309004"/>
              <a:ext cx="2032139" cy="632875"/>
            </a:xfrm>
            <a:prstGeom prst="rect">
              <a:avLst/>
            </a:prstGeom>
          </p:spPr>
        </p:pic>
        <p:pic>
          <p:nvPicPr>
            <p:cNvPr id="11" name="Bildobjekt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996866" y="5892574"/>
              <a:ext cx="2053604" cy="416430"/>
            </a:xfrm>
            <a:prstGeom prst="rect">
              <a:avLst/>
            </a:prstGeom>
          </p:spPr>
        </p:pic>
      </p:grpSp>
    </p:spTree>
    <p:extLst>
      <p:ext uri="{BB962C8B-B14F-4D97-AF65-F5344CB8AC3E}">
        <p14:creationId xmlns:p14="http://schemas.microsoft.com/office/powerpoint/2010/main" val="3063229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1511300" y="365125"/>
            <a:ext cx="9844088" cy="1325563"/>
          </a:xfrm>
        </p:spPr>
        <p:txBody>
          <a:bodyPr/>
          <a:lstStyle/>
          <a:p>
            <a:r>
              <a:rPr lang="sv-SE"/>
              <a:t>Klicka här för att ändra mall för rubrikformat</a:t>
            </a:r>
            <a:endParaRPr lang="sv-SE" dirty="0"/>
          </a:p>
        </p:txBody>
      </p:sp>
      <p:sp>
        <p:nvSpPr>
          <p:cNvPr id="3" name="Platshållare för text 2"/>
          <p:cNvSpPr>
            <a:spLocks noGrp="1"/>
          </p:cNvSpPr>
          <p:nvPr>
            <p:ph type="body" idx="1"/>
          </p:nvPr>
        </p:nvSpPr>
        <p:spPr>
          <a:xfrm>
            <a:off x="1473200" y="1790699"/>
            <a:ext cx="4816475" cy="7143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1473200" y="2505075"/>
            <a:ext cx="4816475" cy="32734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text 4"/>
          <p:cNvSpPr>
            <a:spLocks noGrp="1"/>
          </p:cNvSpPr>
          <p:nvPr>
            <p:ph type="body" sz="quarter" idx="3"/>
          </p:nvPr>
        </p:nvSpPr>
        <p:spPr>
          <a:xfrm>
            <a:off x="6464300" y="1790699"/>
            <a:ext cx="4927600" cy="7143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464300" y="2505075"/>
            <a:ext cx="4927600" cy="32734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datum 6"/>
          <p:cNvSpPr>
            <a:spLocks noGrp="1"/>
          </p:cNvSpPr>
          <p:nvPr>
            <p:ph type="dt" sz="half" idx="10"/>
          </p:nvPr>
        </p:nvSpPr>
        <p:spPr/>
        <p:txBody>
          <a:bodyPr/>
          <a:lstStyle/>
          <a:p>
            <a:fld id="{F09C5DA9-1119-4141-9A49-B394C8DEADF8}" type="datetimeFigureOut">
              <a:rPr lang="sv-SE" smtClean="0"/>
              <a:t>2019-12-20</a:t>
            </a:fld>
            <a:endParaRPr lang="sv-SE"/>
          </a:p>
        </p:txBody>
      </p:sp>
      <p:cxnSp>
        <p:nvCxnSpPr>
          <p:cNvPr id="10" name="Rak 9"/>
          <p:cNvCxnSpPr/>
          <p:nvPr userDrawn="1"/>
        </p:nvCxnSpPr>
        <p:spPr>
          <a:xfrm>
            <a:off x="152400" y="5778500"/>
            <a:ext cx="1188733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3790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7" name="Rektangel 26"/>
          <p:cNvSpPr/>
          <p:nvPr userDrawn="1"/>
        </p:nvSpPr>
        <p:spPr>
          <a:xfrm>
            <a:off x="0" y="0"/>
            <a:ext cx="3930555" cy="6941879"/>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831850" y="1709738"/>
            <a:ext cx="7719580" cy="2852737"/>
          </a:xfrm>
        </p:spPr>
        <p:txBody>
          <a:bodyPr anchor="b"/>
          <a:lstStyle>
            <a:lvl1pPr>
              <a:defRPr sz="6000"/>
            </a:lvl1pPr>
          </a:lstStyle>
          <a:p>
            <a:r>
              <a:rPr lang="sv-SE"/>
              <a:t>Klicka här för att ändra mall för rubrikformat</a:t>
            </a:r>
          </a:p>
        </p:txBody>
      </p:sp>
      <p:sp>
        <p:nvSpPr>
          <p:cNvPr id="3" name="Platshållare för text 2"/>
          <p:cNvSpPr>
            <a:spLocks noGrp="1"/>
          </p:cNvSpPr>
          <p:nvPr>
            <p:ph type="body" idx="1"/>
          </p:nvPr>
        </p:nvSpPr>
        <p:spPr>
          <a:xfrm>
            <a:off x="831850" y="4589463"/>
            <a:ext cx="771958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F09C5DA9-1119-4141-9A49-B394C8DEADF8}" type="datetimeFigureOut">
              <a:rPr lang="sv-SE" smtClean="0"/>
              <a:t>2019-12-20</a:t>
            </a:fld>
            <a:endParaRPr lang="sv-SE"/>
          </a:p>
        </p:txBody>
      </p:sp>
      <p:grpSp>
        <p:nvGrpSpPr>
          <p:cNvPr id="9" name="Grupp 8"/>
          <p:cNvGrpSpPr/>
          <p:nvPr userDrawn="1"/>
        </p:nvGrpSpPr>
        <p:grpSpPr>
          <a:xfrm>
            <a:off x="287337" y="190500"/>
            <a:ext cx="1135063" cy="1545292"/>
            <a:chOff x="287337" y="190500"/>
            <a:chExt cx="1135063" cy="1545292"/>
          </a:xfrm>
        </p:grpSpPr>
        <p:pic>
          <p:nvPicPr>
            <p:cNvPr id="10" name="Bildobjekt 9"/>
            <p:cNvPicPr>
              <a:picLocks noChangeAspect="1"/>
            </p:cNvPicPr>
            <p:nvPr userDrawn="1"/>
          </p:nvPicPr>
          <p:blipFill>
            <a:blip r:embed="rId2" cstate="print">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287337" y="190500"/>
              <a:ext cx="1135063" cy="1408273"/>
            </a:xfrm>
            <a:prstGeom prst="rect">
              <a:avLst/>
            </a:prstGeom>
          </p:spPr>
        </p:pic>
        <p:sp>
          <p:nvSpPr>
            <p:cNvPr id="11" name="textruta 10"/>
            <p:cNvSpPr txBox="1"/>
            <p:nvPr userDrawn="1"/>
          </p:nvSpPr>
          <p:spPr>
            <a:xfrm>
              <a:off x="287337" y="1027906"/>
              <a:ext cx="1135063" cy="707886"/>
            </a:xfrm>
            <a:prstGeom prst="rect">
              <a:avLst/>
            </a:prstGeom>
            <a:noFill/>
          </p:spPr>
          <p:txBody>
            <a:bodyPr wrap="square" rtlCol="0">
              <a:spAutoFit/>
            </a:bodyPr>
            <a:lstStyle/>
            <a:p>
              <a:pPr algn="ctr"/>
              <a:r>
                <a:rPr lang="sv-SE" sz="4000" b="0" dirty="0">
                  <a:solidFill>
                    <a:schemeClr val="accent1"/>
                  </a:solidFill>
                  <a:latin typeface="+mn-lt"/>
                </a:rPr>
                <a:t>GITS</a:t>
              </a:r>
            </a:p>
          </p:txBody>
        </p:sp>
      </p:grpSp>
      <p:sp>
        <p:nvSpPr>
          <p:cNvPr id="12" name="textruta 11"/>
          <p:cNvSpPr txBox="1"/>
          <p:nvPr userDrawn="1"/>
        </p:nvSpPr>
        <p:spPr>
          <a:xfrm>
            <a:off x="2905409" y="6106823"/>
            <a:ext cx="6381182" cy="584775"/>
          </a:xfrm>
          <a:prstGeom prst="rect">
            <a:avLst/>
          </a:prstGeom>
          <a:noFill/>
        </p:spPr>
        <p:txBody>
          <a:bodyPr wrap="square" rtlCol="0">
            <a:spAutoFit/>
          </a:bodyPr>
          <a:lstStyle/>
          <a:p>
            <a:pPr algn="ctr"/>
            <a:r>
              <a:rPr lang="sv-SE" sz="1600" b="1" i="0" dirty="0">
                <a:solidFill>
                  <a:schemeClr val="accent1"/>
                </a:solidFill>
              </a:rPr>
              <a:t>Gemensam IT samordningsfunktion</a:t>
            </a:r>
          </a:p>
          <a:p>
            <a:pPr algn="ctr"/>
            <a:r>
              <a:rPr lang="sv-SE" sz="1600" b="1" i="0" dirty="0">
                <a:solidFill>
                  <a:schemeClr val="accent1"/>
                </a:solidFill>
              </a:rPr>
              <a:t>49 kommuner i Västra Götaland</a:t>
            </a:r>
            <a:r>
              <a:rPr lang="sv-SE" sz="1600" b="1" i="0" baseline="0" dirty="0">
                <a:solidFill>
                  <a:schemeClr val="accent1"/>
                </a:solidFill>
              </a:rPr>
              <a:t> och Västra Götalandsregionen</a:t>
            </a:r>
            <a:endParaRPr lang="sv-SE" sz="1600" b="1" i="0" dirty="0">
              <a:solidFill>
                <a:schemeClr val="accent1"/>
              </a:solidFill>
            </a:endParaRPr>
          </a:p>
        </p:txBody>
      </p:sp>
    </p:spTree>
    <p:extLst>
      <p:ext uri="{BB962C8B-B14F-4D97-AF65-F5344CB8AC3E}">
        <p14:creationId xmlns:p14="http://schemas.microsoft.com/office/powerpoint/2010/main" val="30672220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8" name="Rektangel 7"/>
          <p:cNvSpPr/>
          <p:nvPr userDrawn="1"/>
        </p:nvSpPr>
        <p:spPr>
          <a:xfrm>
            <a:off x="-12700" y="-1"/>
            <a:ext cx="6096000" cy="341630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Rektangel 15"/>
          <p:cNvSpPr/>
          <p:nvPr userDrawn="1"/>
        </p:nvSpPr>
        <p:spPr>
          <a:xfrm>
            <a:off x="6096000" y="3416299"/>
            <a:ext cx="6096000" cy="344170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6172200" y="1409699"/>
            <a:ext cx="4241800" cy="1325563"/>
          </a:xfrm>
        </p:spPr>
        <p:txBody>
          <a:bodyPr/>
          <a:lstStyle/>
          <a:p>
            <a:r>
              <a:rPr lang="sv-SE"/>
              <a:t>Klicka här för att ändra mall för rubrikformat</a:t>
            </a:r>
            <a:endParaRPr lang="sv-SE" dirty="0"/>
          </a:p>
        </p:txBody>
      </p:sp>
      <p:sp>
        <p:nvSpPr>
          <p:cNvPr id="3" name="Platshållare för innehåll 2"/>
          <p:cNvSpPr>
            <a:spLocks noGrp="1"/>
          </p:cNvSpPr>
          <p:nvPr>
            <p:ph sz="half" idx="1"/>
          </p:nvPr>
        </p:nvSpPr>
        <p:spPr>
          <a:xfrm>
            <a:off x="444500" y="3660502"/>
            <a:ext cx="5181600" cy="1536989"/>
          </a:xfrm>
        </p:spPr>
        <p:txBody>
          <a:bodyPr/>
          <a:lstStyle>
            <a:lvl3pPr marL="914400" indent="0">
              <a:buNone/>
              <a:defRPr/>
            </a:lvl3pPr>
          </a:lstStyle>
          <a:p>
            <a:pPr lvl="0"/>
            <a:r>
              <a:rPr lang="sv-SE"/>
              <a:t>Klicka här för att ändra format på bakgrundstexten</a:t>
            </a:r>
          </a:p>
          <a:p>
            <a:pPr lvl="1"/>
            <a:r>
              <a:rPr lang="sv-SE"/>
              <a:t>Nivå två</a:t>
            </a:r>
          </a:p>
        </p:txBody>
      </p:sp>
      <p:sp>
        <p:nvSpPr>
          <p:cNvPr id="4" name="Platshållare för innehåll 3"/>
          <p:cNvSpPr>
            <a:spLocks noGrp="1"/>
          </p:cNvSpPr>
          <p:nvPr>
            <p:ph sz="half" idx="2"/>
          </p:nvPr>
        </p:nvSpPr>
        <p:spPr>
          <a:xfrm>
            <a:off x="6172200" y="3660502"/>
            <a:ext cx="5118100" cy="2463801"/>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datum 4"/>
          <p:cNvSpPr>
            <a:spLocks noGrp="1"/>
          </p:cNvSpPr>
          <p:nvPr>
            <p:ph type="dt" sz="half" idx="10"/>
          </p:nvPr>
        </p:nvSpPr>
        <p:spPr/>
        <p:txBody>
          <a:bodyPr/>
          <a:lstStyle/>
          <a:p>
            <a:fld id="{F09C5DA9-1119-4141-9A49-B394C8DEADF8}" type="datetimeFigureOut">
              <a:rPr lang="sv-SE" smtClean="0"/>
              <a:t>2019-12-20</a:t>
            </a:fld>
            <a:endParaRPr lang="sv-SE"/>
          </a:p>
        </p:txBody>
      </p:sp>
      <p:grpSp>
        <p:nvGrpSpPr>
          <p:cNvPr id="10" name="Grupp 9"/>
          <p:cNvGrpSpPr/>
          <p:nvPr userDrawn="1"/>
        </p:nvGrpSpPr>
        <p:grpSpPr>
          <a:xfrm>
            <a:off x="287337" y="190500"/>
            <a:ext cx="1135063" cy="1545292"/>
            <a:chOff x="287337" y="190500"/>
            <a:chExt cx="1135063" cy="1545292"/>
          </a:xfrm>
        </p:grpSpPr>
        <p:pic>
          <p:nvPicPr>
            <p:cNvPr id="11" name="Bildobjekt 10"/>
            <p:cNvPicPr>
              <a:picLocks noChangeAspect="1"/>
            </p:cNvPicPr>
            <p:nvPr userDrawn="1"/>
          </p:nvPicPr>
          <p:blipFill>
            <a:blip r:embed="rId2" cstate="print">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287337" y="190500"/>
              <a:ext cx="1135063" cy="1408273"/>
            </a:xfrm>
            <a:prstGeom prst="rect">
              <a:avLst/>
            </a:prstGeom>
          </p:spPr>
        </p:pic>
        <p:sp>
          <p:nvSpPr>
            <p:cNvPr id="12" name="textruta 11"/>
            <p:cNvSpPr txBox="1"/>
            <p:nvPr userDrawn="1"/>
          </p:nvSpPr>
          <p:spPr>
            <a:xfrm>
              <a:off x="287337" y="1027906"/>
              <a:ext cx="1135063" cy="707886"/>
            </a:xfrm>
            <a:prstGeom prst="rect">
              <a:avLst/>
            </a:prstGeom>
            <a:noFill/>
          </p:spPr>
          <p:txBody>
            <a:bodyPr wrap="square" rtlCol="0">
              <a:spAutoFit/>
            </a:bodyPr>
            <a:lstStyle/>
            <a:p>
              <a:pPr algn="ctr"/>
              <a:r>
                <a:rPr lang="sv-SE" sz="4000" b="0" dirty="0">
                  <a:solidFill>
                    <a:schemeClr val="accent1"/>
                  </a:solidFill>
                  <a:latin typeface="+mn-lt"/>
                </a:rPr>
                <a:t>GITS</a:t>
              </a:r>
            </a:p>
          </p:txBody>
        </p:sp>
      </p:grpSp>
      <p:sp>
        <p:nvSpPr>
          <p:cNvPr id="13" name="textruta 12"/>
          <p:cNvSpPr txBox="1"/>
          <p:nvPr userDrawn="1"/>
        </p:nvSpPr>
        <p:spPr>
          <a:xfrm>
            <a:off x="2905409" y="6106823"/>
            <a:ext cx="6381182" cy="584775"/>
          </a:xfrm>
          <a:prstGeom prst="rect">
            <a:avLst/>
          </a:prstGeom>
          <a:noFill/>
        </p:spPr>
        <p:txBody>
          <a:bodyPr wrap="square" rtlCol="0">
            <a:spAutoFit/>
          </a:bodyPr>
          <a:lstStyle/>
          <a:p>
            <a:pPr algn="ctr"/>
            <a:r>
              <a:rPr lang="sv-SE" sz="1600" b="1" i="0" dirty="0">
                <a:solidFill>
                  <a:schemeClr val="accent1"/>
                </a:solidFill>
              </a:rPr>
              <a:t>Gemensam IT samordningsfunktion</a:t>
            </a:r>
          </a:p>
          <a:p>
            <a:pPr algn="ctr"/>
            <a:r>
              <a:rPr lang="sv-SE" sz="1600" b="1" i="0" dirty="0">
                <a:solidFill>
                  <a:schemeClr val="accent1"/>
                </a:solidFill>
              </a:rPr>
              <a:t>49 kommuner i Västra Götaland</a:t>
            </a:r>
            <a:r>
              <a:rPr lang="sv-SE" sz="1600" b="1" i="0" baseline="0" dirty="0">
                <a:solidFill>
                  <a:schemeClr val="accent1"/>
                </a:solidFill>
              </a:rPr>
              <a:t> och Västra Götalandsregionen</a:t>
            </a:r>
            <a:endParaRPr lang="sv-SE" sz="1600" b="1" i="0" dirty="0">
              <a:solidFill>
                <a:schemeClr val="accent1"/>
              </a:solidFill>
            </a:endParaRPr>
          </a:p>
        </p:txBody>
      </p:sp>
      <p:grpSp>
        <p:nvGrpSpPr>
          <p:cNvPr id="14" name="Grupp 13"/>
          <p:cNvGrpSpPr/>
          <p:nvPr userDrawn="1"/>
        </p:nvGrpSpPr>
        <p:grpSpPr>
          <a:xfrm>
            <a:off x="9996866" y="5892574"/>
            <a:ext cx="2053604" cy="1049305"/>
            <a:chOff x="9996866" y="5892574"/>
            <a:chExt cx="2053604" cy="1049305"/>
          </a:xfrm>
        </p:grpSpPr>
        <p:pic>
          <p:nvPicPr>
            <p:cNvPr id="15" name="Bildobjekt 14"/>
            <p:cNvPicPr>
              <a:picLocks noChangeAspect="1"/>
            </p:cNvPicPr>
            <p:nvPr userDrawn="1"/>
          </p:nvPicPr>
          <p:blipFill rotWithShape="1">
            <a:blip r:embed="rId4">
              <a:extLst>
                <a:ext uri="{28A0092B-C50C-407E-A947-70E740481C1C}">
                  <a14:useLocalDpi xmlns:a14="http://schemas.microsoft.com/office/drawing/2010/main" val="0"/>
                </a:ext>
              </a:extLst>
            </a:blip>
            <a:srcRect l="2549"/>
            <a:stretch/>
          </p:blipFill>
          <p:spPr>
            <a:xfrm>
              <a:off x="10007599" y="6309004"/>
              <a:ext cx="2032139" cy="632875"/>
            </a:xfrm>
            <a:prstGeom prst="rect">
              <a:avLst/>
            </a:prstGeom>
          </p:spPr>
        </p:pic>
        <p:pic>
          <p:nvPicPr>
            <p:cNvPr id="18" name="Bildobjekt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996866" y="5892574"/>
              <a:ext cx="2053604" cy="416430"/>
            </a:xfrm>
            <a:prstGeom prst="rect">
              <a:avLst/>
            </a:prstGeom>
          </p:spPr>
        </p:pic>
      </p:grpSp>
    </p:spTree>
    <p:extLst>
      <p:ext uri="{BB962C8B-B14F-4D97-AF65-F5344CB8AC3E}">
        <p14:creationId xmlns:p14="http://schemas.microsoft.com/office/powerpoint/2010/main" val="16238665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652588" y="457200"/>
            <a:ext cx="3932237" cy="1600200"/>
          </a:xfrm>
        </p:spPr>
        <p:txBody>
          <a:bodyPr anchor="b"/>
          <a:lstStyle>
            <a:lvl1pPr>
              <a:defRPr sz="3200"/>
            </a:lvl1pPr>
          </a:lstStyle>
          <a:p>
            <a:r>
              <a:rPr lang="sv-SE"/>
              <a:t>Klicka här för att ändra mall för rubrikformat</a:t>
            </a:r>
          </a:p>
        </p:txBody>
      </p:sp>
      <p:sp>
        <p:nvSpPr>
          <p:cNvPr id="3" name="Platshållare för innehåll 2"/>
          <p:cNvSpPr>
            <a:spLocks noGrp="1"/>
          </p:cNvSpPr>
          <p:nvPr>
            <p:ph idx="1"/>
          </p:nvPr>
        </p:nvSpPr>
        <p:spPr>
          <a:xfrm>
            <a:off x="5956300" y="987425"/>
            <a:ext cx="5399088" cy="47910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1652588" y="2057400"/>
            <a:ext cx="3932237" cy="37211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F09C5DA9-1119-4141-9A49-B394C8DEADF8}" type="datetimeFigureOut">
              <a:rPr lang="sv-SE" smtClean="0"/>
              <a:t>2019-12-20</a:t>
            </a:fld>
            <a:endParaRPr lang="sv-SE"/>
          </a:p>
        </p:txBody>
      </p:sp>
      <p:sp>
        <p:nvSpPr>
          <p:cNvPr id="6" name="Platshållare för sidfot 5"/>
          <p:cNvSpPr>
            <a:spLocks noGrp="1"/>
          </p:cNvSpPr>
          <p:nvPr>
            <p:ph type="ftr" sz="quarter" idx="11"/>
          </p:nvPr>
        </p:nvSpPr>
        <p:spPr>
          <a:xfrm>
            <a:off x="4038600" y="6356350"/>
            <a:ext cx="4114800" cy="365125"/>
          </a:xfrm>
          <a:prstGeom prst="rect">
            <a:avLst/>
          </a:prstGeom>
        </p:spPr>
        <p:txBody>
          <a:bodyPr/>
          <a:lstStyle/>
          <a:p>
            <a:endParaRPr lang="sv-SE"/>
          </a:p>
        </p:txBody>
      </p:sp>
      <p:sp>
        <p:nvSpPr>
          <p:cNvPr id="7" name="Platshållare för bildnummer 6"/>
          <p:cNvSpPr>
            <a:spLocks noGrp="1"/>
          </p:cNvSpPr>
          <p:nvPr>
            <p:ph type="sldNum" sz="quarter" idx="12"/>
          </p:nvPr>
        </p:nvSpPr>
        <p:spPr>
          <a:xfrm>
            <a:off x="8610600" y="6356350"/>
            <a:ext cx="2743200" cy="365125"/>
          </a:xfrm>
          <a:prstGeom prst="rect">
            <a:avLst/>
          </a:prstGeom>
        </p:spPr>
        <p:txBody>
          <a:bodyPr/>
          <a:lstStyle/>
          <a:p>
            <a:fld id="{8C617B09-CE66-4C58-90D3-89ADED3328FF}" type="slidenum">
              <a:rPr lang="sv-SE" smtClean="0"/>
              <a:t>‹#›</a:t>
            </a:fld>
            <a:endParaRPr lang="sv-SE"/>
          </a:p>
        </p:txBody>
      </p:sp>
      <p:cxnSp>
        <p:nvCxnSpPr>
          <p:cNvPr id="8" name="Rak 7"/>
          <p:cNvCxnSpPr/>
          <p:nvPr userDrawn="1"/>
        </p:nvCxnSpPr>
        <p:spPr>
          <a:xfrm>
            <a:off x="152400" y="5778500"/>
            <a:ext cx="1188733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0745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Rubrikbild">
    <p:spTree>
      <p:nvGrpSpPr>
        <p:cNvPr id="1" name=""/>
        <p:cNvGrpSpPr/>
        <p:nvPr/>
      </p:nvGrpSpPr>
      <p:grpSpPr>
        <a:xfrm>
          <a:off x="0" y="0"/>
          <a:ext cx="0" cy="0"/>
          <a:chOff x="0" y="0"/>
          <a:chExt cx="0" cy="0"/>
        </a:xfrm>
      </p:grpSpPr>
      <p:sp>
        <p:nvSpPr>
          <p:cNvPr id="6" name="Rektangel 5"/>
          <p:cNvSpPr/>
          <p:nvPr userDrawn="1"/>
        </p:nvSpPr>
        <p:spPr>
          <a:xfrm rot="2875732">
            <a:off x="5740970" y="-1960445"/>
            <a:ext cx="8226126" cy="7772400"/>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ctrTitle"/>
          </p:nvPr>
        </p:nvSpPr>
        <p:spPr>
          <a:xfrm>
            <a:off x="687977" y="2107215"/>
            <a:ext cx="6143898" cy="2372967"/>
          </a:xfrm>
        </p:spPr>
        <p:txBody>
          <a:bodyPr anchor="b"/>
          <a:lstStyle>
            <a:lvl1pPr algn="ctr">
              <a:defRPr sz="6000"/>
            </a:lvl1pPr>
          </a:lstStyle>
          <a:p>
            <a:r>
              <a:rPr lang="sv-SE"/>
              <a:t>Klicka här för att ändra mall för rubrikformat</a:t>
            </a:r>
            <a:endParaRPr lang="sv-SE" dirty="0"/>
          </a:p>
        </p:txBody>
      </p:sp>
      <p:sp>
        <p:nvSpPr>
          <p:cNvPr id="3" name="Underrubrik 2"/>
          <p:cNvSpPr>
            <a:spLocks noGrp="1"/>
          </p:cNvSpPr>
          <p:nvPr>
            <p:ph type="subTitle" idx="1"/>
          </p:nvPr>
        </p:nvSpPr>
        <p:spPr>
          <a:xfrm>
            <a:off x="687977" y="4480182"/>
            <a:ext cx="614389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grpSp>
        <p:nvGrpSpPr>
          <p:cNvPr id="7" name="Grupp 6"/>
          <p:cNvGrpSpPr/>
          <p:nvPr userDrawn="1"/>
        </p:nvGrpSpPr>
        <p:grpSpPr>
          <a:xfrm>
            <a:off x="9996866" y="5892574"/>
            <a:ext cx="2053604" cy="1049305"/>
            <a:chOff x="9996866" y="5892574"/>
            <a:chExt cx="2053604" cy="1049305"/>
          </a:xfrm>
        </p:grpSpPr>
        <p:pic>
          <p:nvPicPr>
            <p:cNvPr id="10" name="Bildobjekt 9"/>
            <p:cNvPicPr>
              <a:picLocks noChangeAspect="1"/>
            </p:cNvPicPr>
            <p:nvPr userDrawn="1"/>
          </p:nvPicPr>
          <p:blipFill rotWithShape="1">
            <a:blip r:embed="rId2">
              <a:extLst>
                <a:ext uri="{28A0092B-C50C-407E-A947-70E740481C1C}">
                  <a14:useLocalDpi xmlns:a14="http://schemas.microsoft.com/office/drawing/2010/main" val="0"/>
                </a:ext>
              </a:extLst>
            </a:blip>
            <a:srcRect l="2549"/>
            <a:stretch/>
          </p:blipFill>
          <p:spPr>
            <a:xfrm>
              <a:off x="10007599" y="6309004"/>
              <a:ext cx="2032139" cy="632875"/>
            </a:xfrm>
            <a:prstGeom prst="rect">
              <a:avLst/>
            </a:prstGeom>
          </p:spPr>
        </p:pic>
        <p:pic>
          <p:nvPicPr>
            <p:cNvPr id="11" name="Bildobjekt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996866" y="5892574"/>
              <a:ext cx="2053604" cy="416430"/>
            </a:xfrm>
            <a:prstGeom prst="rect">
              <a:avLst/>
            </a:prstGeom>
          </p:spPr>
        </p:pic>
      </p:grpSp>
      <p:pic>
        <p:nvPicPr>
          <p:cNvPr id="8" name="Bildobjekt 7">
            <a:extLst>
              <a:ext uri="{FF2B5EF4-FFF2-40B4-BE49-F238E27FC236}">
                <a16:creationId xmlns:a16="http://schemas.microsoft.com/office/drawing/2014/main" id="{BBB95744-3500-4563-A9C2-F93DBC5843A2}"/>
              </a:ext>
            </a:extLst>
          </p:cNvPr>
          <p:cNvPicPr>
            <a:picLocks noChangeAspect="1"/>
          </p:cNvPicPr>
          <p:nvPr userDrawn="1"/>
        </p:nvPicPr>
        <p:blipFill rotWithShape="1">
          <a:blip r:embed="rId4">
            <a:duotone>
              <a:prstClr val="black"/>
              <a:schemeClr val="accent1">
                <a:tint val="45000"/>
                <a:satMod val="400000"/>
              </a:schemeClr>
            </a:duotone>
            <a:extLst>
              <a:ext uri="{28A0092B-C50C-407E-A947-70E740481C1C}">
                <a14:useLocalDpi xmlns:a14="http://schemas.microsoft.com/office/drawing/2010/main" val="0"/>
              </a:ext>
            </a:extLst>
          </a:blip>
          <a:srcRect t="4025"/>
          <a:stretch/>
        </p:blipFill>
        <p:spPr>
          <a:xfrm>
            <a:off x="6537277" y="163773"/>
            <a:ext cx="5915028" cy="6181502"/>
          </a:xfrm>
          <a:prstGeom prst="rect">
            <a:avLst/>
          </a:prstGeom>
        </p:spPr>
      </p:pic>
    </p:spTree>
    <p:extLst>
      <p:ext uri="{BB962C8B-B14F-4D97-AF65-F5344CB8AC3E}">
        <p14:creationId xmlns:p14="http://schemas.microsoft.com/office/powerpoint/2010/main" val="4000689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F09C5DA9-1119-4141-9A49-B394C8DEADF8}" type="datetimeFigureOut">
              <a:rPr lang="sv-SE" smtClean="0"/>
              <a:t>2019-12-20</a:t>
            </a:fld>
            <a:endParaRPr lang="sv-SE"/>
          </a:p>
        </p:txBody>
      </p:sp>
      <p:cxnSp>
        <p:nvCxnSpPr>
          <p:cNvPr id="5" name="Rak 4"/>
          <p:cNvCxnSpPr/>
          <p:nvPr userDrawn="1"/>
        </p:nvCxnSpPr>
        <p:spPr>
          <a:xfrm>
            <a:off x="152400" y="5778500"/>
            <a:ext cx="1188733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6402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datum 2"/>
          <p:cNvSpPr>
            <a:spLocks noGrp="1"/>
          </p:cNvSpPr>
          <p:nvPr>
            <p:ph type="dt" sz="half" idx="10"/>
          </p:nvPr>
        </p:nvSpPr>
        <p:spPr/>
        <p:txBody>
          <a:bodyPr/>
          <a:lstStyle/>
          <a:p>
            <a:fld id="{F09C5DA9-1119-4141-9A49-B394C8DEADF8}" type="datetimeFigureOut">
              <a:rPr lang="sv-SE" smtClean="0"/>
              <a:t>2019-12-20</a:t>
            </a:fld>
            <a:endParaRPr lang="sv-SE"/>
          </a:p>
        </p:txBody>
      </p:sp>
      <p:cxnSp>
        <p:nvCxnSpPr>
          <p:cNvPr id="6" name="Rak 5"/>
          <p:cNvCxnSpPr/>
          <p:nvPr userDrawn="1"/>
        </p:nvCxnSpPr>
        <p:spPr>
          <a:xfrm>
            <a:off x="152400" y="5778500"/>
            <a:ext cx="1188733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027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F09C5DA9-1119-4141-9A49-B394C8DEADF8}" type="datetimeFigureOut">
              <a:rPr lang="sv-SE" smtClean="0"/>
              <a:t>2019-12-20</a:t>
            </a:fld>
            <a:endParaRPr lang="sv-SE"/>
          </a:p>
        </p:txBody>
      </p:sp>
      <p:cxnSp>
        <p:nvCxnSpPr>
          <p:cNvPr id="5" name="Rak 4"/>
          <p:cNvCxnSpPr/>
          <p:nvPr userDrawn="1"/>
        </p:nvCxnSpPr>
        <p:spPr>
          <a:xfrm>
            <a:off x="152400" y="5778500"/>
            <a:ext cx="1188733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0463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1_Endast rubrik">
    <p:spTree>
      <p:nvGrpSpPr>
        <p:cNvPr id="1" name=""/>
        <p:cNvGrpSpPr/>
        <p:nvPr/>
      </p:nvGrpSpPr>
      <p:grpSpPr>
        <a:xfrm>
          <a:off x="0" y="0"/>
          <a:ext cx="0" cy="0"/>
          <a:chOff x="0" y="0"/>
          <a:chExt cx="0" cy="0"/>
        </a:xfrm>
      </p:grpSpPr>
      <p:cxnSp>
        <p:nvCxnSpPr>
          <p:cNvPr id="6" name="Rak 5"/>
          <p:cNvCxnSpPr/>
          <p:nvPr userDrawn="1"/>
        </p:nvCxnSpPr>
        <p:spPr>
          <a:xfrm>
            <a:off x="152400" y="5778500"/>
            <a:ext cx="1188733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4" name="Grupp 3"/>
          <p:cNvGrpSpPr/>
          <p:nvPr userDrawn="1"/>
        </p:nvGrpSpPr>
        <p:grpSpPr>
          <a:xfrm>
            <a:off x="429418" y="5887143"/>
            <a:ext cx="800098" cy="983557"/>
            <a:chOff x="429418" y="5836343"/>
            <a:chExt cx="800098" cy="983557"/>
          </a:xfrm>
        </p:grpSpPr>
        <p:pic>
          <p:nvPicPr>
            <p:cNvPr id="7" name="Bildobjekt 6"/>
            <p:cNvPicPr>
              <a:picLocks noChangeAspect="1"/>
            </p:cNvPicPr>
            <p:nvPr userDrawn="1"/>
          </p:nvPicPr>
          <p:blipFill>
            <a:blip r:embed="rId2" cstate="print">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471777" y="5836343"/>
              <a:ext cx="715381" cy="887573"/>
            </a:xfrm>
            <a:prstGeom prst="rect">
              <a:avLst/>
            </a:prstGeom>
          </p:spPr>
        </p:pic>
        <p:sp>
          <p:nvSpPr>
            <p:cNvPr id="8" name="textruta 7"/>
            <p:cNvSpPr txBox="1"/>
            <p:nvPr userDrawn="1"/>
          </p:nvSpPr>
          <p:spPr>
            <a:xfrm>
              <a:off x="429418" y="6358235"/>
              <a:ext cx="800098" cy="461665"/>
            </a:xfrm>
            <a:prstGeom prst="rect">
              <a:avLst/>
            </a:prstGeom>
            <a:noFill/>
          </p:spPr>
          <p:txBody>
            <a:bodyPr wrap="square" rtlCol="0">
              <a:spAutoFit/>
            </a:bodyPr>
            <a:lstStyle/>
            <a:p>
              <a:pPr algn="ctr"/>
              <a:r>
                <a:rPr lang="sv-SE" sz="2400" b="0" dirty="0">
                  <a:solidFill>
                    <a:schemeClr val="accent1"/>
                  </a:solidFill>
                  <a:latin typeface="+mn-lt"/>
                </a:rPr>
                <a:t>GITS</a:t>
              </a:r>
            </a:p>
          </p:txBody>
        </p:sp>
      </p:grpSp>
      <p:sp>
        <p:nvSpPr>
          <p:cNvPr id="9" name="Rektangel 8"/>
          <p:cNvSpPr/>
          <p:nvPr userDrawn="1"/>
        </p:nvSpPr>
        <p:spPr>
          <a:xfrm>
            <a:off x="152400" y="127000"/>
            <a:ext cx="1485900" cy="15636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037230" y="365125"/>
            <a:ext cx="10316570" cy="1325563"/>
          </a:xfrm>
        </p:spPr>
        <p:txBody>
          <a:bodyPr/>
          <a:lstStyle/>
          <a:p>
            <a:r>
              <a:rPr lang="sv-SE"/>
              <a:t>Klicka här för att ändra mall för rubrikformat</a:t>
            </a:r>
          </a:p>
        </p:txBody>
      </p:sp>
    </p:spTree>
    <p:extLst>
      <p:ext uri="{BB962C8B-B14F-4D97-AF65-F5344CB8AC3E}">
        <p14:creationId xmlns:p14="http://schemas.microsoft.com/office/powerpoint/2010/main" val="3417368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1_Tom">
    <p:spTree>
      <p:nvGrpSpPr>
        <p:cNvPr id="1" name=""/>
        <p:cNvGrpSpPr/>
        <p:nvPr/>
      </p:nvGrpSpPr>
      <p:grpSpPr>
        <a:xfrm>
          <a:off x="0" y="0"/>
          <a:ext cx="0" cy="0"/>
          <a:chOff x="0" y="0"/>
          <a:chExt cx="0" cy="0"/>
        </a:xfrm>
      </p:grpSpPr>
      <p:cxnSp>
        <p:nvCxnSpPr>
          <p:cNvPr id="5" name="Rak 4"/>
          <p:cNvCxnSpPr/>
          <p:nvPr userDrawn="1"/>
        </p:nvCxnSpPr>
        <p:spPr>
          <a:xfrm>
            <a:off x="152400" y="5778500"/>
            <a:ext cx="1188733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4" name="Grupp 3"/>
          <p:cNvGrpSpPr/>
          <p:nvPr userDrawn="1"/>
        </p:nvGrpSpPr>
        <p:grpSpPr>
          <a:xfrm>
            <a:off x="429418" y="5887143"/>
            <a:ext cx="800098" cy="983557"/>
            <a:chOff x="429418" y="5836343"/>
            <a:chExt cx="800098" cy="983557"/>
          </a:xfrm>
        </p:grpSpPr>
        <p:pic>
          <p:nvPicPr>
            <p:cNvPr id="6" name="Bildobjekt 5"/>
            <p:cNvPicPr>
              <a:picLocks noChangeAspect="1"/>
            </p:cNvPicPr>
            <p:nvPr userDrawn="1"/>
          </p:nvPicPr>
          <p:blipFill>
            <a:blip r:embed="rId2" cstate="print">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471777" y="5836343"/>
              <a:ext cx="715381" cy="887573"/>
            </a:xfrm>
            <a:prstGeom prst="rect">
              <a:avLst/>
            </a:prstGeom>
          </p:spPr>
        </p:pic>
        <p:sp>
          <p:nvSpPr>
            <p:cNvPr id="7" name="textruta 6"/>
            <p:cNvSpPr txBox="1"/>
            <p:nvPr userDrawn="1"/>
          </p:nvSpPr>
          <p:spPr>
            <a:xfrm>
              <a:off x="429418" y="6358235"/>
              <a:ext cx="800098" cy="461665"/>
            </a:xfrm>
            <a:prstGeom prst="rect">
              <a:avLst/>
            </a:prstGeom>
            <a:noFill/>
          </p:spPr>
          <p:txBody>
            <a:bodyPr wrap="square" rtlCol="0">
              <a:spAutoFit/>
            </a:bodyPr>
            <a:lstStyle/>
            <a:p>
              <a:pPr algn="ctr"/>
              <a:r>
                <a:rPr lang="sv-SE" sz="2400" b="0" dirty="0">
                  <a:solidFill>
                    <a:schemeClr val="accent1"/>
                  </a:solidFill>
                  <a:latin typeface="+mn-lt"/>
                </a:rPr>
                <a:t>GITS</a:t>
              </a:r>
            </a:p>
          </p:txBody>
        </p:sp>
      </p:grpSp>
      <p:sp>
        <p:nvSpPr>
          <p:cNvPr id="8" name="Rektangel 7"/>
          <p:cNvSpPr/>
          <p:nvPr userDrawn="1"/>
        </p:nvSpPr>
        <p:spPr>
          <a:xfrm>
            <a:off x="152400" y="127000"/>
            <a:ext cx="1485900" cy="15636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255941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2_Tom">
    <p:spTree>
      <p:nvGrpSpPr>
        <p:cNvPr id="1" name=""/>
        <p:cNvGrpSpPr/>
        <p:nvPr/>
      </p:nvGrpSpPr>
      <p:grpSpPr>
        <a:xfrm>
          <a:off x="0" y="0"/>
          <a:ext cx="0" cy="0"/>
          <a:chOff x="0" y="0"/>
          <a:chExt cx="0" cy="0"/>
        </a:xfrm>
      </p:grpSpPr>
      <p:sp>
        <p:nvSpPr>
          <p:cNvPr id="8" name="Rektangel 7"/>
          <p:cNvSpPr/>
          <p:nvPr userDrawn="1"/>
        </p:nvSpPr>
        <p:spPr>
          <a:xfrm>
            <a:off x="152400" y="127000"/>
            <a:ext cx="1485900" cy="15636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Rektangel 8">
            <a:extLst>
              <a:ext uri="{FF2B5EF4-FFF2-40B4-BE49-F238E27FC236}">
                <a16:creationId xmlns:a16="http://schemas.microsoft.com/office/drawing/2014/main" id="{90B2C85D-F439-45C9-AD70-4379120C9DC0}"/>
              </a:ext>
            </a:extLst>
          </p:cNvPr>
          <p:cNvSpPr/>
          <p:nvPr userDrawn="1"/>
        </p:nvSpPr>
        <p:spPr>
          <a:xfrm>
            <a:off x="0" y="5795889"/>
            <a:ext cx="12192000" cy="10621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4" name="Bildobjekt 13">
            <a:extLst>
              <a:ext uri="{FF2B5EF4-FFF2-40B4-BE49-F238E27FC236}">
                <a16:creationId xmlns:a16="http://schemas.microsoft.com/office/drawing/2014/main" id="{89085FBF-87B7-469C-97DD-638089D62D62}"/>
              </a:ext>
            </a:extLst>
          </p:cNvPr>
          <p:cNvPicPr>
            <a:picLocks noChangeAspect="1"/>
          </p:cNvPicPr>
          <p:nvPr userDrawn="1"/>
        </p:nvPicPr>
        <p:blipFill rotWithShape="1">
          <a:blip r:embed="rId2"/>
          <a:srcRect l="12074" b="5974"/>
          <a:stretch/>
        </p:blipFill>
        <p:spPr>
          <a:xfrm>
            <a:off x="0" y="4728189"/>
            <a:ext cx="2011680" cy="2129811"/>
          </a:xfrm>
          <a:prstGeom prst="rect">
            <a:avLst/>
          </a:prstGeom>
        </p:spPr>
      </p:pic>
    </p:spTree>
    <p:extLst>
      <p:ext uri="{BB962C8B-B14F-4D97-AF65-F5344CB8AC3E}">
        <p14:creationId xmlns:p14="http://schemas.microsoft.com/office/powerpoint/2010/main" val="1007346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3_Tom">
    <p:spTree>
      <p:nvGrpSpPr>
        <p:cNvPr id="1" name=""/>
        <p:cNvGrpSpPr/>
        <p:nvPr/>
      </p:nvGrpSpPr>
      <p:grpSpPr>
        <a:xfrm>
          <a:off x="0" y="0"/>
          <a:ext cx="0" cy="0"/>
          <a:chOff x="0" y="0"/>
          <a:chExt cx="0" cy="0"/>
        </a:xfrm>
      </p:grpSpPr>
      <p:sp>
        <p:nvSpPr>
          <p:cNvPr id="8" name="Rektangel 7"/>
          <p:cNvSpPr/>
          <p:nvPr userDrawn="1"/>
        </p:nvSpPr>
        <p:spPr>
          <a:xfrm>
            <a:off x="152400" y="127000"/>
            <a:ext cx="1485900" cy="15636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Rektangel 8">
            <a:extLst>
              <a:ext uri="{FF2B5EF4-FFF2-40B4-BE49-F238E27FC236}">
                <a16:creationId xmlns:a16="http://schemas.microsoft.com/office/drawing/2014/main" id="{90B2C85D-F439-45C9-AD70-4379120C9DC0}"/>
              </a:ext>
            </a:extLst>
          </p:cNvPr>
          <p:cNvSpPr/>
          <p:nvPr userDrawn="1"/>
        </p:nvSpPr>
        <p:spPr>
          <a:xfrm>
            <a:off x="9833316" y="5795889"/>
            <a:ext cx="2358683" cy="10621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4" name="Bildobjekt 13">
            <a:extLst>
              <a:ext uri="{FF2B5EF4-FFF2-40B4-BE49-F238E27FC236}">
                <a16:creationId xmlns:a16="http://schemas.microsoft.com/office/drawing/2014/main" id="{89085FBF-87B7-469C-97DD-638089D62D62}"/>
              </a:ext>
            </a:extLst>
          </p:cNvPr>
          <p:cNvPicPr>
            <a:picLocks noChangeAspect="1"/>
          </p:cNvPicPr>
          <p:nvPr userDrawn="1"/>
        </p:nvPicPr>
        <p:blipFill rotWithShape="1">
          <a:blip r:embed="rId2"/>
          <a:srcRect l="-2878" r="1" b="168"/>
          <a:stretch/>
        </p:blipFill>
        <p:spPr>
          <a:xfrm>
            <a:off x="562708" y="309489"/>
            <a:ext cx="5710700" cy="5486400"/>
          </a:xfrm>
          <a:prstGeom prst="rect">
            <a:avLst/>
          </a:prstGeom>
        </p:spPr>
      </p:pic>
      <p:sp>
        <p:nvSpPr>
          <p:cNvPr id="2" name="textruta 1">
            <a:extLst>
              <a:ext uri="{FF2B5EF4-FFF2-40B4-BE49-F238E27FC236}">
                <a16:creationId xmlns:a16="http://schemas.microsoft.com/office/drawing/2014/main" id="{197DF051-445A-43A6-A231-F2ED74540A7E}"/>
              </a:ext>
            </a:extLst>
          </p:cNvPr>
          <p:cNvSpPr txBox="1"/>
          <p:nvPr userDrawn="1"/>
        </p:nvSpPr>
        <p:spPr>
          <a:xfrm>
            <a:off x="6273408" y="1690688"/>
            <a:ext cx="4318783" cy="1323439"/>
          </a:xfrm>
          <a:prstGeom prst="rect">
            <a:avLst/>
          </a:prstGeom>
          <a:noFill/>
        </p:spPr>
        <p:txBody>
          <a:bodyPr wrap="square" rtlCol="0">
            <a:spAutoFit/>
          </a:bodyPr>
          <a:lstStyle/>
          <a:p>
            <a:pPr algn="ctr"/>
            <a:r>
              <a:rPr lang="sv-SE" sz="8000" dirty="0">
                <a:solidFill>
                  <a:schemeClr val="accent1"/>
                </a:solidFill>
              </a:rPr>
              <a:t>TACK!</a:t>
            </a:r>
          </a:p>
        </p:txBody>
      </p:sp>
    </p:spTree>
    <p:extLst>
      <p:ext uri="{BB962C8B-B14F-4D97-AF65-F5344CB8AC3E}">
        <p14:creationId xmlns:p14="http://schemas.microsoft.com/office/powerpoint/2010/main" val="2993927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microsoft.com/office/2007/relationships/hdphoto" Target="../media/hdphoto1.wdp"/><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w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1778000" y="365125"/>
            <a:ext cx="9575800" cy="1325563"/>
          </a:xfrm>
          <a:prstGeom prst="rect">
            <a:avLst/>
          </a:prstGeom>
        </p:spPr>
        <p:txBody>
          <a:bodyPr vert="horz" lIns="91440" tIns="45720" rIns="91440" bIns="45720" rtlCol="0" anchor="ctr">
            <a:normAutofit/>
          </a:bodyPr>
          <a:lstStyle/>
          <a:p>
            <a:r>
              <a:rPr lang="sv-SE" dirty="0"/>
              <a:t>Klicka här för att ändra format</a:t>
            </a:r>
          </a:p>
        </p:txBody>
      </p:sp>
      <p:sp>
        <p:nvSpPr>
          <p:cNvPr id="3" name="Platshållare för text 2"/>
          <p:cNvSpPr>
            <a:spLocks noGrp="1"/>
          </p:cNvSpPr>
          <p:nvPr>
            <p:ph type="body" idx="1"/>
          </p:nvPr>
        </p:nvSpPr>
        <p:spPr>
          <a:xfrm>
            <a:off x="1777999" y="1694561"/>
            <a:ext cx="9575799" cy="3955227"/>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838200" y="6356350"/>
            <a:ext cx="939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9C5DA9-1119-4141-9A49-B394C8DEADF8}" type="datetimeFigureOut">
              <a:rPr lang="sv-SE" smtClean="0"/>
              <a:t>2019-12-20</a:t>
            </a:fld>
            <a:endParaRPr lang="sv-SE"/>
          </a:p>
        </p:txBody>
      </p:sp>
      <p:sp>
        <p:nvSpPr>
          <p:cNvPr id="11" name="textruta 10"/>
          <p:cNvSpPr txBox="1"/>
          <p:nvPr userDrawn="1"/>
        </p:nvSpPr>
        <p:spPr>
          <a:xfrm>
            <a:off x="2905409" y="6106823"/>
            <a:ext cx="6381182" cy="584775"/>
          </a:xfrm>
          <a:prstGeom prst="rect">
            <a:avLst/>
          </a:prstGeom>
          <a:noFill/>
        </p:spPr>
        <p:txBody>
          <a:bodyPr wrap="square" rtlCol="0">
            <a:spAutoFit/>
          </a:bodyPr>
          <a:lstStyle/>
          <a:p>
            <a:pPr algn="ctr"/>
            <a:r>
              <a:rPr lang="sv-SE" sz="1600" b="1" i="0" dirty="0">
                <a:solidFill>
                  <a:schemeClr val="accent1"/>
                </a:solidFill>
              </a:rPr>
              <a:t>Gemensam Information och </a:t>
            </a:r>
            <a:r>
              <a:rPr lang="sv-SE" sz="1600" b="1" i="0" dirty="0" err="1">
                <a:solidFill>
                  <a:schemeClr val="accent1"/>
                </a:solidFill>
              </a:rPr>
              <a:t>TjänsteSamordning</a:t>
            </a:r>
            <a:endParaRPr lang="sv-SE" sz="1600" b="1" i="0" dirty="0">
              <a:solidFill>
                <a:schemeClr val="accent1"/>
              </a:solidFill>
            </a:endParaRPr>
          </a:p>
          <a:p>
            <a:pPr algn="ctr"/>
            <a:r>
              <a:rPr lang="sv-SE" sz="1600" b="1" i="0" dirty="0">
                <a:solidFill>
                  <a:schemeClr val="accent1"/>
                </a:solidFill>
              </a:rPr>
              <a:t>49 kommuner i Västra Götaland</a:t>
            </a:r>
            <a:r>
              <a:rPr lang="sv-SE" sz="1600" b="1" i="0" baseline="0" dirty="0">
                <a:solidFill>
                  <a:schemeClr val="accent1"/>
                </a:solidFill>
              </a:rPr>
              <a:t> och Västra Götalandsregionen</a:t>
            </a:r>
            <a:endParaRPr lang="sv-SE" sz="1600" b="1" i="0" dirty="0">
              <a:solidFill>
                <a:schemeClr val="accent1"/>
              </a:solidFill>
            </a:endParaRPr>
          </a:p>
        </p:txBody>
      </p:sp>
      <p:grpSp>
        <p:nvGrpSpPr>
          <p:cNvPr id="7" name="Grupp 6"/>
          <p:cNvGrpSpPr/>
          <p:nvPr userDrawn="1"/>
        </p:nvGrpSpPr>
        <p:grpSpPr>
          <a:xfrm>
            <a:off x="9996866" y="5892574"/>
            <a:ext cx="2053604" cy="1049305"/>
            <a:chOff x="9996866" y="5892574"/>
            <a:chExt cx="2053604" cy="1049305"/>
          </a:xfrm>
        </p:grpSpPr>
        <p:pic>
          <p:nvPicPr>
            <p:cNvPr id="12" name="Bildobjekt 11"/>
            <p:cNvPicPr>
              <a:picLocks noChangeAspect="1"/>
            </p:cNvPicPr>
            <p:nvPr userDrawn="1"/>
          </p:nvPicPr>
          <p:blipFill rotWithShape="1">
            <a:blip r:embed="rId15">
              <a:extLst>
                <a:ext uri="{28A0092B-C50C-407E-A947-70E740481C1C}">
                  <a14:useLocalDpi xmlns:a14="http://schemas.microsoft.com/office/drawing/2010/main" val="0"/>
                </a:ext>
              </a:extLst>
            </a:blip>
            <a:srcRect l="2549"/>
            <a:stretch/>
          </p:blipFill>
          <p:spPr>
            <a:xfrm>
              <a:off x="10007599" y="6309004"/>
              <a:ext cx="2032139" cy="632875"/>
            </a:xfrm>
            <a:prstGeom prst="rect">
              <a:avLst/>
            </a:prstGeom>
          </p:spPr>
        </p:pic>
        <p:pic>
          <p:nvPicPr>
            <p:cNvPr id="14" name="Bildobjekt 13"/>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9996866" y="5892574"/>
              <a:ext cx="2053604" cy="416430"/>
            </a:xfrm>
            <a:prstGeom prst="rect">
              <a:avLst/>
            </a:prstGeom>
          </p:spPr>
        </p:pic>
      </p:grpSp>
      <p:grpSp>
        <p:nvGrpSpPr>
          <p:cNvPr id="6" name="Grupp 5"/>
          <p:cNvGrpSpPr/>
          <p:nvPr userDrawn="1"/>
        </p:nvGrpSpPr>
        <p:grpSpPr>
          <a:xfrm>
            <a:off x="287337" y="190500"/>
            <a:ext cx="1135063" cy="1545292"/>
            <a:chOff x="287337" y="190500"/>
            <a:chExt cx="1135063" cy="1545292"/>
          </a:xfrm>
        </p:grpSpPr>
        <p:pic>
          <p:nvPicPr>
            <p:cNvPr id="13" name="Bildobjekt 12"/>
            <p:cNvPicPr>
              <a:picLocks noChangeAspect="1"/>
            </p:cNvPicPr>
            <p:nvPr userDrawn="1"/>
          </p:nvPicPr>
          <p:blipFill>
            <a:blip r:embed="rId17" cstate="print">
              <a:extLst>
                <a:ext uri="{BEBA8EAE-BF5A-486C-A8C5-ECC9F3942E4B}">
                  <a14:imgProps xmlns:a14="http://schemas.microsoft.com/office/drawing/2010/main">
                    <a14:imgLayer r:embed="rId18">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287337" y="190500"/>
              <a:ext cx="1135063" cy="1408273"/>
            </a:xfrm>
            <a:prstGeom prst="rect">
              <a:avLst/>
            </a:prstGeom>
          </p:spPr>
        </p:pic>
        <p:sp>
          <p:nvSpPr>
            <p:cNvPr id="10" name="textruta 9"/>
            <p:cNvSpPr txBox="1"/>
            <p:nvPr userDrawn="1"/>
          </p:nvSpPr>
          <p:spPr>
            <a:xfrm>
              <a:off x="287337" y="1027906"/>
              <a:ext cx="1135063" cy="707886"/>
            </a:xfrm>
            <a:prstGeom prst="rect">
              <a:avLst/>
            </a:prstGeom>
            <a:noFill/>
          </p:spPr>
          <p:txBody>
            <a:bodyPr wrap="square" rtlCol="0">
              <a:spAutoFit/>
            </a:bodyPr>
            <a:lstStyle/>
            <a:p>
              <a:pPr algn="ctr"/>
              <a:r>
                <a:rPr lang="sv-SE" sz="4000" b="0" dirty="0">
                  <a:solidFill>
                    <a:schemeClr val="accent1"/>
                  </a:solidFill>
                  <a:latin typeface="+mn-lt"/>
                </a:rPr>
                <a:t>GITS</a:t>
              </a:r>
            </a:p>
          </p:txBody>
        </p:sp>
      </p:grpSp>
    </p:spTree>
    <p:extLst>
      <p:ext uri="{BB962C8B-B14F-4D97-AF65-F5344CB8AC3E}">
        <p14:creationId xmlns:p14="http://schemas.microsoft.com/office/powerpoint/2010/main" val="304280189"/>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4" r:id="rId4"/>
    <p:sldLayoutId id="2147483655" r:id="rId5"/>
    <p:sldLayoutId id="2147483657" r:id="rId6"/>
    <p:sldLayoutId id="2147483658" r:id="rId7"/>
    <p:sldLayoutId id="2147483659" r:id="rId8"/>
    <p:sldLayoutId id="2147483661" r:id="rId9"/>
    <p:sldLayoutId id="2147483653" r:id="rId10"/>
    <p:sldLayoutId id="2147483651" r:id="rId11"/>
    <p:sldLayoutId id="2147483652" r:id="rId12"/>
    <p:sldLayoutId id="2147483656"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slideLayout" Target="../slideLayouts/slideLayout3.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endParaRPr lang="sv-SE" dirty="0"/>
          </a:p>
        </p:txBody>
      </p:sp>
      <p:sp>
        <p:nvSpPr>
          <p:cNvPr id="3" name="Underrubrik 2"/>
          <p:cNvSpPr>
            <a:spLocks noGrp="1"/>
          </p:cNvSpPr>
          <p:nvPr>
            <p:ph type="subTitle" idx="1"/>
          </p:nvPr>
        </p:nvSpPr>
        <p:spPr>
          <a:xfrm>
            <a:off x="687978" y="4538489"/>
            <a:ext cx="6866374" cy="1655762"/>
          </a:xfrm>
        </p:spPr>
        <p:txBody>
          <a:bodyPr/>
          <a:lstStyle/>
          <a:p>
            <a:r>
              <a:rPr lang="sv-SE" dirty="0"/>
              <a:t>UNDER STARTMENYN – NY BILD </a:t>
            </a:r>
          </a:p>
          <a:p>
            <a:r>
              <a:rPr lang="sv-SE" dirty="0"/>
              <a:t>FINNS FLER MALLAR ATT ANVÄNDA, VÄLJ FRITT</a:t>
            </a:r>
          </a:p>
        </p:txBody>
      </p:sp>
    </p:spTree>
    <p:extLst>
      <p:ext uri="{BB962C8B-B14F-4D97-AF65-F5344CB8AC3E}">
        <p14:creationId xmlns:p14="http://schemas.microsoft.com/office/powerpoint/2010/main" val="1196528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FA7426B-9F2B-4A62-AF0E-594E4D247AA8}"/>
              </a:ext>
            </a:extLst>
          </p:cNvPr>
          <p:cNvSpPr>
            <a:spLocks noGrp="1"/>
          </p:cNvSpPr>
          <p:nvPr>
            <p:ph type="title"/>
          </p:nvPr>
        </p:nvSpPr>
        <p:spPr/>
        <p:txBody>
          <a:bodyPr>
            <a:noAutofit/>
          </a:bodyPr>
          <a:lstStyle/>
          <a:p>
            <a:r>
              <a:rPr lang="sv-SE" sz="3200" dirty="0"/>
              <a:t>Om ni i er organisation idag har en eller flera Identitetsintygsutgivare (</a:t>
            </a:r>
            <a:r>
              <a:rPr lang="sv-SE" sz="3200" dirty="0" err="1"/>
              <a:t>Identity</a:t>
            </a:r>
            <a:r>
              <a:rPr lang="sv-SE" sz="3200" dirty="0"/>
              <a:t> </a:t>
            </a:r>
            <a:r>
              <a:rPr lang="sv-SE" sz="3200" dirty="0" err="1"/>
              <a:t>Provider</a:t>
            </a:r>
            <a:r>
              <a:rPr lang="sv-SE" sz="3200" dirty="0"/>
              <a:t>, </a:t>
            </a:r>
            <a:r>
              <a:rPr lang="sv-SE" sz="3200" dirty="0" err="1"/>
              <a:t>IdP</a:t>
            </a:r>
            <a:r>
              <a:rPr lang="sv-SE" sz="3200" dirty="0"/>
              <a:t>) skulle vi vilja veta vilka det är och vem som är leverantör?</a:t>
            </a:r>
          </a:p>
        </p:txBody>
      </p:sp>
      <p:graphicFrame>
        <p:nvGraphicFramePr>
          <p:cNvPr id="6" name="Platshållare för innehåll 5">
            <a:extLst>
              <a:ext uri="{FF2B5EF4-FFF2-40B4-BE49-F238E27FC236}">
                <a16:creationId xmlns:a16="http://schemas.microsoft.com/office/drawing/2014/main" id="{923C1BBC-73F3-47C9-8931-D1F4EDDE64F0}"/>
              </a:ext>
            </a:extLst>
          </p:cNvPr>
          <p:cNvGraphicFramePr>
            <a:graphicFrameLocks noGrp="1"/>
          </p:cNvGraphicFramePr>
          <p:nvPr>
            <p:ph idx="1"/>
            <p:extLst>
              <p:ext uri="{D42A27DB-BD31-4B8C-83A1-F6EECF244321}">
                <p14:modId xmlns:p14="http://schemas.microsoft.com/office/powerpoint/2010/main" val="2839699589"/>
              </p:ext>
            </p:extLst>
          </p:nvPr>
        </p:nvGraphicFramePr>
        <p:xfrm>
          <a:off x="1778000" y="1693863"/>
          <a:ext cx="9575800" cy="3956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97700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AA05809-5468-40BB-ACB4-B711620829A0}"/>
              </a:ext>
            </a:extLst>
          </p:cNvPr>
          <p:cNvSpPr>
            <a:spLocks noGrp="1"/>
          </p:cNvSpPr>
          <p:nvPr>
            <p:ph type="title"/>
          </p:nvPr>
        </p:nvSpPr>
        <p:spPr/>
        <p:txBody>
          <a:bodyPr/>
          <a:lstStyle/>
          <a:p>
            <a:r>
              <a:rPr lang="sv-SE" dirty="0"/>
              <a:t>Vilka inloggningstjänster använder ni er av idag?</a:t>
            </a:r>
          </a:p>
        </p:txBody>
      </p:sp>
      <p:graphicFrame>
        <p:nvGraphicFramePr>
          <p:cNvPr id="6" name="Platshållare för innehåll 5">
            <a:extLst>
              <a:ext uri="{FF2B5EF4-FFF2-40B4-BE49-F238E27FC236}">
                <a16:creationId xmlns:a16="http://schemas.microsoft.com/office/drawing/2014/main" id="{553C2FBC-242D-41EC-B040-97822D44A457}"/>
              </a:ext>
            </a:extLst>
          </p:cNvPr>
          <p:cNvGraphicFramePr>
            <a:graphicFrameLocks noGrp="1"/>
          </p:cNvGraphicFramePr>
          <p:nvPr>
            <p:ph idx="1"/>
            <p:extLst>
              <p:ext uri="{D42A27DB-BD31-4B8C-83A1-F6EECF244321}">
                <p14:modId xmlns:p14="http://schemas.microsoft.com/office/powerpoint/2010/main" val="1672958432"/>
              </p:ext>
            </p:extLst>
          </p:nvPr>
        </p:nvGraphicFramePr>
        <p:xfrm>
          <a:off x="1778000" y="1693863"/>
          <a:ext cx="9575800" cy="3956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6519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EDE909-5080-4DB9-851A-C7AE14FDFD89}"/>
              </a:ext>
            </a:extLst>
          </p:cNvPr>
          <p:cNvSpPr>
            <a:spLocks noGrp="1"/>
          </p:cNvSpPr>
          <p:nvPr>
            <p:ph type="title"/>
          </p:nvPr>
        </p:nvSpPr>
        <p:spPr/>
        <p:txBody>
          <a:bodyPr>
            <a:noAutofit/>
          </a:bodyPr>
          <a:lstStyle/>
          <a:p>
            <a:r>
              <a:rPr lang="sv-SE" sz="2800" dirty="0"/>
              <a:t>Skulle ni vara intresserade av att byta ut eller avveckla era autentiseringstjänster om det finns en eller flera gemensamma alternativ som erbjuds som väl möter upp era behov?</a:t>
            </a:r>
          </a:p>
        </p:txBody>
      </p:sp>
      <p:graphicFrame>
        <p:nvGraphicFramePr>
          <p:cNvPr id="6" name="Platshållare för innehåll 5">
            <a:extLst>
              <a:ext uri="{FF2B5EF4-FFF2-40B4-BE49-F238E27FC236}">
                <a16:creationId xmlns:a16="http://schemas.microsoft.com/office/drawing/2014/main" id="{FDCBBF8B-73DC-404A-B05C-17990FCEB27B}"/>
              </a:ext>
            </a:extLst>
          </p:cNvPr>
          <p:cNvGraphicFramePr>
            <a:graphicFrameLocks noGrp="1"/>
          </p:cNvGraphicFramePr>
          <p:nvPr>
            <p:ph idx="1"/>
            <p:extLst>
              <p:ext uri="{D42A27DB-BD31-4B8C-83A1-F6EECF244321}">
                <p14:modId xmlns:p14="http://schemas.microsoft.com/office/powerpoint/2010/main" val="1538678124"/>
              </p:ext>
            </p:extLst>
          </p:nvPr>
        </p:nvGraphicFramePr>
        <p:xfrm>
          <a:off x="1778000" y="1693863"/>
          <a:ext cx="9575800" cy="3956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75442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322A956-CB92-4450-878E-BE8AC88F294E}"/>
              </a:ext>
            </a:extLst>
          </p:cNvPr>
          <p:cNvSpPr>
            <a:spLocks noGrp="1"/>
          </p:cNvSpPr>
          <p:nvPr>
            <p:ph type="title"/>
          </p:nvPr>
        </p:nvSpPr>
        <p:spPr/>
        <p:txBody>
          <a:bodyPr/>
          <a:lstStyle/>
          <a:p>
            <a:r>
              <a:rPr lang="sv-SE" dirty="0"/>
              <a:t>Hur många användare av mobila tjänster har ni idag?</a:t>
            </a:r>
          </a:p>
        </p:txBody>
      </p:sp>
      <p:sp>
        <p:nvSpPr>
          <p:cNvPr id="3" name="Platshållare för innehåll 2">
            <a:extLst>
              <a:ext uri="{FF2B5EF4-FFF2-40B4-BE49-F238E27FC236}">
                <a16:creationId xmlns:a16="http://schemas.microsoft.com/office/drawing/2014/main" id="{99035907-6D1D-4886-A1D8-FA8294ECED8C}"/>
              </a:ext>
            </a:extLst>
          </p:cNvPr>
          <p:cNvSpPr>
            <a:spLocks noGrp="1"/>
          </p:cNvSpPr>
          <p:nvPr>
            <p:ph idx="1"/>
          </p:nvPr>
        </p:nvSpPr>
        <p:spPr/>
        <p:txBody>
          <a:bodyPr/>
          <a:lstStyle/>
          <a:p>
            <a:r>
              <a:rPr lang="sv-SE" dirty="0"/>
              <a:t>Kommunerna har uppskattat att det finns ungefär 54 000 mobila användare i deras organisationer.</a:t>
            </a:r>
          </a:p>
          <a:p>
            <a:r>
              <a:rPr lang="sv-SE" dirty="0"/>
              <a:t>Kommunerna har angett från 0 till 10 000-tals mobila användare.</a:t>
            </a:r>
          </a:p>
        </p:txBody>
      </p:sp>
    </p:spTree>
    <p:extLst>
      <p:ext uri="{BB962C8B-B14F-4D97-AF65-F5344CB8AC3E}">
        <p14:creationId xmlns:p14="http://schemas.microsoft.com/office/powerpoint/2010/main" val="3658625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8E9B0A3-C6E2-4556-88F2-FD8EDDB52CC8}"/>
              </a:ext>
            </a:extLst>
          </p:cNvPr>
          <p:cNvSpPr>
            <a:spLocks noGrp="1"/>
          </p:cNvSpPr>
          <p:nvPr>
            <p:ph type="title"/>
          </p:nvPr>
        </p:nvSpPr>
        <p:spPr/>
        <p:txBody>
          <a:bodyPr>
            <a:noAutofit/>
          </a:bodyPr>
          <a:lstStyle/>
          <a:p>
            <a:r>
              <a:rPr lang="sv-SE" sz="3200" dirty="0"/>
              <a:t>För hur många av dessa tjänster använder ni stark tvåfaktorsautentisering för att identifiera användaren idag?</a:t>
            </a:r>
          </a:p>
        </p:txBody>
      </p:sp>
      <p:sp>
        <p:nvSpPr>
          <p:cNvPr id="3" name="Platshållare för innehåll 2">
            <a:extLst>
              <a:ext uri="{FF2B5EF4-FFF2-40B4-BE49-F238E27FC236}">
                <a16:creationId xmlns:a16="http://schemas.microsoft.com/office/drawing/2014/main" id="{5F1ABA51-A29E-4094-9610-AF645F40003B}"/>
              </a:ext>
            </a:extLst>
          </p:cNvPr>
          <p:cNvSpPr>
            <a:spLocks noGrp="1"/>
          </p:cNvSpPr>
          <p:nvPr>
            <p:ph idx="1"/>
          </p:nvPr>
        </p:nvSpPr>
        <p:spPr/>
        <p:txBody>
          <a:bodyPr/>
          <a:lstStyle/>
          <a:p>
            <a:r>
              <a:rPr lang="sv-SE" dirty="0"/>
              <a:t>Här har kommunerna svarat allt från 0 till 100 %.</a:t>
            </a:r>
          </a:p>
          <a:p>
            <a:r>
              <a:rPr lang="sv-SE" dirty="0"/>
              <a:t>I svaren kan vi konstatera att det är ganska få tjänster med få användare som använder stark tvåfaktorsautentisering.</a:t>
            </a:r>
          </a:p>
        </p:txBody>
      </p:sp>
    </p:spTree>
    <p:extLst>
      <p:ext uri="{BB962C8B-B14F-4D97-AF65-F5344CB8AC3E}">
        <p14:creationId xmlns:p14="http://schemas.microsoft.com/office/powerpoint/2010/main" val="4016046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FB161DE-2B85-4177-9AE5-F779DC8E99C5}"/>
              </a:ext>
            </a:extLst>
          </p:cNvPr>
          <p:cNvSpPr>
            <a:spLocks noGrp="1"/>
          </p:cNvSpPr>
          <p:nvPr>
            <p:ph type="title"/>
          </p:nvPr>
        </p:nvSpPr>
        <p:spPr/>
        <p:txBody>
          <a:bodyPr>
            <a:noAutofit/>
          </a:bodyPr>
          <a:lstStyle/>
          <a:p>
            <a:r>
              <a:rPr lang="sv-SE" sz="3200" dirty="0"/>
              <a:t>Hur många tjänster har ni idag, totalt sett, som ni använder stark tvåfaktorsinloggning för att autentisera användaren till? </a:t>
            </a:r>
          </a:p>
        </p:txBody>
      </p:sp>
      <p:sp>
        <p:nvSpPr>
          <p:cNvPr id="3" name="Platshållare för innehåll 2">
            <a:extLst>
              <a:ext uri="{FF2B5EF4-FFF2-40B4-BE49-F238E27FC236}">
                <a16:creationId xmlns:a16="http://schemas.microsoft.com/office/drawing/2014/main" id="{4F13589C-FA3F-4D33-B64A-8A0308C7B22A}"/>
              </a:ext>
            </a:extLst>
          </p:cNvPr>
          <p:cNvSpPr>
            <a:spLocks noGrp="1"/>
          </p:cNvSpPr>
          <p:nvPr>
            <p:ph idx="1"/>
          </p:nvPr>
        </p:nvSpPr>
        <p:spPr/>
        <p:txBody>
          <a:bodyPr/>
          <a:lstStyle/>
          <a:p>
            <a:r>
              <a:rPr lang="sv-SE" dirty="0"/>
              <a:t>Här har kommunerna svarat allt från 0 till alla tjänster.</a:t>
            </a:r>
          </a:p>
          <a:p>
            <a:r>
              <a:rPr lang="sv-SE" dirty="0"/>
              <a:t>Från svaren kan vi konstatera att kommunerna har få system som har stark tvåfaktorsinloggning idag.</a:t>
            </a:r>
          </a:p>
        </p:txBody>
      </p:sp>
    </p:spTree>
    <p:extLst>
      <p:ext uri="{BB962C8B-B14F-4D97-AF65-F5344CB8AC3E}">
        <p14:creationId xmlns:p14="http://schemas.microsoft.com/office/powerpoint/2010/main" val="2435156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6BA8B96-3BEB-420F-A338-C887F373D5D2}"/>
              </a:ext>
            </a:extLst>
          </p:cNvPr>
          <p:cNvSpPr>
            <a:spLocks noGrp="1"/>
          </p:cNvSpPr>
          <p:nvPr>
            <p:ph type="title"/>
          </p:nvPr>
        </p:nvSpPr>
        <p:spPr/>
        <p:txBody>
          <a:bodyPr>
            <a:normAutofit fontScale="90000"/>
          </a:bodyPr>
          <a:lstStyle/>
          <a:p>
            <a:r>
              <a:rPr lang="sv-SE" dirty="0" err="1"/>
              <a:t>Single</a:t>
            </a:r>
            <a:r>
              <a:rPr lang="sv-SE" dirty="0"/>
              <a:t> Sign On – SSO</a:t>
            </a:r>
            <a:br>
              <a:rPr lang="sv-SE" dirty="0"/>
            </a:br>
            <a:r>
              <a:rPr lang="sv-SE" sz="2700" dirty="0"/>
              <a:t>Hur ser ni behovet av att arbeta med SSO för grupper som hanterar icke känslig information?</a:t>
            </a:r>
            <a:endParaRPr lang="sv-SE" dirty="0"/>
          </a:p>
        </p:txBody>
      </p:sp>
      <p:graphicFrame>
        <p:nvGraphicFramePr>
          <p:cNvPr id="6" name="Platshållare för innehåll 5">
            <a:extLst>
              <a:ext uri="{FF2B5EF4-FFF2-40B4-BE49-F238E27FC236}">
                <a16:creationId xmlns:a16="http://schemas.microsoft.com/office/drawing/2014/main" id="{9E04BA23-3D6A-4419-A8D2-94891DC9B415}"/>
              </a:ext>
            </a:extLst>
          </p:cNvPr>
          <p:cNvGraphicFramePr>
            <a:graphicFrameLocks noGrp="1"/>
          </p:cNvGraphicFramePr>
          <p:nvPr>
            <p:ph idx="1"/>
            <p:extLst>
              <p:ext uri="{D42A27DB-BD31-4B8C-83A1-F6EECF244321}">
                <p14:modId xmlns:p14="http://schemas.microsoft.com/office/powerpoint/2010/main" val="2265554063"/>
              </p:ext>
            </p:extLst>
          </p:nvPr>
        </p:nvGraphicFramePr>
        <p:xfrm>
          <a:off x="1778000" y="1693863"/>
          <a:ext cx="9575800" cy="3956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252296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6BA8B96-3BEB-420F-A338-C887F373D5D2}"/>
              </a:ext>
            </a:extLst>
          </p:cNvPr>
          <p:cNvSpPr>
            <a:spLocks noGrp="1"/>
          </p:cNvSpPr>
          <p:nvPr>
            <p:ph type="title"/>
          </p:nvPr>
        </p:nvSpPr>
        <p:spPr/>
        <p:txBody>
          <a:bodyPr>
            <a:normAutofit fontScale="90000"/>
          </a:bodyPr>
          <a:lstStyle/>
          <a:p>
            <a:r>
              <a:rPr lang="sv-SE" dirty="0" err="1"/>
              <a:t>Single</a:t>
            </a:r>
            <a:r>
              <a:rPr lang="sv-SE" dirty="0"/>
              <a:t> Sign On – SSO</a:t>
            </a:r>
            <a:br>
              <a:rPr lang="sv-SE" dirty="0"/>
            </a:br>
            <a:r>
              <a:rPr lang="sv-SE" sz="2700" dirty="0"/>
              <a:t>Hur ser ni behovet av att arbeta med SSO för grupper som hanterar känslig information där det ställs krav på stark autentisering?</a:t>
            </a:r>
            <a:endParaRPr lang="sv-SE" dirty="0"/>
          </a:p>
        </p:txBody>
      </p:sp>
      <p:graphicFrame>
        <p:nvGraphicFramePr>
          <p:cNvPr id="6" name="Platshållare för innehåll 5">
            <a:extLst>
              <a:ext uri="{FF2B5EF4-FFF2-40B4-BE49-F238E27FC236}">
                <a16:creationId xmlns:a16="http://schemas.microsoft.com/office/drawing/2014/main" id="{9E04BA23-3D6A-4419-A8D2-94891DC9B415}"/>
              </a:ext>
            </a:extLst>
          </p:cNvPr>
          <p:cNvGraphicFramePr>
            <a:graphicFrameLocks noGrp="1"/>
          </p:cNvGraphicFramePr>
          <p:nvPr>
            <p:ph idx="1"/>
            <p:extLst>
              <p:ext uri="{D42A27DB-BD31-4B8C-83A1-F6EECF244321}">
                <p14:modId xmlns:p14="http://schemas.microsoft.com/office/powerpoint/2010/main" val="3860184973"/>
              </p:ext>
            </p:extLst>
          </p:nvPr>
        </p:nvGraphicFramePr>
        <p:xfrm>
          <a:off x="1778000" y="1693863"/>
          <a:ext cx="9575800" cy="3956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663847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6BA8B96-3BEB-420F-A338-C887F373D5D2}"/>
              </a:ext>
            </a:extLst>
          </p:cNvPr>
          <p:cNvSpPr>
            <a:spLocks noGrp="1"/>
          </p:cNvSpPr>
          <p:nvPr>
            <p:ph type="title"/>
          </p:nvPr>
        </p:nvSpPr>
        <p:spPr/>
        <p:txBody>
          <a:bodyPr>
            <a:normAutofit/>
          </a:bodyPr>
          <a:lstStyle/>
          <a:p>
            <a:r>
              <a:rPr lang="sv-SE" dirty="0" err="1"/>
              <a:t>Single</a:t>
            </a:r>
            <a:r>
              <a:rPr lang="sv-SE" dirty="0"/>
              <a:t> Sign On – SSO</a:t>
            </a:r>
            <a:br>
              <a:rPr lang="sv-SE" dirty="0"/>
            </a:br>
            <a:r>
              <a:rPr lang="sv-SE" sz="2700" dirty="0"/>
              <a:t>Hur ser ni på behovet av Multifaktorautentisering (MFA) Step </a:t>
            </a:r>
            <a:r>
              <a:rPr lang="sv-SE" sz="2700" dirty="0" err="1"/>
              <a:t>Up</a:t>
            </a:r>
            <a:r>
              <a:rPr lang="sv-SE" sz="2700" dirty="0"/>
              <a:t>?</a:t>
            </a:r>
            <a:endParaRPr lang="sv-SE" dirty="0"/>
          </a:p>
        </p:txBody>
      </p:sp>
      <p:graphicFrame>
        <p:nvGraphicFramePr>
          <p:cNvPr id="6" name="Platshållare för innehåll 5">
            <a:extLst>
              <a:ext uri="{FF2B5EF4-FFF2-40B4-BE49-F238E27FC236}">
                <a16:creationId xmlns:a16="http://schemas.microsoft.com/office/drawing/2014/main" id="{9E04BA23-3D6A-4419-A8D2-94891DC9B415}"/>
              </a:ext>
            </a:extLst>
          </p:cNvPr>
          <p:cNvGraphicFramePr>
            <a:graphicFrameLocks noGrp="1"/>
          </p:cNvGraphicFramePr>
          <p:nvPr>
            <p:ph idx="1"/>
            <p:extLst>
              <p:ext uri="{D42A27DB-BD31-4B8C-83A1-F6EECF244321}">
                <p14:modId xmlns:p14="http://schemas.microsoft.com/office/powerpoint/2010/main" val="3300375458"/>
              </p:ext>
            </p:extLst>
          </p:nvPr>
        </p:nvGraphicFramePr>
        <p:xfrm>
          <a:off x="1778000" y="1693863"/>
          <a:ext cx="9575800" cy="3956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840683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86987FB-F0A0-4C9E-8182-ABCD7E09BFC9}"/>
              </a:ext>
            </a:extLst>
          </p:cNvPr>
          <p:cNvSpPr>
            <a:spLocks noGrp="1"/>
          </p:cNvSpPr>
          <p:nvPr>
            <p:ph type="title"/>
          </p:nvPr>
        </p:nvSpPr>
        <p:spPr/>
        <p:txBody>
          <a:bodyPr>
            <a:noAutofit/>
          </a:bodyPr>
          <a:lstStyle/>
          <a:p>
            <a:r>
              <a:rPr lang="sv-SE" sz="3600" dirty="0"/>
              <a:t>När det gäller samarbete och samordning skulle vi vilja veta hur ni ställer er till följande påståenden.</a:t>
            </a:r>
          </a:p>
        </p:txBody>
      </p:sp>
      <p:graphicFrame>
        <p:nvGraphicFramePr>
          <p:cNvPr id="6" name="Platshållare för innehåll 5">
            <a:extLst>
              <a:ext uri="{FF2B5EF4-FFF2-40B4-BE49-F238E27FC236}">
                <a16:creationId xmlns:a16="http://schemas.microsoft.com/office/drawing/2014/main" id="{5D6F42F5-BA45-44F1-9982-2B0F19847C7B}"/>
              </a:ext>
            </a:extLst>
          </p:cNvPr>
          <p:cNvGraphicFramePr>
            <a:graphicFrameLocks noGrp="1"/>
          </p:cNvGraphicFramePr>
          <p:nvPr>
            <p:ph idx="1"/>
            <p:extLst>
              <p:ext uri="{D42A27DB-BD31-4B8C-83A1-F6EECF244321}">
                <p14:modId xmlns:p14="http://schemas.microsoft.com/office/powerpoint/2010/main" val="464147076"/>
              </p:ext>
            </p:extLst>
          </p:nvPr>
        </p:nvGraphicFramePr>
        <p:xfrm>
          <a:off x="1778000" y="1693863"/>
          <a:ext cx="9575800" cy="3956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18084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Enkätsvar</a:t>
            </a:r>
          </a:p>
        </p:txBody>
      </p:sp>
      <p:graphicFrame>
        <p:nvGraphicFramePr>
          <p:cNvPr id="16" name="Platshållare för innehåll 15">
            <a:extLst>
              <a:ext uri="{FF2B5EF4-FFF2-40B4-BE49-F238E27FC236}">
                <a16:creationId xmlns:a16="http://schemas.microsoft.com/office/drawing/2014/main" id="{3E9C340F-0208-49AC-BCAC-5FA49AFE204D}"/>
              </a:ext>
            </a:extLst>
          </p:cNvPr>
          <p:cNvGraphicFramePr>
            <a:graphicFrameLocks noGrp="1"/>
          </p:cNvGraphicFramePr>
          <p:nvPr>
            <p:ph idx="1"/>
            <p:extLst>
              <p:ext uri="{D42A27DB-BD31-4B8C-83A1-F6EECF244321}">
                <p14:modId xmlns:p14="http://schemas.microsoft.com/office/powerpoint/2010/main" val="3951263983"/>
              </p:ext>
            </p:extLst>
          </p:nvPr>
        </p:nvGraphicFramePr>
        <p:xfrm>
          <a:off x="1778000" y="1693863"/>
          <a:ext cx="9575800" cy="3956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62646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9E23826-AEDC-439F-A985-CC1ED3BB4FAB}"/>
              </a:ext>
            </a:extLst>
          </p:cNvPr>
          <p:cNvSpPr>
            <a:spLocks noGrp="1"/>
          </p:cNvSpPr>
          <p:nvPr>
            <p:ph type="title"/>
          </p:nvPr>
        </p:nvSpPr>
        <p:spPr/>
        <p:txBody>
          <a:bodyPr>
            <a:noAutofit/>
          </a:bodyPr>
          <a:lstStyle/>
          <a:p>
            <a:r>
              <a:rPr lang="sv-SE" sz="2400" dirty="0"/>
              <a:t>Slutligen skulle vi vilja veta om ni i er organisation är upplåsta av pågående upphandling eller befintliga avtal inom detta område som gör att ni har begränsningar i hur denna typ av tjänster skulle kunna utnyttjas i framtiden? </a:t>
            </a:r>
          </a:p>
        </p:txBody>
      </p:sp>
      <p:sp>
        <p:nvSpPr>
          <p:cNvPr id="3" name="Platshållare för innehåll 2">
            <a:extLst>
              <a:ext uri="{FF2B5EF4-FFF2-40B4-BE49-F238E27FC236}">
                <a16:creationId xmlns:a16="http://schemas.microsoft.com/office/drawing/2014/main" id="{3397D63E-F238-43E0-8421-B954DEB15AEF}"/>
              </a:ext>
            </a:extLst>
          </p:cNvPr>
          <p:cNvSpPr>
            <a:spLocks noGrp="1"/>
          </p:cNvSpPr>
          <p:nvPr>
            <p:ph idx="1"/>
          </p:nvPr>
        </p:nvSpPr>
        <p:spPr/>
        <p:txBody>
          <a:bodyPr/>
          <a:lstStyle/>
          <a:p>
            <a:r>
              <a:rPr lang="sv-SE" dirty="0"/>
              <a:t>Här har de flesta kommuner svarat att de inte har det eller att de inom en tidsfrist på 6 månader kan lösa ett sådant problem.</a:t>
            </a:r>
          </a:p>
          <a:p>
            <a:r>
              <a:rPr lang="sv-SE" dirty="0"/>
              <a:t>Det finns dock kommuner som ser vissa eller stora inlåsningseffekter i befintliga avtal </a:t>
            </a:r>
            <a:r>
              <a:rPr lang="sv-SE"/>
              <a:t>eller upphandlingar.</a:t>
            </a:r>
            <a:endParaRPr lang="sv-SE" dirty="0"/>
          </a:p>
        </p:txBody>
      </p:sp>
    </p:spTree>
    <p:extLst>
      <p:ext uri="{BB962C8B-B14F-4D97-AF65-F5344CB8AC3E}">
        <p14:creationId xmlns:p14="http://schemas.microsoft.com/office/powerpoint/2010/main" val="11734127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58AA3812-0199-40CC-8F6E-1AF8D0FD6ABC}"/>
              </a:ext>
            </a:extLst>
          </p:cNvPr>
          <p:cNvSpPr txBox="1"/>
          <p:nvPr/>
        </p:nvSpPr>
        <p:spPr>
          <a:xfrm>
            <a:off x="7146388" y="3334043"/>
            <a:ext cx="2658794" cy="1107996"/>
          </a:xfrm>
          <a:prstGeom prst="rect">
            <a:avLst/>
          </a:prstGeom>
          <a:noFill/>
        </p:spPr>
        <p:txBody>
          <a:bodyPr wrap="square" rtlCol="0">
            <a:spAutoFit/>
          </a:bodyPr>
          <a:lstStyle/>
          <a:p>
            <a:pPr algn="ctr"/>
            <a:r>
              <a:rPr lang="sv-SE" sz="2400" dirty="0">
                <a:solidFill>
                  <a:schemeClr val="accent1"/>
                </a:solidFill>
              </a:rPr>
              <a:t>Ange Namn och eller E-post</a:t>
            </a:r>
          </a:p>
          <a:p>
            <a:endParaRPr lang="sv-SE" dirty="0"/>
          </a:p>
        </p:txBody>
      </p:sp>
    </p:spTree>
    <p:extLst>
      <p:ext uri="{BB962C8B-B14F-4D97-AF65-F5344CB8AC3E}">
        <p14:creationId xmlns:p14="http://schemas.microsoft.com/office/powerpoint/2010/main" val="3328085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92D2790-D654-4906-9C75-468C8704C254}"/>
              </a:ext>
            </a:extLst>
          </p:cNvPr>
          <p:cNvSpPr>
            <a:spLocks noGrp="1"/>
          </p:cNvSpPr>
          <p:nvPr>
            <p:ph type="title"/>
          </p:nvPr>
        </p:nvSpPr>
        <p:spPr/>
        <p:txBody>
          <a:bodyPr/>
          <a:lstStyle/>
          <a:p>
            <a:r>
              <a:rPr lang="sv-SE" dirty="0"/>
              <a:t>Följande kommuner har inte svarat</a:t>
            </a:r>
          </a:p>
        </p:txBody>
      </p:sp>
      <p:sp>
        <p:nvSpPr>
          <p:cNvPr id="3" name="Platshållare för innehåll 2">
            <a:extLst>
              <a:ext uri="{FF2B5EF4-FFF2-40B4-BE49-F238E27FC236}">
                <a16:creationId xmlns:a16="http://schemas.microsoft.com/office/drawing/2014/main" id="{261D5330-4E3C-4DAA-B4AD-91D941AC54C1}"/>
              </a:ext>
            </a:extLst>
          </p:cNvPr>
          <p:cNvSpPr>
            <a:spLocks noGrp="1"/>
          </p:cNvSpPr>
          <p:nvPr>
            <p:ph idx="1"/>
          </p:nvPr>
        </p:nvSpPr>
        <p:spPr>
          <a:xfrm>
            <a:off x="1777999" y="1694561"/>
            <a:ext cx="4318001" cy="3955227"/>
          </a:xfrm>
        </p:spPr>
        <p:txBody>
          <a:bodyPr>
            <a:normAutofit fontScale="92500" lnSpcReduction="20000"/>
          </a:bodyPr>
          <a:lstStyle/>
          <a:p>
            <a:r>
              <a:rPr lang="sv-SE" dirty="0"/>
              <a:t>Ale	</a:t>
            </a:r>
          </a:p>
          <a:p>
            <a:r>
              <a:rPr lang="sv-SE" dirty="0"/>
              <a:t>Bollebygd	</a:t>
            </a:r>
          </a:p>
          <a:p>
            <a:r>
              <a:rPr lang="sv-SE" dirty="0"/>
              <a:t>Gullspång	</a:t>
            </a:r>
          </a:p>
          <a:p>
            <a:r>
              <a:rPr lang="sv-SE" dirty="0"/>
              <a:t>Karlsborg	</a:t>
            </a:r>
          </a:p>
          <a:p>
            <a:r>
              <a:rPr lang="sv-SE" dirty="0"/>
              <a:t>Kungälv	</a:t>
            </a:r>
          </a:p>
          <a:p>
            <a:r>
              <a:rPr lang="sv-SE" dirty="0"/>
              <a:t>Lilla Edet	</a:t>
            </a:r>
          </a:p>
          <a:p>
            <a:r>
              <a:rPr lang="sv-SE" dirty="0"/>
              <a:t>Lysekil	</a:t>
            </a:r>
          </a:p>
          <a:p>
            <a:r>
              <a:rPr lang="sv-SE" dirty="0"/>
              <a:t>Mark	</a:t>
            </a:r>
          </a:p>
          <a:p>
            <a:r>
              <a:rPr lang="sv-SE" dirty="0"/>
              <a:t>Munkedal	</a:t>
            </a:r>
          </a:p>
        </p:txBody>
      </p:sp>
      <p:sp>
        <p:nvSpPr>
          <p:cNvPr id="6" name="Platshållare för innehåll 2">
            <a:extLst>
              <a:ext uri="{FF2B5EF4-FFF2-40B4-BE49-F238E27FC236}">
                <a16:creationId xmlns:a16="http://schemas.microsoft.com/office/drawing/2014/main" id="{3F252274-96A4-4AB2-9524-4D87449CDA39}"/>
              </a:ext>
            </a:extLst>
          </p:cNvPr>
          <p:cNvSpPr txBox="1">
            <a:spLocks/>
          </p:cNvSpPr>
          <p:nvPr/>
        </p:nvSpPr>
        <p:spPr>
          <a:xfrm>
            <a:off x="6096000" y="1694561"/>
            <a:ext cx="4318001" cy="3955227"/>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Skara	</a:t>
            </a:r>
          </a:p>
          <a:p>
            <a:r>
              <a:rPr lang="sv-SE" dirty="0"/>
              <a:t>Sotenäs	</a:t>
            </a:r>
          </a:p>
          <a:p>
            <a:r>
              <a:rPr lang="sv-SE" dirty="0"/>
              <a:t>Svenljunga	</a:t>
            </a:r>
          </a:p>
          <a:p>
            <a:r>
              <a:rPr lang="sv-SE" dirty="0"/>
              <a:t>Tibro	</a:t>
            </a:r>
          </a:p>
          <a:p>
            <a:r>
              <a:rPr lang="sv-SE" dirty="0"/>
              <a:t>Tjörn	</a:t>
            </a:r>
          </a:p>
          <a:p>
            <a:r>
              <a:rPr lang="sv-SE" dirty="0"/>
              <a:t>Tranemo	</a:t>
            </a:r>
          </a:p>
          <a:p>
            <a:r>
              <a:rPr lang="sv-SE" dirty="0"/>
              <a:t>Trollhättan	</a:t>
            </a:r>
          </a:p>
          <a:p>
            <a:r>
              <a:rPr lang="sv-SE" dirty="0"/>
              <a:t>Töreboda	</a:t>
            </a:r>
          </a:p>
          <a:p>
            <a:r>
              <a:rPr lang="sv-SE" dirty="0"/>
              <a:t>Ulricehamn	</a:t>
            </a:r>
          </a:p>
          <a:p>
            <a:endParaRPr lang="sv-SE" dirty="0"/>
          </a:p>
        </p:txBody>
      </p:sp>
    </p:spTree>
    <p:extLst>
      <p:ext uri="{BB962C8B-B14F-4D97-AF65-F5344CB8AC3E}">
        <p14:creationId xmlns:p14="http://schemas.microsoft.com/office/powerpoint/2010/main" val="376463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35C4405-7E18-4238-B1E2-A07C40933D8A}"/>
              </a:ext>
            </a:extLst>
          </p:cNvPr>
          <p:cNvSpPr>
            <a:spLocks noGrp="1"/>
          </p:cNvSpPr>
          <p:nvPr>
            <p:ph type="title"/>
          </p:nvPr>
        </p:nvSpPr>
        <p:spPr/>
        <p:txBody>
          <a:bodyPr>
            <a:normAutofit fontScale="90000"/>
          </a:bodyPr>
          <a:lstStyle/>
          <a:p>
            <a:r>
              <a:rPr lang="sv-SE" dirty="0"/>
              <a:t>Jobbar ni med personliga eller delade enheter? </a:t>
            </a:r>
            <a:br>
              <a:rPr lang="sv-SE" dirty="0"/>
            </a:br>
            <a:endParaRPr lang="sv-SE" dirty="0"/>
          </a:p>
        </p:txBody>
      </p:sp>
      <p:sp>
        <p:nvSpPr>
          <p:cNvPr id="3" name="Platshållare för innehåll 2">
            <a:extLst>
              <a:ext uri="{FF2B5EF4-FFF2-40B4-BE49-F238E27FC236}">
                <a16:creationId xmlns:a16="http://schemas.microsoft.com/office/drawing/2014/main" id="{5355E13C-E0AC-48BC-B7F1-0DD3B2F04353}"/>
              </a:ext>
            </a:extLst>
          </p:cNvPr>
          <p:cNvSpPr>
            <a:spLocks noGrp="1"/>
          </p:cNvSpPr>
          <p:nvPr>
            <p:ph idx="1"/>
          </p:nvPr>
        </p:nvSpPr>
        <p:spPr/>
        <p:txBody>
          <a:bodyPr/>
          <a:lstStyle/>
          <a:p>
            <a:r>
              <a:rPr lang="sv-SE" dirty="0"/>
              <a:t>Samtliga kommuner som svarat använder sig av både personliga och delade enheter.</a:t>
            </a:r>
          </a:p>
        </p:txBody>
      </p:sp>
    </p:spTree>
    <p:extLst>
      <p:ext uri="{BB962C8B-B14F-4D97-AF65-F5344CB8AC3E}">
        <p14:creationId xmlns:p14="http://schemas.microsoft.com/office/powerpoint/2010/main" val="99851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95C57-B5A9-4366-A89B-06E57A31BA0B}"/>
              </a:ext>
            </a:extLst>
          </p:cNvPr>
          <p:cNvSpPr>
            <a:spLocks noGrp="1"/>
          </p:cNvSpPr>
          <p:nvPr>
            <p:ph type="title"/>
          </p:nvPr>
        </p:nvSpPr>
        <p:spPr/>
        <p:txBody>
          <a:bodyPr>
            <a:normAutofit fontScale="90000"/>
          </a:bodyPr>
          <a:lstStyle/>
          <a:p>
            <a:r>
              <a:rPr lang="sv-SE" dirty="0"/>
              <a:t>Hur länge, i genomsnitt, använder varje medarbetare enheten. </a:t>
            </a:r>
            <a:br>
              <a:rPr lang="sv-SE" dirty="0"/>
            </a:br>
            <a:endParaRPr lang="sv-SE" dirty="0"/>
          </a:p>
        </p:txBody>
      </p:sp>
      <p:graphicFrame>
        <p:nvGraphicFramePr>
          <p:cNvPr id="6" name="Platshållare för innehåll 5">
            <a:extLst>
              <a:ext uri="{FF2B5EF4-FFF2-40B4-BE49-F238E27FC236}">
                <a16:creationId xmlns:a16="http://schemas.microsoft.com/office/drawing/2014/main" id="{4C287B16-B9A0-4A7D-A5BC-72442CB500A4}"/>
              </a:ext>
            </a:extLst>
          </p:cNvPr>
          <p:cNvGraphicFramePr>
            <a:graphicFrameLocks noGrp="1"/>
          </p:cNvGraphicFramePr>
          <p:nvPr>
            <p:ph idx="1"/>
            <p:extLst>
              <p:ext uri="{D42A27DB-BD31-4B8C-83A1-F6EECF244321}">
                <p14:modId xmlns:p14="http://schemas.microsoft.com/office/powerpoint/2010/main" val="2876455335"/>
              </p:ext>
            </p:extLst>
          </p:nvPr>
        </p:nvGraphicFramePr>
        <p:xfrm>
          <a:off x="1778000" y="1693863"/>
          <a:ext cx="9575800" cy="3956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95277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9A0FEBD-90B4-4DD9-8F00-AACEEAA55FA1}"/>
              </a:ext>
            </a:extLst>
          </p:cNvPr>
          <p:cNvSpPr>
            <a:spLocks noGrp="1"/>
          </p:cNvSpPr>
          <p:nvPr>
            <p:ph type="title"/>
          </p:nvPr>
        </p:nvSpPr>
        <p:spPr/>
        <p:txBody>
          <a:bodyPr/>
          <a:lstStyle/>
          <a:p>
            <a:r>
              <a:rPr lang="sv-SE" dirty="0" err="1"/>
              <a:t>eIdentiteter</a:t>
            </a:r>
            <a:endParaRPr lang="sv-SE" dirty="0"/>
          </a:p>
        </p:txBody>
      </p:sp>
      <p:sp>
        <p:nvSpPr>
          <p:cNvPr id="3" name="Platshållare för innehåll 2">
            <a:extLst>
              <a:ext uri="{FF2B5EF4-FFF2-40B4-BE49-F238E27FC236}">
                <a16:creationId xmlns:a16="http://schemas.microsoft.com/office/drawing/2014/main" id="{3532AF32-AA1C-408C-9C66-6D3472CC4FBB}"/>
              </a:ext>
            </a:extLst>
          </p:cNvPr>
          <p:cNvSpPr>
            <a:spLocks noGrp="1"/>
          </p:cNvSpPr>
          <p:nvPr>
            <p:ph idx="1"/>
          </p:nvPr>
        </p:nvSpPr>
        <p:spPr/>
        <p:txBody>
          <a:bodyPr/>
          <a:lstStyle/>
          <a:p>
            <a:pPr marL="0" indent="0">
              <a:buNone/>
            </a:pPr>
            <a:r>
              <a:rPr lang="sv-SE" b="1" dirty="0"/>
              <a:t>För att autentisera sig mot en tjänst inom Hälso- och omsorg krävs oftast en stark tvåfaktorsautentisering. Det innebär att en medarbetare alltid behöver ett objekt som visar på individens identitet. Vi har idag SITHS-kort, men det finns andra alternativ. Detta innebär dock ofta att medarbetaren behöver skaffa sig en elektronisk identitet personligen, som vi sedan kopplar till användarorganisationen. </a:t>
            </a:r>
            <a:endParaRPr lang="sv-SE" dirty="0"/>
          </a:p>
        </p:txBody>
      </p:sp>
    </p:spTree>
    <p:extLst>
      <p:ext uri="{BB962C8B-B14F-4D97-AF65-F5344CB8AC3E}">
        <p14:creationId xmlns:p14="http://schemas.microsoft.com/office/powerpoint/2010/main" val="3243370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B23678C-7B6C-42CA-81BD-3C172E4927C4}"/>
              </a:ext>
            </a:extLst>
          </p:cNvPr>
          <p:cNvSpPr>
            <a:spLocks noGrp="1"/>
          </p:cNvSpPr>
          <p:nvPr>
            <p:ph type="title"/>
          </p:nvPr>
        </p:nvSpPr>
        <p:spPr/>
        <p:txBody>
          <a:bodyPr>
            <a:normAutofit fontScale="90000"/>
          </a:bodyPr>
          <a:lstStyle/>
          <a:p>
            <a:r>
              <a:rPr lang="sv-SE" dirty="0"/>
              <a:t>Hur ser ni på att ställa krav på en medarbetare att skaffa sig en sådan identitet, t.ex. mobilt bank-id eller Freja id?</a:t>
            </a:r>
          </a:p>
        </p:txBody>
      </p:sp>
      <p:graphicFrame>
        <p:nvGraphicFramePr>
          <p:cNvPr id="6" name="Platshållare för innehåll 5">
            <a:extLst>
              <a:ext uri="{FF2B5EF4-FFF2-40B4-BE49-F238E27FC236}">
                <a16:creationId xmlns:a16="http://schemas.microsoft.com/office/drawing/2014/main" id="{055E7528-222A-4025-9736-E7648BE22C3F}"/>
              </a:ext>
            </a:extLst>
          </p:cNvPr>
          <p:cNvGraphicFramePr>
            <a:graphicFrameLocks noGrp="1"/>
          </p:cNvGraphicFramePr>
          <p:nvPr>
            <p:ph idx="1"/>
            <p:extLst>
              <p:ext uri="{D42A27DB-BD31-4B8C-83A1-F6EECF244321}">
                <p14:modId xmlns:p14="http://schemas.microsoft.com/office/powerpoint/2010/main" val="4061151918"/>
              </p:ext>
            </p:extLst>
          </p:nvPr>
        </p:nvGraphicFramePr>
        <p:xfrm>
          <a:off x="1778000" y="2092959"/>
          <a:ext cx="9575800" cy="355695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11190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923FE50-94C8-49E5-8293-65977AC8F5A2}"/>
              </a:ext>
            </a:extLst>
          </p:cNvPr>
          <p:cNvSpPr>
            <a:spLocks noGrp="1"/>
          </p:cNvSpPr>
          <p:nvPr>
            <p:ph type="title"/>
          </p:nvPr>
        </p:nvSpPr>
        <p:spPr/>
        <p:txBody>
          <a:bodyPr/>
          <a:lstStyle/>
          <a:p>
            <a:r>
              <a:rPr lang="sv-SE" dirty="0"/>
              <a:t>När det gäller SITHS, vill vi veta hur ni arbetar idag.</a:t>
            </a:r>
          </a:p>
        </p:txBody>
      </p:sp>
      <p:graphicFrame>
        <p:nvGraphicFramePr>
          <p:cNvPr id="6" name="Platshållare för innehåll 5">
            <a:extLst>
              <a:ext uri="{FF2B5EF4-FFF2-40B4-BE49-F238E27FC236}">
                <a16:creationId xmlns:a16="http://schemas.microsoft.com/office/drawing/2014/main" id="{7BE6B335-428A-4AD6-B311-272CE6174E95}"/>
              </a:ext>
            </a:extLst>
          </p:cNvPr>
          <p:cNvGraphicFramePr>
            <a:graphicFrameLocks noGrp="1"/>
          </p:cNvGraphicFramePr>
          <p:nvPr>
            <p:ph idx="1"/>
            <p:extLst>
              <p:ext uri="{D42A27DB-BD31-4B8C-83A1-F6EECF244321}">
                <p14:modId xmlns:p14="http://schemas.microsoft.com/office/powerpoint/2010/main" val="2893513544"/>
              </p:ext>
            </p:extLst>
          </p:nvPr>
        </p:nvGraphicFramePr>
        <p:xfrm>
          <a:off x="1778000" y="1693863"/>
          <a:ext cx="9575800" cy="3956050"/>
        </p:xfrm>
        <a:graphic>
          <a:graphicData uri="http://schemas.openxmlformats.org/drawingml/2006/chart">
            <c:chart xmlns:c="http://schemas.openxmlformats.org/drawingml/2006/chart" xmlns:r="http://schemas.openxmlformats.org/officeDocument/2006/relationships" r:id="rId2"/>
          </a:graphicData>
        </a:graphic>
      </p:graphicFrame>
      <p:sp>
        <p:nvSpPr>
          <p:cNvPr id="7" name="Rektangel 6">
            <a:extLst>
              <a:ext uri="{FF2B5EF4-FFF2-40B4-BE49-F238E27FC236}">
                <a16:creationId xmlns:a16="http://schemas.microsoft.com/office/drawing/2014/main" id="{E8BC7350-450A-4183-BA0A-3F2D192B1B8A}"/>
              </a:ext>
            </a:extLst>
          </p:cNvPr>
          <p:cNvSpPr/>
          <p:nvPr/>
        </p:nvSpPr>
        <p:spPr>
          <a:xfrm>
            <a:off x="8171848" y="3429000"/>
            <a:ext cx="3003083" cy="44998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918116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97D1FE4-8202-413C-A2C8-8548F87E798F}"/>
              </a:ext>
            </a:extLst>
          </p:cNvPr>
          <p:cNvSpPr>
            <a:spLocks noGrp="1"/>
          </p:cNvSpPr>
          <p:nvPr>
            <p:ph type="title"/>
          </p:nvPr>
        </p:nvSpPr>
        <p:spPr/>
        <p:txBody>
          <a:bodyPr/>
          <a:lstStyle/>
          <a:p>
            <a:r>
              <a:rPr lang="sv-SE" dirty="0"/>
              <a:t>Hur ser ni på framtiden när det gäller SITHS?</a:t>
            </a:r>
          </a:p>
        </p:txBody>
      </p:sp>
      <p:graphicFrame>
        <p:nvGraphicFramePr>
          <p:cNvPr id="6" name="Platshållare för innehåll 5">
            <a:extLst>
              <a:ext uri="{FF2B5EF4-FFF2-40B4-BE49-F238E27FC236}">
                <a16:creationId xmlns:a16="http://schemas.microsoft.com/office/drawing/2014/main" id="{DFB95842-7CAF-4AF7-955B-3CA6B6089D6A}"/>
              </a:ext>
            </a:extLst>
          </p:cNvPr>
          <p:cNvGraphicFramePr>
            <a:graphicFrameLocks noGrp="1"/>
          </p:cNvGraphicFramePr>
          <p:nvPr>
            <p:ph idx="1"/>
            <p:extLst>
              <p:ext uri="{D42A27DB-BD31-4B8C-83A1-F6EECF244321}">
                <p14:modId xmlns:p14="http://schemas.microsoft.com/office/powerpoint/2010/main" val="2207299121"/>
              </p:ext>
            </p:extLst>
          </p:nvPr>
        </p:nvGraphicFramePr>
        <p:xfrm>
          <a:off x="1778000" y="1693863"/>
          <a:ext cx="9575800" cy="39560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54491474"/>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tema">
  <a:themeElements>
    <a:clrScheme name="GITS">
      <a:dk1>
        <a:sysClr val="windowText" lastClr="000000"/>
      </a:dk1>
      <a:lt1>
        <a:sysClr val="window" lastClr="FFFFFF"/>
      </a:lt1>
      <a:dk2>
        <a:srgbClr val="44546A"/>
      </a:dk2>
      <a:lt2>
        <a:srgbClr val="E7E6E6"/>
      </a:lt2>
      <a:accent1>
        <a:srgbClr val="006298"/>
      </a:accent1>
      <a:accent2>
        <a:srgbClr val="582C83"/>
      </a:accent2>
      <a:accent3>
        <a:srgbClr val="A8AD00"/>
      </a:accent3>
      <a:accent4>
        <a:srgbClr val="F2A900"/>
      </a:accent4>
      <a:accent5>
        <a:srgbClr val="4A773C"/>
      </a:accent5>
      <a:accent6>
        <a:srgbClr val="9D2235"/>
      </a:accent6>
      <a:hlink>
        <a:srgbClr val="A8AD00"/>
      </a:hlink>
      <a:folHlink>
        <a:srgbClr val="582C83"/>
      </a:folHlink>
    </a:clrScheme>
    <a:fontScheme name="GITS">
      <a:majorFont>
        <a:latin typeface="Calibri Light"/>
        <a:ea typeface=""/>
        <a:cs typeface=""/>
      </a:majorFont>
      <a:minorFont>
        <a:latin typeface="Calibri"/>
        <a:ea typeface=""/>
        <a:cs typeface=""/>
      </a:minorFont>
    </a:fontScheme>
    <a:fmtScheme name="Rökfärgat glas">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5673C86-563D-4FFD-BE6F-6BFABDC2FA35}" vid="{088B150B-0357-4847-A1E6-AB41395766C0}"/>
    </a:ext>
  </a:extLst>
</a:theme>
</file>

<file path=ppt/theme/themeOverride1.xml><?xml version="1.0" encoding="utf-8"?>
<a:themeOverride xmlns:a="http://schemas.openxmlformats.org/drawingml/2006/main">
  <a:clrScheme name="GITS">
    <a:dk1>
      <a:sysClr val="windowText" lastClr="000000"/>
    </a:dk1>
    <a:lt1>
      <a:sysClr val="window" lastClr="FFFFFF"/>
    </a:lt1>
    <a:dk2>
      <a:srgbClr val="44546A"/>
    </a:dk2>
    <a:lt2>
      <a:srgbClr val="E7E6E6"/>
    </a:lt2>
    <a:accent1>
      <a:srgbClr val="006298"/>
    </a:accent1>
    <a:accent2>
      <a:srgbClr val="582C83"/>
    </a:accent2>
    <a:accent3>
      <a:srgbClr val="A8AD00"/>
    </a:accent3>
    <a:accent4>
      <a:srgbClr val="F2A900"/>
    </a:accent4>
    <a:accent5>
      <a:srgbClr val="4A773C"/>
    </a:accent5>
    <a:accent6>
      <a:srgbClr val="9D2235"/>
    </a:accent6>
    <a:hlink>
      <a:srgbClr val="A8AD00"/>
    </a:hlink>
    <a:folHlink>
      <a:srgbClr val="582C83"/>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50D1B7FE84C3E45A7A2223AC4651ECD" ma:contentTypeVersion="8" ma:contentTypeDescription="Create a new document." ma:contentTypeScope="" ma:versionID="8913855bf3f0c39c06e74cf88798f096">
  <xsd:schema xmlns:xsd="http://www.w3.org/2001/XMLSchema" xmlns:xs="http://www.w3.org/2001/XMLSchema" xmlns:p="http://schemas.microsoft.com/office/2006/metadata/properties" xmlns:ns3="5d076215-5596-4676-8441-adb530c54fdd" targetNamespace="http://schemas.microsoft.com/office/2006/metadata/properties" ma:root="true" ma:fieldsID="2a3934be34fb88ecafb3fa784ef209ff" ns3:_="">
    <xsd:import namespace="5d076215-5596-4676-8441-adb530c54fdd"/>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d076215-5596-4676-8441-adb530c54fd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7A0E65A-1CB5-4ADA-BD57-6810B662F38F}">
  <ds:schemaRefs>
    <ds:schemaRef ds:uri="http://schemas.microsoft.com/sharepoint/v3/contenttype/forms"/>
  </ds:schemaRefs>
</ds:datastoreItem>
</file>

<file path=customXml/itemProps2.xml><?xml version="1.0" encoding="utf-8"?>
<ds:datastoreItem xmlns:ds="http://schemas.openxmlformats.org/officeDocument/2006/customXml" ds:itemID="{F09101DB-9EB9-4226-8F2E-E71D659C3CF3}">
  <ds:schemaRefs>
    <ds:schemaRef ds:uri="http://schemas.microsoft.com/office/infopath/2007/PartnerControls"/>
    <ds:schemaRef ds:uri="http://schemas.microsoft.com/office/2006/documentManagement/types"/>
    <ds:schemaRef ds:uri="http://purl.org/dc/elements/1.1/"/>
    <ds:schemaRef ds:uri="http://purl.org/dc/terms/"/>
    <ds:schemaRef ds:uri="http://schemas.openxmlformats.org/package/2006/metadata/core-properties"/>
    <ds:schemaRef ds:uri="5d076215-5596-4676-8441-adb530c54fdd"/>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4BA1568E-98AD-4FBB-9321-296481B562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d076215-5596-4676-8441-adb530c54fd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153</TotalTime>
  <Words>602</Words>
  <Application>Microsoft Office PowerPoint</Application>
  <PresentationFormat>Bredbild</PresentationFormat>
  <Paragraphs>62</Paragraphs>
  <Slides>21</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21</vt:i4>
      </vt:variant>
    </vt:vector>
  </HeadingPairs>
  <TitlesOfParts>
    <vt:vector size="25" baseType="lpstr">
      <vt:lpstr>Arial</vt:lpstr>
      <vt:lpstr>Calibri</vt:lpstr>
      <vt:lpstr>Calibri Light</vt:lpstr>
      <vt:lpstr>Office-tema</vt:lpstr>
      <vt:lpstr>PowerPoint-presentation</vt:lpstr>
      <vt:lpstr>Enkätsvar</vt:lpstr>
      <vt:lpstr>Följande kommuner har inte svarat</vt:lpstr>
      <vt:lpstr>Jobbar ni med personliga eller delade enheter?  </vt:lpstr>
      <vt:lpstr>Hur länge, i genomsnitt, använder varje medarbetare enheten.  </vt:lpstr>
      <vt:lpstr>eIdentiteter</vt:lpstr>
      <vt:lpstr>Hur ser ni på att ställa krav på en medarbetare att skaffa sig en sådan identitet, t.ex. mobilt bank-id eller Freja id?</vt:lpstr>
      <vt:lpstr>När det gäller SITHS, vill vi veta hur ni arbetar idag.</vt:lpstr>
      <vt:lpstr>Hur ser ni på framtiden när det gäller SITHS?</vt:lpstr>
      <vt:lpstr>Om ni i er organisation idag har en eller flera Identitetsintygsutgivare (Identity Provider, IdP) skulle vi vilja veta vilka det är och vem som är leverantör?</vt:lpstr>
      <vt:lpstr>Vilka inloggningstjänster använder ni er av idag?</vt:lpstr>
      <vt:lpstr>Skulle ni vara intresserade av att byta ut eller avveckla era autentiseringstjänster om det finns en eller flera gemensamma alternativ som erbjuds som väl möter upp era behov?</vt:lpstr>
      <vt:lpstr>Hur många användare av mobila tjänster har ni idag?</vt:lpstr>
      <vt:lpstr>För hur många av dessa tjänster använder ni stark tvåfaktorsautentisering för att identifiera användaren idag?</vt:lpstr>
      <vt:lpstr>Hur många tjänster har ni idag, totalt sett, som ni använder stark tvåfaktorsinloggning för att autentisera användaren till? </vt:lpstr>
      <vt:lpstr>Single Sign On – SSO Hur ser ni behovet av att arbeta med SSO för grupper som hanterar icke känslig information?</vt:lpstr>
      <vt:lpstr>Single Sign On – SSO Hur ser ni behovet av att arbeta med SSO för grupper som hanterar känslig information där det ställs krav på stark autentisering?</vt:lpstr>
      <vt:lpstr>Single Sign On – SSO Hur ser ni på behovet av Multifaktorautentisering (MFA) Step Up?</vt:lpstr>
      <vt:lpstr>När det gäller samarbete och samordning skulle vi vilja veta hur ni ställer er till följande påståenden.</vt:lpstr>
      <vt:lpstr>Slutligen skulle vi vilja veta om ni i er organisation är upplåsta av pågående upphandling eller befintliga avtal inom detta område som gör att ni har begränsningar i hur denna typ av tjänster skulle kunna utnyttjas i framtiden? </vt:lpstr>
      <vt:lpstr>PowerPoint-presentation</vt:lpstr>
    </vt:vector>
  </TitlesOfParts>
  <Company>Västra Götalandsregionen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John Petersson</dc:creator>
  <cp:lastModifiedBy>John Petersson</cp:lastModifiedBy>
  <cp:revision>14</cp:revision>
  <dcterms:created xsi:type="dcterms:W3CDTF">2019-12-02T09:46:06Z</dcterms:created>
  <dcterms:modified xsi:type="dcterms:W3CDTF">2019-12-20T19:08:24Z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0x010100750D1B7FE84C3E45A7A2223AC4651ECD</vt:lpwstr>
  </property>
</Properties>
</file>