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42" r:id="rId2"/>
    <p:sldId id="362" r:id="rId3"/>
    <p:sldId id="343" r:id="rId4"/>
    <p:sldId id="257" r:id="rId5"/>
    <p:sldId id="284" r:id="rId6"/>
    <p:sldId id="258" r:id="rId7"/>
    <p:sldId id="344" r:id="rId8"/>
    <p:sldId id="268" r:id="rId9"/>
    <p:sldId id="267" r:id="rId10"/>
    <p:sldId id="277" r:id="rId11"/>
    <p:sldId id="276" r:id="rId12"/>
    <p:sldId id="332" r:id="rId13"/>
    <p:sldId id="303" r:id="rId14"/>
    <p:sldId id="311" r:id="rId15"/>
    <p:sldId id="309" r:id="rId16"/>
    <p:sldId id="346" r:id="rId17"/>
    <p:sldId id="310" r:id="rId18"/>
    <p:sldId id="347" r:id="rId19"/>
    <p:sldId id="356" r:id="rId20"/>
    <p:sldId id="312" r:id="rId21"/>
    <p:sldId id="331" r:id="rId22"/>
    <p:sldId id="326" r:id="rId23"/>
    <p:sldId id="327" r:id="rId24"/>
    <p:sldId id="340" r:id="rId25"/>
    <p:sldId id="358" r:id="rId26"/>
    <p:sldId id="359" r:id="rId27"/>
    <p:sldId id="315" r:id="rId28"/>
    <p:sldId id="349" r:id="rId29"/>
    <p:sldId id="336" r:id="rId30"/>
    <p:sldId id="318" r:id="rId31"/>
    <p:sldId id="360" r:id="rId32"/>
    <p:sldId id="361" r:id="rId33"/>
    <p:sldId id="350" r:id="rId34"/>
    <p:sldId id="351" r:id="rId35"/>
    <p:sldId id="337" r:id="rId36"/>
    <p:sldId id="338" r:id="rId37"/>
    <p:sldId id="357" r:id="rId38"/>
    <p:sldId id="353" r:id="rId39"/>
    <p:sldId id="307" r:id="rId40"/>
    <p:sldId id="290" r:id="rId41"/>
    <p:sldId id="306" r:id="rId42"/>
    <p:sldId id="292" r:id="rId43"/>
    <p:sldId id="293" r:id="rId44"/>
    <p:sldId id="294" r:id="rId45"/>
    <p:sldId id="321" r:id="rId46"/>
    <p:sldId id="295" r:id="rId47"/>
    <p:sldId id="296" r:id="rId48"/>
    <p:sldId id="261" r:id="rId49"/>
    <p:sldId id="266" r:id="rId50"/>
    <p:sldId id="262" r:id="rId51"/>
    <p:sldId id="263" r:id="rId52"/>
    <p:sldId id="264" r:id="rId53"/>
    <p:sldId id="274" r:id="rId54"/>
    <p:sldId id="265" r:id="rId55"/>
    <p:sldId id="269" r:id="rId56"/>
    <p:sldId id="271" r:id="rId57"/>
    <p:sldId id="272" r:id="rId58"/>
    <p:sldId id="273" r:id="rId59"/>
    <p:sldId id="278" r:id="rId60"/>
    <p:sldId id="320" r:id="rId61"/>
    <p:sldId id="35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4660"/>
  </p:normalViewPr>
  <p:slideViewPr>
    <p:cSldViewPr snapToGrid="0">
      <p:cViewPr varScale="1">
        <p:scale>
          <a:sx n="41" d="100"/>
          <a:sy n="41" d="100"/>
        </p:scale>
        <p:origin x="413" y="4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2410E-032A-41B6-B340-D90799973D67}" type="datetimeFigureOut">
              <a:rPr lang="en-US" smtClean="0"/>
              <a:t>10/20/2017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6DEBB-2AA2-475A-B560-64F9D2FA8ABF}" type="slidenum">
              <a:rPr lang="en-US" smtClean="0"/>
              <a:t>‹#›</a:t>
            </a:fld>
            <a:endParaRPr lang="en-US"/>
          </a:p>
        </p:txBody>
      </p:sp>
    </p:spTree>
    <p:extLst>
      <p:ext uri="{BB962C8B-B14F-4D97-AF65-F5344CB8AC3E}">
        <p14:creationId xmlns:p14="http://schemas.microsoft.com/office/powerpoint/2010/main" val="32895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96DEBB-2AA2-475A-B560-64F9D2FA8ABF}" type="slidenum">
              <a:rPr lang="en-US" smtClean="0"/>
              <a:t>1</a:t>
            </a:fld>
            <a:endParaRPr lang="en-US"/>
          </a:p>
        </p:txBody>
      </p:sp>
    </p:spTree>
    <p:extLst>
      <p:ext uri="{BB962C8B-B14F-4D97-AF65-F5344CB8AC3E}">
        <p14:creationId xmlns:p14="http://schemas.microsoft.com/office/powerpoint/2010/main" val="59952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230BEE-FCF7-4B17-8F23-9B33E2836AAC}"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3519B-AD96-4C9B-B788-3D4ED5782A61}" type="slidenum">
              <a:rPr lang="en-US" smtClean="0"/>
              <a:pPr/>
              <a:t>‹#›</a:t>
            </a:fld>
            <a:endParaRPr lang="en-US"/>
          </a:p>
        </p:txBody>
      </p:sp>
    </p:spTree>
    <p:extLst>
      <p:ext uri="{BB962C8B-B14F-4D97-AF65-F5344CB8AC3E}">
        <p14:creationId xmlns:p14="http://schemas.microsoft.com/office/powerpoint/2010/main" val="124272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30BEE-FCF7-4B17-8F23-9B33E2836AAC}"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3519B-AD96-4C9B-B788-3D4ED5782A61}" type="slidenum">
              <a:rPr lang="en-US" smtClean="0"/>
              <a:pPr/>
              <a:t>‹#›</a:t>
            </a:fld>
            <a:endParaRPr lang="en-US"/>
          </a:p>
        </p:txBody>
      </p:sp>
    </p:spTree>
    <p:extLst>
      <p:ext uri="{BB962C8B-B14F-4D97-AF65-F5344CB8AC3E}">
        <p14:creationId xmlns:p14="http://schemas.microsoft.com/office/powerpoint/2010/main" val="282123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30BEE-FCF7-4B17-8F23-9B33E2836AAC}"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3519B-AD96-4C9B-B788-3D4ED5782A61}" type="slidenum">
              <a:rPr lang="en-US" smtClean="0"/>
              <a:pPr/>
              <a:t>‹#›</a:t>
            </a:fld>
            <a:endParaRPr lang="en-US"/>
          </a:p>
        </p:txBody>
      </p:sp>
    </p:spTree>
    <p:extLst>
      <p:ext uri="{BB962C8B-B14F-4D97-AF65-F5344CB8AC3E}">
        <p14:creationId xmlns:p14="http://schemas.microsoft.com/office/powerpoint/2010/main" val="335655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30BEE-FCF7-4B17-8F23-9B33E2836AAC}"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3519B-AD96-4C9B-B788-3D4ED5782A61}" type="slidenum">
              <a:rPr lang="en-US" smtClean="0"/>
              <a:pPr/>
              <a:t>‹#›</a:t>
            </a:fld>
            <a:endParaRPr lang="en-US"/>
          </a:p>
        </p:txBody>
      </p:sp>
    </p:spTree>
    <p:extLst>
      <p:ext uri="{BB962C8B-B14F-4D97-AF65-F5344CB8AC3E}">
        <p14:creationId xmlns:p14="http://schemas.microsoft.com/office/powerpoint/2010/main" val="205466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230BEE-FCF7-4B17-8F23-9B33E2836AAC}"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3519B-AD96-4C9B-B788-3D4ED5782A61}" type="slidenum">
              <a:rPr lang="en-US" smtClean="0"/>
              <a:pPr/>
              <a:t>‹#›</a:t>
            </a:fld>
            <a:endParaRPr lang="en-US"/>
          </a:p>
        </p:txBody>
      </p:sp>
    </p:spTree>
    <p:extLst>
      <p:ext uri="{BB962C8B-B14F-4D97-AF65-F5344CB8AC3E}">
        <p14:creationId xmlns:p14="http://schemas.microsoft.com/office/powerpoint/2010/main" val="188597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230BEE-FCF7-4B17-8F23-9B33E2836AAC}"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3519B-AD96-4C9B-B788-3D4ED5782A61}" type="slidenum">
              <a:rPr lang="en-US" smtClean="0"/>
              <a:pPr/>
              <a:t>‹#›</a:t>
            </a:fld>
            <a:endParaRPr lang="en-US"/>
          </a:p>
        </p:txBody>
      </p:sp>
    </p:spTree>
    <p:extLst>
      <p:ext uri="{BB962C8B-B14F-4D97-AF65-F5344CB8AC3E}">
        <p14:creationId xmlns:p14="http://schemas.microsoft.com/office/powerpoint/2010/main" val="216997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230BEE-FCF7-4B17-8F23-9B33E2836AAC}" type="datetimeFigureOut">
              <a:rPr lang="en-US" smtClean="0"/>
              <a:pPr/>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3519B-AD96-4C9B-B788-3D4ED5782A61}" type="slidenum">
              <a:rPr lang="en-US" smtClean="0"/>
              <a:pPr/>
              <a:t>‹#›</a:t>
            </a:fld>
            <a:endParaRPr lang="en-US"/>
          </a:p>
        </p:txBody>
      </p:sp>
    </p:spTree>
    <p:extLst>
      <p:ext uri="{BB962C8B-B14F-4D97-AF65-F5344CB8AC3E}">
        <p14:creationId xmlns:p14="http://schemas.microsoft.com/office/powerpoint/2010/main" val="2469495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230BEE-FCF7-4B17-8F23-9B33E2836AAC}" type="datetimeFigureOut">
              <a:rPr lang="en-US" smtClean="0"/>
              <a:pPr/>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3519B-AD96-4C9B-B788-3D4ED5782A61}" type="slidenum">
              <a:rPr lang="en-US" smtClean="0"/>
              <a:pPr/>
              <a:t>‹#›</a:t>
            </a:fld>
            <a:endParaRPr lang="en-US"/>
          </a:p>
        </p:txBody>
      </p:sp>
    </p:spTree>
    <p:extLst>
      <p:ext uri="{BB962C8B-B14F-4D97-AF65-F5344CB8AC3E}">
        <p14:creationId xmlns:p14="http://schemas.microsoft.com/office/powerpoint/2010/main" val="307500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30BEE-FCF7-4B17-8F23-9B33E2836AAC}" type="datetimeFigureOut">
              <a:rPr lang="en-US" smtClean="0"/>
              <a:pPr/>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3519B-AD96-4C9B-B788-3D4ED5782A61}" type="slidenum">
              <a:rPr lang="en-US" smtClean="0"/>
              <a:pPr/>
              <a:t>‹#›</a:t>
            </a:fld>
            <a:endParaRPr lang="en-US"/>
          </a:p>
        </p:txBody>
      </p:sp>
    </p:spTree>
    <p:extLst>
      <p:ext uri="{BB962C8B-B14F-4D97-AF65-F5344CB8AC3E}">
        <p14:creationId xmlns:p14="http://schemas.microsoft.com/office/powerpoint/2010/main" val="231290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30BEE-FCF7-4B17-8F23-9B33E2836AAC}"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3519B-AD96-4C9B-B788-3D4ED5782A61}" type="slidenum">
              <a:rPr lang="en-US" smtClean="0"/>
              <a:pPr/>
              <a:t>‹#›</a:t>
            </a:fld>
            <a:endParaRPr lang="en-US"/>
          </a:p>
        </p:txBody>
      </p:sp>
    </p:spTree>
    <p:extLst>
      <p:ext uri="{BB962C8B-B14F-4D97-AF65-F5344CB8AC3E}">
        <p14:creationId xmlns:p14="http://schemas.microsoft.com/office/powerpoint/2010/main" val="384124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30BEE-FCF7-4B17-8F23-9B33E2836AAC}"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3519B-AD96-4C9B-B788-3D4ED5782A61}" type="slidenum">
              <a:rPr lang="en-US" smtClean="0"/>
              <a:pPr/>
              <a:t>‹#›</a:t>
            </a:fld>
            <a:endParaRPr lang="en-US"/>
          </a:p>
        </p:txBody>
      </p:sp>
    </p:spTree>
    <p:extLst>
      <p:ext uri="{BB962C8B-B14F-4D97-AF65-F5344CB8AC3E}">
        <p14:creationId xmlns:p14="http://schemas.microsoft.com/office/powerpoint/2010/main" val="233860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30BEE-FCF7-4B17-8F23-9B33E2836AAC}" type="datetimeFigureOut">
              <a:rPr lang="en-US" smtClean="0"/>
              <a:pPr/>
              <a:t>10/20/2017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3519B-AD96-4C9B-B788-3D4ED5782A61}" type="slidenum">
              <a:rPr lang="en-US" smtClean="0"/>
              <a:pPr/>
              <a:t>‹#›</a:t>
            </a:fld>
            <a:endParaRPr lang="en-US"/>
          </a:p>
        </p:txBody>
      </p:sp>
    </p:spTree>
    <p:extLst>
      <p:ext uri="{BB962C8B-B14F-4D97-AF65-F5344CB8AC3E}">
        <p14:creationId xmlns:p14="http://schemas.microsoft.com/office/powerpoint/2010/main" val="1206271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8.xml"/><Relationship Id="rId1" Type="http://schemas.openxmlformats.org/officeDocument/2006/relationships/slideLayout" Target="../slideLayouts/slideLayout2.xml"/><Relationship Id="rId4" Type="http://schemas.openxmlformats.org/officeDocument/2006/relationships/slide" Target="slide5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13.png"/><Relationship Id="rId7" Type="http://schemas.openxmlformats.org/officeDocument/2006/relationships/slide" Target="slide44.xml"/><Relationship Id="rId2" Type="http://schemas.openxmlformats.org/officeDocument/2006/relationships/slide" Target="slide40.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2.xml"/><Relationship Id="rId4" Type="http://schemas.openxmlformats.org/officeDocument/2006/relationships/slide" Target="slide4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2.xml"/><Relationship Id="rId2"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slide" Target="slide49.xml"/><Relationship Id="rId4" Type="http://schemas.openxmlformats.org/officeDocument/2006/relationships/slide" Target="slide48.xml"/></Relationships>
</file>

<file path=ppt/slides/_rels/slide4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4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47.xml"/><Relationship Id="rId2"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53.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54.xml"/><Relationship Id="rId1" Type="http://schemas.openxmlformats.org/officeDocument/2006/relationships/slideLayout" Target="../slideLayouts/slideLayout2.xml"/><Relationship Id="rId5" Type="http://schemas.openxmlformats.org/officeDocument/2006/relationships/slide" Target="slide56.xml"/><Relationship Id="rId4" Type="http://schemas.openxmlformats.org/officeDocument/2006/relationships/slide" Target="slide55.xml"/></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sz="8000" b="1" dirty="0" smtClean="0">
                <a:effectLst>
                  <a:outerShdw blurRad="38100" dist="38100" dir="2700000" algn="tl">
                    <a:srgbClr val="000000">
                      <a:alpha val="43137"/>
                    </a:srgbClr>
                  </a:outerShdw>
                </a:effectLst>
              </a:rPr>
              <a:t>SAMSA</a:t>
            </a:r>
            <a:r>
              <a:rPr lang="sv-SE" dirty="0" smtClean="0"/>
              <a:t> </a:t>
            </a:r>
            <a:br>
              <a:rPr lang="sv-SE" dirty="0" smtClean="0"/>
            </a:br>
            <a:r>
              <a:rPr lang="sv-SE" sz="3600" b="1" dirty="0" smtClean="0"/>
              <a:t>Utbildning</a:t>
            </a:r>
            <a:endParaRPr lang="en-US" sz="3600" b="1" dirty="0"/>
          </a:p>
        </p:txBody>
      </p:sp>
      <p:pic>
        <p:nvPicPr>
          <p:cNvPr id="4" name="Picture 3"/>
          <p:cNvPicPr>
            <a:picLocks noChangeAspect="1"/>
          </p:cNvPicPr>
          <p:nvPr/>
        </p:nvPicPr>
        <p:blipFill>
          <a:blip r:embed="rId3"/>
          <a:stretch>
            <a:fillRect/>
          </a:stretch>
        </p:blipFill>
        <p:spPr>
          <a:xfrm>
            <a:off x="7778736" y="2052099"/>
            <a:ext cx="597487" cy="659296"/>
          </a:xfrm>
          <a:prstGeom prst="rect">
            <a:avLst/>
          </a:prstGeom>
        </p:spPr>
      </p:pic>
      <p:sp>
        <p:nvSpPr>
          <p:cNvPr id="3" name="Footer Placeholder 2"/>
          <p:cNvSpPr>
            <a:spLocks noGrp="1"/>
          </p:cNvSpPr>
          <p:nvPr>
            <p:ph type="ftr" sz="quarter" idx="11"/>
          </p:nvPr>
        </p:nvSpPr>
        <p:spPr/>
        <p:txBody>
          <a:bodyPr/>
          <a:lstStyle/>
          <a:p>
            <a:r>
              <a:rPr lang="sv-SE" dirty="0" smtClean="0"/>
              <a:t>Version 1.002</a:t>
            </a:r>
          </a:p>
          <a:p>
            <a:endParaRPr lang="en-US" dirty="0"/>
          </a:p>
        </p:txBody>
      </p:sp>
    </p:spTree>
    <p:extLst>
      <p:ext uri="{BB962C8B-B14F-4D97-AF65-F5344CB8AC3E}">
        <p14:creationId xmlns:p14="http://schemas.microsoft.com/office/powerpoint/2010/main" val="3714549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Rapporter</a:t>
            </a:r>
            <a:r>
              <a:rPr lang="sv-SE" sz="1200" dirty="0" smtClean="0"/>
              <a:t> </a:t>
            </a:r>
            <a:br>
              <a:rPr lang="sv-SE" sz="1200" dirty="0" smtClean="0"/>
            </a:br>
            <a:r>
              <a:rPr lang="sv-SE" sz="1200" dirty="0" smtClean="0"/>
              <a:t>* Är behörighetsstyrda och sorteringar och val görs vid varje sökning. </a:t>
            </a:r>
            <a:br>
              <a:rPr lang="sv-SE" sz="1200" dirty="0" smtClean="0"/>
            </a:br>
            <a:r>
              <a:rPr lang="sv-SE" sz="1200" dirty="0" smtClean="0"/>
              <a:t>* Rapporterna går att skriva ut i Excel.</a:t>
            </a:r>
            <a:endParaRPr lang="en-US" sz="2000" b="1" dirty="0"/>
          </a:p>
        </p:txBody>
      </p:sp>
      <p:pic>
        <p:nvPicPr>
          <p:cNvPr id="4" name="Content Placeholder 3">
            <a:hlinkClick r:id="rId2" action="ppaction://hlinksldjump"/>
          </p:cNvPr>
          <p:cNvPicPr>
            <a:picLocks noGrp="1" noChangeAspect="1"/>
          </p:cNvPicPr>
          <p:nvPr>
            <p:ph idx="1"/>
          </p:nvPr>
        </p:nvPicPr>
        <p:blipFill>
          <a:blip r:embed="rId3" cstate="print"/>
          <a:stretch>
            <a:fillRect/>
          </a:stretch>
        </p:blipFill>
        <p:spPr>
          <a:xfrm>
            <a:off x="1053083" y="1567997"/>
            <a:ext cx="10085833" cy="4530653"/>
          </a:xfrm>
          <a:prstGeom prst="rect">
            <a:avLst/>
          </a:prstGeom>
        </p:spPr>
      </p:pic>
      <p:sp>
        <p:nvSpPr>
          <p:cNvPr id="5" name="Rectangle 4">
            <a:hlinkClick r:id="rId2" action="ppaction://hlinksldjump"/>
          </p:cNvPr>
          <p:cNvSpPr/>
          <p:nvPr/>
        </p:nvSpPr>
        <p:spPr>
          <a:xfrm>
            <a:off x="1380744" y="2459736"/>
            <a:ext cx="1078992"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p:cNvPr>
          <p:cNvSpPr/>
          <p:nvPr/>
        </p:nvSpPr>
        <p:spPr>
          <a:xfrm>
            <a:off x="9235440" y="2395728"/>
            <a:ext cx="804672" cy="374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87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b="1" dirty="0" smtClean="0"/>
              <a:t>Loggar </a:t>
            </a:r>
            <a:r>
              <a:rPr lang="sv-SE" sz="1200" dirty="0" smtClean="0"/>
              <a:t/>
            </a:r>
            <a:br>
              <a:rPr lang="sv-SE" sz="1200" dirty="0" smtClean="0"/>
            </a:br>
            <a:r>
              <a:rPr lang="sv-SE" sz="1200" dirty="0" smtClean="0"/>
              <a:t>* Olika sökval Från och Till datum, Vald organisationsenhet, Personnummer samt Typ av aktivitet.</a:t>
            </a:r>
            <a:br>
              <a:rPr lang="sv-SE" sz="1200" dirty="0" smtClean="0"/>
            </a:br>
            <a:r>
              <a:rPr lang="sv-SE" sz="1200" dirty="0" smtClean="0"/>
              <a:t>* Kolumnerna som visas är </a:t>
            </a:r>
            <a:r>
              <a:rPr lang="sv-SE" sz="1200" dirty="0" err="1" smtClean="0"/>
              <a:t>sorterbara</a:t>
            </a:r>
            <a:r>
              <a:rPr lang="sv-SE" sz="1200" dirty="0" smtClean="0"/>
              <a:t> när man trycker på dem och visar information om användare, patient och vad som har hänt.</a:t>
            </a:r>
            <a:endParaRPr lang="en-US" sz="1200" dirty="0"/>
          </a:p>
        </p:txBody>
      </p:sp>
      <p:pic>
        <p:nvPicPr>
          <p:cNvPr id="4" name="Content Placeholder 3"/>
          <p:cNvPicPr>
            <a:picLocks noGrp="1" noChangeAspect="1"/>
          </p:cNvPicPr>
          <p:nvPr>
            <p:ph idx="1"/>
          </p:nvPr>
        </p:nvPicPr>
        <p:blipFill>
          <a:blip r:embed="rId2" cstate="print"/>
          <a:stretch>
            <a:fillRect/>
          </a:stretch>
        </p:blipFill>
        <p:spPr>
          <a:xfrm>
            <a:off x="2185416" y="1825624"/>
            <a:ext cx="7671816" cy="4776343"/>
          </a:xfrm>
          <a:prstGeom prst="rect">
            <a:avLst/>
          </a:prstGeom>
        </p:spPr>
      </p:pic>
    </p:spTree>
    <p:extLst>
      <p:ext uri="{BB962C8B-B14F-4D97-AF65-F5344CB8AC3E}">
        <p14:creationId xmlns:p14="http://schemas.microsoft.com/office/powerpoint/2010/main" val="36911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Förberedd vårdbegäran</a:t>
            </a:r>
            <a:br>
              <a:rPr lang="sv-SE" sz="2000" b="1" dirty="0" smtClean="0"/>
            </a:br>
            <a:r>
              <a:rPr lang="sv-SE" sz="1200" dirty="0" smtClean="0"/>
              <a:t>* Ifall det finns en Förberedd vårdbegäran visas det </a:t>
            </a:r>
            <a:r>
              <a:rPr lang="sv-SE" sz="1200" smtClean="0"/>
              <a:t>i systemet.</a:t>
            </a:r>
            <a:r>
              <a:rPr lang="sv-SE" sz="1200" dirty="0" smtClean="0"/>
              <a:t/>
            </a:r>
            <a:br>
              <a:rPr lang="sv-SE" sz="1200" dirty="0" smtClean="0"/>
            </a:br>
            <a:r>
              <a:rPr lang="sv-SE" sz="1200" dirty="0" smtClean="0"/>
              <a:t>* Det krävs ett Samtycke för att spara meddelandet.</a:t>
            </a:r>
            <a:br>
              <a:rPr lang="sv-SE" sz="1200" dirty="0" smtClean="0"/>
            </a:br>
            <a:r>
              <a:rPr lang="sv-SE" sz="1200" dirty="0" smtClean="0"/>
              <a:t>* Bara kommunen som kan använda sig av det.</a:t>
            </a:r>
            <a:endParaRPr lang="en-US" sz="1200" b="1" dirty="0"/>
          </a:p>
        </p:txBody>
      </p:sp>
      <p:pic>
        <p:nvPicPr>
          <p:cNvPr id="4" name="Content Placeholder 3"/>
          <p:cNvPicPr>
            <a:picLocks noGrp="1" noChangeAspect="1"/>
          </p:cNvPicPr>
          <p:nvPr>
            <p:ph idx="1"/>
          </p:nvPr>
        </p:nvPicPr>
        <p:blipFill>
          <a:blip r:embed="rId2"/>
          <a:stretch>
            <a:fillRect/>
          </a:stretch>
        </p:blipFill>
        <p:spPr>
          <a:xfrm>
            <a:off x="838200" y="2846567"/>
            <a:ext cx="10515600" cy="2011755"/>
          </a:xfrm>
          <a:prstGeom prst="rect">
            <a:avLst/>
          </a:prstGeom>
        </p:spPr>
      </p:pic>
      <p:sp>
        <p:nvSpPr>
          <p:cNvPr id="5" name="Frame 4"/>
          <p:cNvSpPr/>
          <p:nvPr/>
        </p:nvSpPr>
        <p:spPr>
          <a:xfrm>
            <a:off x="4365266" y="3156668"/>
            <a:ext cx="1232452" cy="453224"/>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4632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Meddelandevyn </a:t>
            </a:r>
            <a:r>
              <a:rPr lang="sv-SE" sz="1200" dirty="0" smtClean="0"/>
              <a:t/>
            </a:r>
            <a:br>
              <a:rPr lang="sv-SE" sz="1200" dirty="0" smtClean="0"/>
            </a:br>
            <a:r>
              <a:rPr lang="sv-SE" sz="1200" dirty="0" smtClean="0"/>
              <a:t>* I den vänstra fliken visas procesståget (</a:t>
            </a:r>
            <a:r>
              <a:rPr lang="sv-SE" sz="1200" dirty="0"/>
              <a:t>m</a:t>
            </a:r>
            <a:r>
              <a:rPr lang="sv-SE" sz="1200" dirty="0" smtClean="0"/>
              <a:t>ed färgikoner) och du ser här vilka meddelanden som är skickade och vad som kan skickas. </a:t>
            </a:r>
            <a:br>
              <a:rPr lang="sv-SE" sz="1200" dirty="0" smtClean="0"/>
            </a:br>
            <a:r>
              <a:rPr lang="sv-SE" sz="1200" dirty="0" smtClean="0"/>
              <a:t>    - Du ser även parter i ärendet samt omflyttningar</a:t>
            </a:r>
            <a:br>
              <a:rPr lang="sv-SE" sz="1200" dirty="0" smtClean="0"/>
            </a:br>
            <a:r>
              <a:rPr lang="sv-SE" sz="1200" dirty="0" smtClean="0"/>
              <a:t>* I den högra fliken visas </a:t>
            </a:r>
            <a:r>
              <a:rPr lang="sv-SE" sz="1200" dirty="0"/>
              <a:t>-</a:t>
            </a:r>
            <a:r>
              <a:rPr lang="sv-SE" sz="1200" dirty="0" smtClean="0"/>
              <a:t>Ärendehistorik, </a:t>
            </a:r>
            <a:r>
              <a:rPr lang="sv-SE" sz="1200" dirty="0"/>
              <a:t>-</a:t>
            </a:r>
            <a:r>
              <a:rPr lang="sv-SE" sz="1200" dirty="0" smtClean="0"/>
              <a:t>Samtycke, -Sändlista, -Kontakter, -Möte, -Inkorg samt -Hjälp.</a:t>
            </a:r>
            <a:br>
              <a:rPr lang="sv-SE" sz="1200" dirty="0" smtClean="0"/>
            </a:br>
            <a:endParaRPr lang="en-US" sz="1200" dirty="0"/>
          </a:p>
        </p:txBody>
      </p:sp>
      <p:pic>
        <p:nvPicPr>
          <p:cNvPr id="13" name="Content Placeholder 12">
            <a:hlinkClick r:id="rId2" action="ppaction://hlinksldjump"/>
          </p:cNvPr>
          <p:cNvPicPr>
            <a:picLocks noGrp="1" noChangeAspect="1"/>
          </p:cNvPicPr>
          <p:nvPr>
            <p:ph idx="1"/>
          </p:nvPr>
        </p:nvPicPr>
        <p:blipFill>
          <a:blip r:embed="rId3"/>
          <a:stretch>
            <a:fillRect/>
          </a:stretch>
        </p:blipFill>
        <p:spPr>
          <a:xfrm>
            <a:off x="838200" y="2484819"/>
            <a:ext cx="10515600" cy="3032949"/>
          </a:xfrm>
          <a:prstGeom prst="rect">
            <a:avLst/>
          </a:prstGeom>
        </p:spPr>
      </p:pic>
      <p:sp>
        <p:nvSpPr>
          <p:cNvPr id="14" name="Flowchart: Process 13">
            <a:hlinkClick r:id="rId2" action="ppaction://hlinksldjump"/>
          </p:cNvPr>
          <p:cNvSpPr/>
          <p:nvPr/>
        </p:nvSpPr>
        <p:spPr>
          <a:xfrm>
            <a:off x="7712765" y="3061252"/>
            <a:ext cx="691764" cy="28624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Process 20">
            <a:hlinkClick r:id="rId4" action="ppaction://hlinksldjump"/>
          </p:cNvPr>
          <p:cNvSpPr/>
          <p:nvPr/>
        </p:nvSpPr>
        <p:spPr>
          <a:xfrm>
            <a:off x="8460188" y="3061252"/>
            <a:ext cx="389614" cy="28624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Process 21">
            <a:hlinkClick r:id="rId5" action="ppaction://hlinksldjump"/>
          </p:cNvPr>
          <p:cNvSpPr/>
          <p:nvPr/>
        </p:nvSpPr>
        <p:spPr>
          <a:xfrm>
            <a:off x="8937266" y="3061252"/>
            <a:ext cx="381663" cy="28624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rocess 22">
            <a:hlinkClick r:id="rId6" action="ppaction://hlinksldjump"/>
          </p:cNvPr>
          <p:cNvSpPr/>
          <p:nvPr/>
        </p:nvSpPr>
        <p:spPr>
          <a:xfrm>
            <a:off x="9406393" y="3061252"/>
            <a:ext cx="437322" cy="28624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Process 23">
            <a:hlinkClick r:id="rId7" action="ppaction://hlinksldjump"/>
          </p:cNvPr>
          <p:cNvSpPr/>
          <p:nvPr/>
        </p:nvSpPr>
        <p:spPr>
          <a:xfrm>
            <a:off x="9907325" y="3061252"/>
            <a:ext cx="278296" cy="28624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Process 24">
            <a:hlinkClick r:id="rId8" action="ppaction://hlinksldjump"/>
          </p:cNvPr>
          <p:cNvSpPr/>
          <p:nvPr/>
        </p:nvSpPr>
        <p:spPr>
          <a:xfrm>
            <a:off x="10249231" y="3061252"/>
            <a:ext cx="286247" cy="28624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886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Meddelandevyn </a:t>
            </a:r>
            <a:br>
              <a:rPr lang="sv-SE" sz="2000" b="1" dirty="0" smtClean="0"/>
            </a:br>
            <a:r>
              <a:rPr lang="sv-SE" sz="1200" dirty="0" smtClean="0"/>
              <a:t>*  Ruta (1)  visar meddelanden </a:t>
            </a:r>
            <a:r>
              <a:rPr lang="sv-SE" sz="1200" dirty="0"/>
              <a:t>som du har möjlighet att skicka (fetstil) och allteftersom du </a:t>
            </a:r>
            <a:r>
              <a:rPr lang="sv-SE" sz="1200" dirty="0" smtClean="0"/>
              <a:t>skickar </a:t>
            </a:r>
            <a:r>
              <a:rPr lang="sv-SE" sz="1200" dirty="0"/>
              <a:t>ett meddelande så öppnas nya </a:t>
            </a:r>
            <a:r>
              <a:rPr lang="sv-SE" sz="1200" dirty="0" smtClean="0"/>
              <a:t>möjligheter.</a:t>
            </a:r>
            <a:r>
              <a:rPr lang="sv-SE" sz="1200" dirty="0"/>
              <a:t> </a:t>
            </a:r>
            <a:r>
              <a:rPr lang="sv-SE" sz="1200" dirty="0" smtClean="0"/>
              <a:t/>
            </a:r>
            <a:br>
              <a:rPr lang="sv-SE" sz="1200" dirty="0" smtClean="0"/>
            </a:br>
            <a:r>
              <a:rPr lang="sv-SE" sz="1200" dirty="0" smtClean="0"/>
              <a:t>   - De </a:t>
            </a:r>
            <a:r>
              <a:rPr lang="sv-SE" sz="1200" dirty="0"/>
              <a:t>som ej går att </a:t>
            </a:r>
            <a:r>
              <a:rPr lang="sv-SE" sz="1200" dirty="0" smtClean="0"/>
              <a:t>skicka är gråa. </a:t>
            </a:r>
            <a:br>
              <a:rPr lang="sv-SE" sz="1200" dirty="0" smtClean="0"/>
            </a:br>
            <a:r>
              <a:rPr lang="sv-SE" sz="1200" dirty="0" smtClean="0"/>
              <a:t>* Ruta (2) visar vad du kan göra med valt meddelande (från ruta 1) ex Avbryt, Redigera, Utkast, </a:t>
            </a:r>
            <a:r>
              <a:rPr lang="sv-SE" sz="1200" dirty="0" err="1" smtClean="0"/>
              <a:t>SparaSänd</a:t>
            </a:r>
            <a:r>
              <a:rPr lang="sv-SE" sz="1200" dirty="0" smtClean="0"/>
              <a:t>, Kvittera. </a:t>
            </a:r>
            <a:br>
              <a:rPr lang="sv-SE" sz="1200" dirty="0" smtClean="0"/>
            </a:br>
            <a:r>
              <a:rPr lang="sv-SE" sz="1200" dirty="0"/>
              <a:t> </a:t>
            </a:r>
            <a:r>
              <a:rPr lang="sv-SE" sz="1200" dirty="0" smtClean="0"/>
              <a:t>  - De </a:t>
            </a:r>
            <a:r>
              <a:rPr lang="sv-SE" sz="1200" dirty="0"/>
              <a:t>som ej går att </a:t>
            </a:r>
            <a:r>
              <a:rPr lang="sv-SE" sz="1200" dirty="0" smtClean="0"/>
              <a:t>välja är grå. </a:t>
            </a:r>
            <a:br>
              <a:rPr lang="sv-SE" sz="1200" dirty="0" smtClean="0"/>
            </a:br>
            <a:r>
              <a:rPr lang="sv-SE" sz="1200" dirty="0" smtClean="0"/>
              <a:t>* Meddelandenas färger ändras utefter vad som sker i ärendet.</a:t>
            </a:r>
            <a:endParaRPr lang="en-US" sz="1200" b="1" dirty="0"/>
          </a:p>
        </p:txBody>
      </p:sp>
      <p:sp>
        <p:nvSpPr>
          <p:cNvPr id="9" name="Koppling 3"/>
          <p:cNvSpPr/>
          <p:nvPr/>
        </p:nvSpPr>
        <p:spPr>
          <a:xfrm>
            <a:off x="334538" y="3515156"/>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
        <p:nvSpPr>
          <p:cNvPr id="10" name="Koppling 3"/>
          <p:cNvSpPr/>
          <p:nvPr/>
        </p:nvSpPr>
        <p:spPr>
          <a:xfrm>
            <a:off x="334538" y="4423054"/>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2</a:t>
            </a:r>
            <a:endParaRPr lang="sv-SE" dirty="0"/>
          </a:p>
        </p:txBody>
      </p:sp>
      <p:pic>
        <p:nvPicPr>
          <p:cNvPr id="6" name="Content Placeholder 5"/>
          <p:cNvPicPr>
            <a:picLocks noGrp="1" noChangeAspect="1"/>
          </p:cNvPicPr>
          <p:nvPr>
            <p:ph idx="1"/>
          </p:nvPr>
        </p:nvPicPr>
        <p:blipFill>
          <a:blip r:embed="rId2"/>
          <a:stretch>
            <a:fillRect/>
          </a:stretch>
        </p:blipFill>
        <p:spPr>
          <a:xfrm>
            <a:off x="838200" y="2258568"/>
            <a:ext cx="10427208" cy="3355848"/>
          </a:xfrm>
          <a:prstGeom prst="rect">
            <a:avLst/>
          </a:prstGeom>
        </p:spPr>
      </p:pic>
      <p:sp>
        <p:nvSpPr>
          <p:cNvPr id="7" name="Frame 6"/>
          <p:cNvSpPr/>
          <p:nvPr/>
        </p:nvSpPr>
        <p:spPr>
          <a:xfrm>
            <a:off x="711094" y="3417015"/>
            <a:ext cx="6565392" cy="502920"/>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711094" y="4324913"/>
            <a:ext cx="6565392" cy="502920"/>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59389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Meddelanden i SAMSA</a:t>
            </a:r>
            <a:r>
              <a:rPr lang="sv-SE" sz="1200" dirty="0" smtClean="0"/>
              <a:t/>
            </a:r>
            <a:br>
              <a:rPr lang="sv-SE" sz="1200" dirty="0" smtClean="0"/>
            </a:br>
            <a:r>
              <a:rPr lang="sv-SE" sz="1200" dirty="0" smtClean="0"/>
              <a:t>* Nedanstående meddelanden går att skicka i SAMSA och vad som går att skicka styrs av vilken Part du är samt vilka meddelanden som har skickats tidigare i </a:t>
            </a:r>
            <a:r>
              <a:rPr lang="sv-SE" sz="1200" dirty="0" err="1" smtClean="0"/>
              <a:t>Procesståget</a:t>
            </a:r>
            <a:r>
              <a:rPr lang="sv-SE" sz="1200" dirty="0" smtClean="0"/>
              <a:t>. </a:t>
            </a:r>
            <a:br>
              <a:rPr lang="sv-SE" sz="1200" dirty="0" smtClean="0"/>
            </a:br>
            <a:r>
              <a:rPr lang="sv-SE" sz="1200" dirty="0" smtClean="0"/>
              <a:t>* Vissa meddelanden som exv. Administrativa meddelande och Avbrott</a:t>
            </a:r>
            <a:r>
              <a:rPr lang="sv-SE" sz="1200" dirty="0"/>
              <a:t> </a:t>
            </a:r>
            <a:r>
              <a:rPr lang="sv-SE" sz="1200" dirty="0" smtClean="0"/>
              <a:t>är alltid möjliga att skicka beroende på vilken part du är.</a:t>
            </a:r>
            <a:endParaRPr lang="en-US" sz="1200" dirty="0"/>
          </a:p>
        </p:txBody>
      </p:sp>
      <p:sp>
        <p:nvSpPr>
          <p:cNvPr id="3" name="Content Placeholder 2"/>
          <p:cNvSpPr>
            <a:spLocks noGrp="1"/>
          </p:cNvSpPr>
          <p:nvPr>
            <p:ph idx="1"/>
          </p:nvPr>
        </p:nvSpPr>
        <p:spPr/>
        <p:txBody>
          <a:bodyPr>
            <a:normAutofit/>
          </a:bodyPr>
          <a:lstStyle/>
          <a:p>
            <a:r>
              <a:rPr lang="sv-SE" sz="2000" dirty="0" smtClean="0"/>
              <a:t>Förberedd vårdbegäran </a:t>
            </a:r>
            <a:r>
              <a:rPr lang="sv-SE" sz="1200" dirty="0" smtClean="0"/>
              <a:t>(kan endast användas som grund för Vårdbegäran)</a:t>
            </a:r>
          </a:p>
          <a:p>
            <a:r>
              <a:rPr lang="sv-SE" sz="2000" dirty="0" smtClean="0"/>
              <a:t>Vårdbegäran</a:t>
            </a:r>
          </a:p>
          <a:p>
            <a:r>
              <a:rPr lang="sv-SE" sz="2000" dirty="0" smtClean="0"/>
              <a:t>Inskrivningsmeddelande</a:t>
            </a:r>
          </a:p>
          <a:p>
            <a:r>
              <a:rPr lang="sv-SE" sz="2000" dirty="0" smtClean="0"/>
              <a:t>Kallelse / Forcerad Kallelse</a:t>
            </a:r>
          </a:p>
          <a:p>
            <a:r>
              <a:rPr lang="sv-SE" sz="2000" dirty="0" smtClean="0"/>
              <a:t>Utskrivningsmeddelande</a:t>
            </a:r>
          </a:p>
          <a:p>
            <a:r>
              <a:rPr lang="sv-SE" sz="2000" dirty="0" smtClean="0"/>
              <a:t>Samordnad Plan</a:t>
            </a:r>
          </a:p>
          <a:p>
            <a:r>
              <a:rPr lang="sv-SE" sz="2000" dirty="0" smtClean="0"/>
              <a:t>Information vid utskrivning</a:t>
            </a:r>
          </a:p>
          <a:p>
            <a:r>
              <a:rPr lang="sv-SE" sz="2000" dirty="0" smtClean="0"/>
              <a:t>Avbrott</a:t>
            </a:r>
          </a:p>
          <a:p>
            <a:r>
              <a:rPr lang="sv-SE" sz="2000" dirty="0" smtClean="0"/>
              <a:t>Meddelande till vård/omsorg</a:t>
            </a:r>
          </a:p>
          <a:p>
            <a:r>
              <a:rPr lang="sv-SE" sz="2000" dirty="0" smtClean="0"/>
              <a:t>Administrativt/Internt meddelande</a:t>
            </a:r>
            <a:endParaRPr lang="en-US" sz="2000" dirty="0"/>
          </a:p>
        </p:txBody>
      </p:sp>
    </p:spTree>
    <p:extLst>
      <p:ext uri="{BB962C8B-B14F-4D97-AF65-F5344CB8AC3E}">
        <p14:creationId xmlns:p14="http://schemas.microsoft.com/office/powerpoint/2010/main" val="1409958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p:cNvSpPr/>
          <p:nvPr/>
        </p:nvSpPr>
        <p:spPr>
          <a:xfrm>
            <a:off x="41287" y="448733"/>
            <a:ext cx="12192000" cy="948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879487" y="365125"/>
            <a:ext cx="10515600" cy="1325563"/>
          </a:xfrm>
        </p:spPr>
        <p:txBody>
          <a:bodyPr/>
          <a:lstStyle/>
          <a:p>
            <a:r>
              <a:rPr lang="sv-SE" dirty="0" smtClean="0"/>
              <a:t>Innehåll i meddelandena i </a:t>
            </a:r>
            <a:r>
              <a:rPr lang="sv-SE" b="1" dirty="0" smtClean="0">
                <a:solidFill>
                  <a:srgbClr val="FFFF00"/>
                </a:solidFill>
              </a:rPr>
              <a:t>SAMSA*</a:t>
            </a:r>
            <a:endParaRPr lang="sv-SE" dirty="0"/>
          </a:p>
        </p:txBody>
      </p:sp>
      <p:sp>
        <p:nvSpPr>
          <p:cNvPr id="3" name="Platshållare för innehåll 2"/>
          <p:cNvSpPr>
            <a:spLocks noGrp="1"/>
          </p:cNvSpPr>
          <p:nvPr>
            <p:ph idx="1"/>
          </p:nvPr>
        </p:nvSpPr>
        <p:spPr/>
        <p:txBody>
          <a:bodyPr/>
          <a:lstStyle/>
          <a:p>
            <a:pPr lvl="0"/>
            <a:r>
              <a:rPr lang="sv-SE" dirty="0" smtClean="0"/>
              <a:t>Delvis nya fält</a:t>
            </a:r>
          </a:p>
          <a:p>
            <a:pPr lvl="0"/>
            <a:r>
              <a:rPr lang="sv-SE" dirty="0" smtClean="0"/>
              <a:t>I </a:t>
            </a:r>
            <a:r>
              <a:rPr lang="sv-SE" dirty="0" smtClean="0">
                <a:hlinkClick r:id="rId2" action="ppaction://hlinksldjump"/>
              </a:rPr>
              <a:t>Samordnad plan </a:t>
            </a:r>
            <a:r>
              <a:rPr lang="sv-SE" dirty="0" smtClean="0"/>
              <a:t>finns inga flikar, enbart en meddelande sida men med fält reserverade för de olika parterna</a:t>
            </a:r>
          </a:p>
          <a:p>
            <a:r>
              <a:rPr lang="sv-SE" dirty="0" smtClean="0"/>
              <a:t>Endast en användare i taget kan redigera Samordnad plan</a:t>
            </a:r>
          </a:p>
          <a:p>
            <a:r>
              <a:rPr lang="sv-SE" dirty="0" err="1" smtClean="0"/>
              <a:t>Tooltip</a:t>
            </a:r>
            <a:r>
              <a:rPr lang="sv-SE" dirty="0" smtClean="0"/>
              <a:t> finns för de flesta fält</a:t>
            </a:r>
          </a:p>
          <a:p>
            <a:pPr lvl="1"/>
            <a:r>
              <a:rPr lang="sv-SE" dirty="0" smtClean="0"/>
              <a:t>Texten skriven av verksamheten för meddelande fälten</a:t>
            </a:r>
          </a:p>
          <a:p>
            <a:pPr lvl="1"/>
            <a:r>
              <a:rPr lang="sv-SE" dirty="0" smtClean="0"/>
              <a:t>Text i varningsrutor och på ikoner skriven av leverantören</a:t>
            </a:r>
            <a:r>
              <a:rPr lang="sv-SE" dirty="0"/>
              <a:t/>
            </a:r>
            <a:br>
              <a:rPr lang="sv-SE" dirty="0"/>
            </a:br>
            <a:endParaRPr lang="sv-SE" dirty="0"/>
          </a:p>
        </p:txBody>
      </p:sp>
    </p:spTree>
    <p:extLst>
      <p:ext uri="{BB962C8B-B14F-4D97-AF65-F5344CB8AC3E}">
        <p14:creationId xmlns:p14="http://schemas.microsoft.com/office/powerpoint/2010/main" val="104478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Vad går att göra med Meddelandena</a:t>
            </a:r>
            <a:br>
              <a:rPr lang="sv-SE" sz="2000" b="1" dirty="0" smtClean="0"/>
            </a:br>
            <a:r>
              <a:rPr lang="sv-SE" sz="1200" dirty="0" smtClean="0"/>
              <a:t>* Vad du kan göra med meddelandena är styrt av var du är i processen och vilken behörighet du har. </a:t>
            </a:r>
            <a:endParaRPr lang="en-US" sz="2000" b="1" dirty="0"/>
          </a:p>
        </p:txBody>
      </p:sp>
      <p:sp>
        <p:nvSpPr>
          <p:cNvPr id="3" name="Content Placeholder 2"/>
          <p:cNvSpPr>
            <a:spLocks noGrp="1"/>
          </p:cNvSpPr>
          <p:nvPr>
            <p:ph idx="1"/>
          </p:nvPr>
        </p:nvSpPr>
        <p:spPr/>
        <p:txBody>
          <a:bodyPr>
            <a:normAutofit fontScale="92500" lnSpcReduction="20000"/>
          </a:bodyPr>
          <a:lstStyle/>
          <a:p>
            <a:r>
              <a:rPr lang="sv-SE" sz="2000" dirty="0" smtClean="0"/>
              <a:t>Avbryt</a:t>
            </a:r>
          </a:p>
          <a:p>
            <a:r>
              <a:rPr lang="sv-SE" sz="2000" dirty="0" smtClean="0"/>
              <a:t>Redigera</a:t>
            </a:r>
          </a:p>
          <a:p>
            <a:r>
              <a:rPr lang="sv-SE" sz="2000" dirty="0" smtClean="0"/>
              <a:t>Utkast</a:t>
            </a:r>
          </a:p>
          <a:p>
            <a:r>
              <a:rPr lang="sv-SE" sz="2000" dirty="0" err="1" smtClean="0"/>
              <a:t>SparaSänd</a:t>
            </a:r>
            <a:endParaRPr lang="sv-SE" sz="2000" dirty="0" smtClean="0"/>
          </a:p>
          <a:p>
            <a:r>
              <a:rPr lang="sv-SE" sz="2000" dirty="0" smtClean="0"/>
              <a:t>Omsänd</a:t>
            </a:r>
          </a:p>
          <a:p>
            <a:r>
              <a:rPr lang="sv-SE" sz="2000" dirty="0" smtClean="0"/>
              <a:t>Färdig</a:t>
            </a:r>
          </a:p>
          <a:p>
            <a:r>
              <a:rPr lang="sv-SE" sz="2000" dirty="0" smtClean="0"/>
              <a:t>Justera</a:t>
            </a:r>
          </a:p>
          <a:p>
            <a:r>
              <a:rPr lang="sv-SE" sz="2000" dirty="0" smtClean="0"/>
              <a:t>Kvittera</a:t>
            </a:r>
          </a:p>
          <a:p>
            <a:r>
              <a:rPr lang="sv-SE" sz="2000" dirty="0" smtClean="0"/>
              <a:t>Felsänt</a:t>
            </a:r>
          </a:p>
          <a:p>
            <a:r>
              <a:rPr lang="sv-SE" sz="2000" dirty="0" smtClean="0"/>
              <a:t>Forcera</a:t>
            </a:r>
          </a:p>
          <a:p>
            <a:r>
              <a:rPr lang="sv-SE" sz="2000" dirty="0" smtClean="0"/>
              <a:t>Användarspår</a:t>
            </a:r>
          </a:p>
          <a:p>
            <a:r>
              <a:rPr lang="sv-SE" sz="2000" dirty="0" smtClean="0"/>
              <a:t>Utskrift</a:t>
            </a:r>
          </a:p>
          <a:p>
            <a:r>
              <a:rPr lang="sv-SE" sz="2000" dirty="0" smtClean="0"/>
              <a:t>Makulera</a:t>
            </a:r>
            <a:endParaRPr lang="en-US" sz="2000" dirty="0"/>
          </a:p>
        </p:txBody>
      </p:sp>
    </p:spTree>
    <p:extLst>
      <p:ext uri="{BB962C8B-B14F-4D97-AF65-F5344CB8AC3E}">
        <p14:creationId xmlns:p14="http://schemas.microsoft.com/office/powerpoint/2010/main" val="1813760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Status på meddelanden</a:t>
            </a:r>
            <a:endParaRPr lang="sv-SE" dirty="0"/>
          </a:p>
        </p:txBody>
      </p:sp>
      <p:pic>
        <p:nvPicPr>
          <p:cNvPr id="3" name="Bildobjekt 2"/>
          <p:cNvPicPr>
            <a:picLocks noChangeAspect="1"/>
          </p:cNvPicPr>
          <p:nvPr/>
        </p:nvPicPr>
        <p:blipFill>
          <a:blip r:embed="rId2"/>
          <a:stretch>
            <a:fillRect/>
          </a:stretch>
        </p:blipFill>
        <p:spPr>
          <a:xfrm>
            <a:off x="838200" y="1690688"/>
            <a:ext cx="7029450" cy="3571875"/>
          </a:xfrm>
          <a:prstGeom prst="rect">
            <a:avLst/>
          </a:prstGeom>
        </p:spPr>
      </p:pic>
      <p:sp>
        <p:nvSpPr>
          <p:cNvPr id="4" name="Ellips 3"/>
          <p:cNvSpPr/>
          <p:nvPr/>
        </p:nvSpPr>
        <p:spPr>
          <a:xfrm>
            <a:off x="397933" y="4165600"/>
            <a:ext cx="1667934" cy="770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5" name="Tabell 4"/>
          <p:cNvGraphicFramePr>
            <a:graphicFrameLocks noGrp="1"/>
          </p:cNvGraphicFramePr>
          <p:nvPr/>
        </p:nvGraphicFramePr>
        <p:xfrm>
          <a:off x="2853265" y="2598525"/>
          <a:ext cx="9203267" cy="3601720"/>
        </p:xfrm>
        <a:graphic>
          <a:graphicData uri="http://schemas.openxmlformats.org/drawingml/2006/table">
            <a:tbl>
              <a:tblPr firstRow="1" bandRow="1">
                <a:tableStyleId>{5C22544A-7EE6-4342-B048-85BDC9FD1C3A}</a:tableStyleId>
              </a:tblPr>
              <a:tblGrid>
                <a:gridCol w="2370668"/>
                <a:gridCol w="6832599"/>
              </a:tblGrid>
              <a:tr h="142239">
                <a:tc>
                  <a:txBody>
                    <a:bodyPr/>
                    <a:lstStyle/>
                    <a:p>
                      <a:r>
                        <a:rPr lang="sv-SE" dirty="0" smtClean="0"/>
                        <a:t>Status</a:t>
                      </a:r>
                      <a:endParaRPr lang="sv-SE" dirty="0"/>
                    </a:p>
                  </a:txBody>
                  <a:tcPr/>
                </a:tc>
                <a:tc>
                  <a:txBody>
                    <a:bodyPr/>
                    <a:lstStyle/>
                    <a:p>
                      <a:r>
                        <a:rPr lang="sv-SE" dirty="0" smtClean="0"/>
                        <a:t>Förklaring</a:t>
                      </a:r>
                      <a:endParaRPr lang="sv-SE" dirty="0"/>
                    </a:p>
                  </a:txBody>
                  <a:tcPr/>
                </a:tc>
              </a:tr>
              <a:tr h="370840">
                <a:tc>
                  <a:txBody>
                    <a:bodyPr/>
                    <a:lstStyle/>
                    <a:p>
                      <a:r>
                        <a:rPr lang="sv-SE" dirty="0" smtClean="0"/>
                        <a:t>Ej skickad</a:t>
                      </a:r>
                      <a:endParaRPr lang="sv-SE" dirty="0"/>
                    </a:p>
                  </a:txBody>
                  <a:tcPr/>
                </a:tc>
                <a:tc>
                  <a:txBody>
                    <a:bodyPr/>
                    <a:lstStyle/>
                    <a:p>
                      <a:r>
                        <a:rPr lang="sv-SE" dirty="0" smtClean="0"/>
                        <a:t>Meddelande öppnat/påbörjat men ännu ej sparat på något</a:t>
                      </a:r>
                      <a:r>
                        <a:rPr lang="sv-SE" baseline="0" dirty="0" smtClean="0"/>
                        <a:t> sätt</a:t>
                      </a:r>
                      <a:endParaRPr lang="sv-SE" dirty="0"/>
                    </a:p>
                  </a:txBody>
                  <a:tcPr/>
                </a:tc>
              </a:tr>
              <a:tr h="370840">
                <a:tc>
                  <a:txBody>
                    <a:bodyPr/>
                    <a:lstStyle/>
                    <a:p>
                      <a:r>
                        <a:rPr lang="sv-SE" dirty="0" smtClean="0"/>
                        <a:t>Utkast</a:t>
                      </a:r>
                      <a:endParaRPr lang="sv-SE" dirty="0"/>
                    </a:p>
                  </a:txBody>
                  <a:tcPr/>
                </a:tc>
                <a:tc>
                  <a:txBody>
                    <a:bodyPr/>
                    <a:lstStyle/>
                    <a:p>
                      <a:r>
                        <a:rPr lang="sv-SE" dirty="0" smtClean="0"/>
                        <a:t>Meddelandet sparat som utkast, men det är åtkomligt av</a:t>
                      </a:r>
                      <a:r>
                        <a:rPr lang="sv-SE" baseline="0" dirty="0" smtClean="0"/>
                        <a:t> alla deltagare i ärendet</a:t>
                      </a:r>
                      <a:endParaRPr lang="sv-SE" dirty="0"/>
                    </a:p>
                  </a:txBody>
                  <a:tcPr/>
                </a:tc>
              </a:tr>
              <a:tr h="370840">
                <a:tc>
                  <a:txBody>
                    <a:bodyPr/>
                    <a:lstStyle/>
                    <a:p>
                      <a:r>
                        <a:rPr lang="sv-SE" dirty="0" smtClean="0"/>
                        <a:t>Publik</a:t>
                      </a:r>
                      <a:endParaRPr lang="sv-SE" dirty="0"/>
                    </a:p>
                  </a:txBody>
                  <a:tcPr/>
                </a:tc>
                <a:tc>
                  <a:txBody>
                    <a:bodyPr/>
                    <a:lstStyle/>
                    <a:p>
                      <a:r>
                        <a:rPr lang="sv-SE" dirty="0" smtClean="0"/>
                        <a:t>Meddelande sparat, men ännu inte skickat</a:t>
                      </a:r>
                      <a:endParaRPr lang="sv-SE" dirty="0"/>
                    </a:p>
                  </a:txBody>
                  <a:tcPr/>
                </a:tc>
              </a:tr>
              <a:tr h="370840">
                <a:tc>
                  <a:txBody>
                    <a:bodyPr/>
                    <a:lstStyle/>
                    <a:p>
                      <a:r>
                        <a:rPr lang="sv-SE" dirty="0" smtClean="0"/>
                        <a:t>Skickad</a:t>
                      </a:r>
                      <a:endParaRPr lang="sv-SE" dirty="0"/>
                    </a:p>
                  </a:txBody>
                  <a:tcPr/>
                </a:tc>
                <a:tc>
                  <a:txBody>
                    <a:bodyPr/>
                    <a:lstStyle/>
                    <a:p>
                      <a:r>
                        <a:rPr lang="sv-SE" dirty="0" smtClean="0"/>
                        <a:t>Ärendet skickat, går att arbeta</a:t>
                      </a:r>
                      <a:r>
                        <a:rPr lang="sv-SE" baseline="0" dirty="0" smtClean="0"/>
                        <a:t> vidare med</a:t>
                      </a:r>
                      <a:endParaRPr lang="sv-SE" dirty="0"/>
                    </a:p>
                  </a:txBody>
                  <a:tcPr/>
                </a:tc>
              </a:tr>
              <a:tr h="370840">
                <a:tc>
                  <a:txBody>
                    <a:bodyPr/>
                    <a:lstStyle/>
                    <a:p>
                      <a:r>
                        <a:rPr lang="sv-SE" dirty="0" smtClean="0"/>
                        <a:t>Låst</a:t>
                      </a:r>
                      <a:endParaRPr lang="sv-SE" dirty="0"/>
                    </a:p>
                  </a:txBody>
                  <a:tcPr/>
                </a:tc>
                <a:tc>
                  <a:txBody>
                    <a:bodyPr/>
                    <a:lstStyle/>
                    <a:p>
                      <a:r>
                        <a:rPr lang="sv-SE" dirty="0" smtClean="0"/>
                        <a:t>Ärendet skickat, går ej att arbeta vidare med</a:t>
                      </a:r>
                      <a:endParaRPr lang="sv-SE" dirty="0"/>
                    </a:p>
                  </a:txBody>
                  <a:tcPr/>
                </a:tc>
              </a:tr>
              <a:tr h="370840">
                <a:tc>
                  <a:txBody>
                    <a:bodyPr/>
                    <a:lstStyle/>
                    <a:p>
                      <a:r>
                        <a:rPr lang="sv-SE" dirty="0" smtClean="0"/>
                        <a:t>Färdig för justering</a:t>
                      </a:r>
                      <a:endParaRPr lang="sv-SE" dirty="0"/>
                    </a:p>
                  </a:txBody>
                  <a:tcPr/>
                </a:tc>
                <a:tc>
                  <a:txBody>
                    <a:bodyPr/>
                    <a:lstStyle/>
                    <a:p>
                      <a:r>
                        <a:rPr lang="sv-SE" dirty="0" smtClean="0"/>
                        <a:t>För samordnad plan, alla har klickat i Färdig</a:t>
                      </a:r>
                      <a:endParaRPr lang="sv-SE" dirty="0"/>
                    </a:p>
                  </a:txBody>
                  <a:tcPr/>
                </a:tc>
              </a:tr>
              <a:tr h="370840">
                <a:tc>
                  <a:txBody>
                    <a:bodyPr/>
                    <a:lstStyle/>
                    <a:p>
                      <a:r>
                        <a:rPr lang="sv-SE" dirty="0" smtClean="0"/>
                        <a:t>Upprättad (datum tid)</a:t>
                      </a:r>
                      <a:endParaRPr lang="sv-SE" dirty="0"/>
                    </a:p>
                  </a:txBody>
                  <a:tcPr/>
                </a:tc>
                <a:tc>
                  <a:txBody>
                    <a:bodyPr/>
                    <a:lstStyle/>
                    <a:p>
                      <a:r>
                        <a:rPr lang="sv-SE" dirty="0" smtClean="0"/>
                        <a:t>För samordnad plan, alla har justerat</a:t>
                      </a:r>
                      <a:endParaRPr lang="sv-SE" dirty="0"/>
                    </a:p>
                  </a:txBody>
                  <a:tcPr/>
                </a:tc>
              </a:tr>
              <a:tr h="370840">
                <a:tc>
                  <a:txBody>
                    <a:bodyPr/>
                    <a:lstStyle/>
                    <a:p>
                      <a:r>
                        <a:rPr lang="sv-SE" dirty="0" smtClean="0"/>
                        <a:t>Makulerad</a:t>
                      </a:r>
                      <a:endParaRPr lang="sv-SE" dirty="0"/>
                    </a:p>
                  </a:txBody>
                  <a:tcPr/>
                </a:tc>
                <a:tc>
                  <a:txBody>
                    <a:bodyPr/>
                    <a:lstStyle/>
                    <a:p>
                      <a:r>
                        <a:rPr lang="sv-SE" dirty="0" smtClean="0"/>
                        <a:t>Meddelandet är makulerat</a:t>
                      </a:r>
                      <a:endParaRPr lang="sv-SE" dirty="0"/>
                    </a:p>
                  </a:txBody>
                  <a:tcPr/>
                </a:tc>
              </a:tr>
            </a:tbl>
          </a:graphicData>
        </a:graphic>
      </p:graphicFrame>
    </p:spTree>
    <p:extLst>
      <p:ext uri="{BB962C8B-B14F-4D97-AF65-F5344CB8AC3E}">
        <p14:creationId xmlns:p14="http://schemas.microsoft.com/office/powerpoint/2010/main" val="64572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p:cNvSpPr/>
          <p:nvPr/>
        </p:nvSpPr>
        <p:spPr>
          <a:xfrm>
            <a:off x="41287" y="448733"/>
            <a:ext cx="12192000" cy="948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879487" y="365125"/>
            <a:ext cx="10515600" cy="1325563"/>
          </a:xfrm>
        </p:spPr>
        <p:txBody>
          <a:bodyPr/>
          <a:lstStyle/>
          <a:p>
            <a:r>
              <a:rPr lang="sv-SE" dirty="0" err="1" smtClean="0"/>
              <a:t>Läsvy</a:t>
            </a:r>
            <a:r>
              <a:rPr lang="sv-SE" dirty="0" smtClean="0"/>
              <a:t> / </a:t>
            </a:r>
            <a:r>
              <a:rPr lang="sv-SE" dirty="0" err="1" smtClean="0"/>
              <a:t>Redigeringsvy</a:t>
            </a:r>
            <a:r>
              <a:rPr lang="sv-SE" dirty="0" smtClean="0"/>
              <a:t> i  </a:t>
            </a:r>
            <a:r>
              <a:rPr lang="sv-SE" b="1" dirty="0" smtClean="0">
                <a:solidFill>
                  <a:srgbClr val="FFFF00"/>
                </a:solidFill>
              </a:rPr>
              <a:t>SAMSA*</a:t>
            </a:r>
            <a:endParaRPr lang="sv-SE" dirty="0"/>
          </a:p>
        </p:txBody>
      </p:sp>
      <p:sp>
        <p:nvSpPr>
          <p:cNvPr id="3" name="Platshållare för innehåll 2"/>
          <p:cNvSpPr>
            <a:spLocks noGrp="1"/>
          </p:cNvSpPr>
          <p:nvPr>
            <p:ph idx="1"/>
          </p:nvPr>
        </p:nvSpPr>
        <p:spPr>
          <a:xfrm>
            <a:off x="736600" y="1480608"/>
            <a:ext cx="10515600" cy="4351338"/>
          </a:xfrm>
        </p:spPr>
        <p:txBody>
          <a:bodyPr/>
          <a:lstStyle/>
          <a:p>
            <a:pPr marL="0" lvl="0" indent="0">
              <a:buNone/>
            </a:pPr>
            <a:r>
              <a:rPr lang="sv-SE" dirty="0" smtClean="0"/>
              <a:t/>
            </a:r>
            <a:br>
              <a:rPr lang="sv-SE" dirty="0" smtClean="0"/>
            </a:br>
            <a:r>
              <a:rPr lang="sv-SE" dirty="0"/>
              <a:t/>
            </a:r>
            <a:br>
              <a:rPr lang="sv-SE" dirty="0"/>
            </a:br>
            <a:endParaRPr lang="sv-SE" dirty="0"/>
          </a:p>
        </p:txBody>
      </p:sp>
      <p:pic>
        <p:nvPicPr>
          <p:cNvPr id="6" name="Bildobjekt 5"/>
          <p:cNvPicPr>
            <a:picLocks noChangeAspect="1"/>
          </p:cNvPicPr>
          <p:nvPr/>
        </p:nvPicPr>
        <p:blipFill>
          <a:blip r:embed="rId2"/>
          <a:stretch>
            <a:fillRect/>
          </a:stretch>
        </p:blipFill>
        <p:spPr>
          <a:xfrm>
            <a:off x="593713" y="1480608"/>
            <a:ext cx="5180765" cy="5782733"/>
          </a:xfrm>
          <a:prstGeom prst="rect">
            <a:avLst/>
          </a:prstGeom>
        </p:spPr>
      </p:pic>
      <p:pic>
        <p:nvPicPr>
          <p:cNvPr id="8" name="Bildobjekt 7"/>
          <p:cNvPicPr>
            <a:picLocks noChangeAspect="1"/>
          </p:cNvPicPr>
          <p:nvPr/>
        </p:nvPicPr>
        <p:blipFill>
          <a:blip r:embed="rId3"/>
          <a:stretch>
            <a:fillRect/>
          </a:stretch>
        </p:blipFill>
        <p:spPr>
          <a:xfrm>
            <a:off x="5467418" y="1428752"/>
            <a:ext cx="6765869" cy="5855757"/>
          </a:xfrm>
          <a:prstGeom prst="rect">
            <a:avLst/>
          </a:prstGeom>
        </p:spPr>
      </p:pic>
    </p:spTree>
    <p:extLst>
      <p:ext uri="{BB962C8B-B14F-4D97-AF65-F5344CB8AC3E}">
        <p14:creationId xmlns:p14="http://schemas.microsoft.com/office/powerpoint/2010/main" val="16725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6734" y="1049867"/>
            <a:ext cx="10066866" cy="5190066"/>
          </a:xfrm>
        </p:spPr>
        <p:txBody>
          <a:bodyPr>
            <a:normAutofit/>
          </a:bodyPr>
          <a:lstStyle/>
          <a:p>
            <a:pPr algn="l"/>
            <a:r>
              <a:rPr lang="sv-SE" sz="2800" dirty="0" smtClean="0"/>
              <a:t>Detta är en ”klick-bar” presentation.</a:t>
            </a:r>
          </a:p>
          <a:p>
            <a:pPr algn="l"/>
            <a:r>
              <a:rPr lang="sv-SE" dirty="0" smtClean="0"/>
              <a:t>På en rad bilder finner ni en inlagd blå ruta.</a:t>
            </a:r>
          </a:p>
          <a:p>
            <a:pPr algn="l"/>
            <a:r>
              <a:rPr lang="sv-SE" dirty="0" smtClean="0"/>
              <a:t>Klicka i den och presentationen hoppar till en annan bild (som finns i denna presentation efter slut-bilden (bilderna 41-62)). </a:t>
            </a:r>
            <a:br>
              <a:rPr lang="sv-SE" dirty="0" smtClean="0"/>
            </a:br>
            <a:r>
              <a:rPr lang="sv-SE" dirty="0" smtClean="0"/>
              <a:t>Detta för att illustrera vad som händer i systemet om man klickar på motsvarande plats/ikon/rad eller dylikt. </a:t>
            </a:r>
            <a:br>
              <a:rPr lang="sv-SE" dirty="0" smtClean="0"/>
            </a:br>
            <a:r>
              <a:rPr lang="sv-SE" dirty="0" smtClean="0"/>
              <a:t>Eller så visas hur ”</a:t>
            </a:r>
            <a:r>
              <a:rPr lang="sv-SE" dirty="0" err="1" smtClean="0"/>
              <a:t>tooltip</a:t>
            </a:r>
            <a:r>
              <a:rPr lang="sv-SE" dirty="0" smtClean="0"/>
              <a:t>” visas när muspekaren förs över en text eller ruta.</a:t>
            </a:r>
          </a:p>
          <a:p>
            <a:pPr algn="l"/>
            <a:endParaRPr lang="sv-SE" dirty="0" smtClean="0"/>
          </a:p>
          <a:p>
            <a:pPr algn="l"/>
            <a:r>
              <a:rPr lang="sv-SE" dirty="0" smtClean="0"/>
              <a:t>För att komma tillbaka till rätt ställe i presentationen, </a:t>
            </a:r>
            <a:br>
              <a:rPr lang="sv-SE" dirty="0" smtClean="0"/>
            </a:br>
            <a:r>
              <a:rPr lang="sv-SE" dirty="0" smtClean="0"/>
              <a:t>klicka på den gula pilen</a:t>
            </a:r>
          </a:p>
          <a:p>
            <a:pPr algn="l"/>
            <a:endParaRPr lang="sv-SE" dirty="0"/>
          </a:p>
          <a:p>
            <a:pPr algn="l"/>
            <a:r>
              <a:rPr lang="sv-SE" dirty="0" smtClean="0"/>
              <a:t>På bild 13 finns hela 6 blå rutor att klicka i för att visa hur de olika flikarna i systemets högersida ser ut.  </a:t>
            </a:r>
          </a:p>
        </p:txBody>
      </p:sp>
      <p:sp>
        <p:nvSpPr>
          <p:cNvPr id="5" name="Rektangel 4"/>
          <p:cNvSpPr/>
          <p:nvPr/>
        </p:nvSpPr>
        <p:spPr>
          <a:xfrm>
            <a:off x="6951133" y="1424251"/>
            <a:ext cx="829733" cy="4233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Left Arrow 4">
            <a:hlinkClick r:id="rId2" action="ppaction://hlinksldjump"/>
          </p:cNvPr>
          <p:cNvSpPr/>
          <p:nvPr/>
        </p:nvSpPr>
        <p:spPr>
          <a:xfrm>
            <a:off x="8156024" y="4249520"/>
            <a:ext cx="1039654" cy="71441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sv-SE" sz="1200" dirty="0">
              <a:solidFill>
                <a:schemeClr val="tx1"/>
              </a:solidFill>
            </a:endParaRPr>
          </a:p>
        </p:txBody>
      </p:sp>
    </p:spTree>
    <p:extLst>
      <p:ext uri="{BB962C8B-B14F-4D97-AF65-F5344CB8AC3E}">
        <p14:creationId xmlns:p14="http://schemas.microsoft.com/office/powerpoint/2010/main" val="2285610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2000" b="1" dirty="0" smtClean="0"/>
              <a:t>Starta ärende / Skicka första meddelandet </a:t>
            </a:r>
            <a:r>
              <a:rPr lang="sv-SE" sz="1200" dirty="0" smtClean="0"/>
              <a:t/>
            </a:r>
            <a:br>
              <a:rPr lang="sv-SE" sz="1200" dirty="0" smtClean="0"/>
            </a:br>
            <a:r>
              <a:rPr lang="sv-SE" sz="1200" dirty="0" smtClean="0"/>
              <a:t>1</a:t>
            </a:r>
            <a:r>
              <a:rPr lang="sv-SE" sz="1300" dirty="0" smtClean="0"/>
              <a:t>. Sök på patient genom att använda förstoringsglaset eller senaste patienter.</a:t>
            </a:r>
            <a:r>
              <a:rPr lang="sv-SE" sz="1300" dirty="0"/>
              <a:t/>
            </a:r>
            <a:br>
              <a:rPr lang="sv-SE" sz="1300" dirty="0"/>
            </a:br>
            <a:r>
              <a:rPr lang="sv-SE" sz="1300" dirty="0" smtClean="0"/>
              <a:t>2. Välj Meddelanden.</a:t>
            </a:r>
            <a:br>
              <a:rPr lang="sv-SE" sz="1300" dirty="0" smtClean="0"/>
            </a:br>
            <a:r>
              <a:rPr lang="sv-SE" sz="1300" dirty="0" smtClean="0"/>
              <a:t>3. Välj meddelande utefter vilken part du är och var du är i processen.</a:t>
            </a:r>
            <a:br>
              <a:rPr lang="sv-SE" sz="1300" dirty="0" smtClean="0"/>
            </a:br>
            <a:r>
              <a:rPr lang="sv-SE" sz="1300" dirty="0" smtClean="0"/>
              <a:t>4. Välj dina motparter på ikonen       Välj part i rutan som kommer upp bland dina favoriter eller i kataloglistan. </a:t>
            </a:r>
            <a:br>
              <a:rPr lang="sv-SE" sz="1300" dirty="0" smtClean="0"/>
            </a:br>
            <a:r>
              <a:rPr lang="sv-SE" sz="1300" dirty="0" smtClean="0"/>
              <a:t>5. Fyll i Kontakter  (ärende-knutna kontakter)</a:t>
            </a:r>
            <a:br>
              <a:rPr lang="sv-SE" sz="1300" dirty="0" smtClean="0"/>
            </a:br>
            <a:r>
              <a:rPr lang="sv-SE" sz="1300" dirty="0" smtClean="0"/>
              <a:t>6. Fyll i Inskrivningsdatum.</a:t>
            </a:r>
            <a:br>
              <a:rPr lang="sv-SE" sz="1300" dirty="0" smtClean="0"/>
            </a:br>
            <a:r>
              <a:rPr lang="sv-SE" sz="1300" dirty="0" smtClean="0"/>
              <a:t>7. </a:t>
            </a:r>
            <a:r>
              <a:rPr lang="sv-SE" sz="1300" dirty="0" err="1" smtClean="0"/>
              <a:t>SparaSänd</a:t>
            </a:r>
            <a:r>
              <a:rPr lang="sv-SE" sz="1300" dirty="0" smtClean="0"/>
              <a:t> iväg det.</a:t>
            </a:r>
            <a:endParaRPr lang="en-US" sz="1300" dirty="0"/>
          </a:p>
        </p:txBody>
      </p:sp>
      <p:pic>
        <p:nvPicPr>
          <p:cNvPr id="4" name="Content Placeholder 3"/>
          <p:cNvPicPr>
            <a:picLocks noGrp="1" noChangeAspect="1"/>
          </p:cNvPicPr>
          <p:nvPr>
            <p:ph idx="1"/>
          </p:nvPr>
        </p:nvPicPr>
        <p:blipFill>
          <a:blip r:embed="rId2" cstate="print"/>
          <a:stretch>
            <a:fillRect/>
          </a:stretch>
        </p:blipFill>
        <p:spPr>
          <a:xfrm>
            <a:off x="1668834" y="1825625"/>
            <a:ext cx="8854331" cy="4351338"/>
          </a:xfrm>
          <a:prstGeom prst="rect">
            <a:avLst/>
          </a:prstGeom>
        </p:spPr>
      </p:pic>
      <p:sp>
        <p:nvSpPr>
          <p:cNvPr id="11" name="Koppling 3"/>
          <p:cNvSpPr/>
          <p:nvPr/>
        </p:nvSpPr>
        <p:spPr>
          <a:xfrm>
            <a:off x="2536925" y="2458172"/>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
        <p:nvSpPr>
          <p:cNvPr id="12" name="Koppling 3"/>
          <p:cNvSpPr/>
          <p:nvPr/>
        </p:nvSpPr>
        <p:spPr>
          <a:xfrm>
            <a:off x="5043830" y="3131402"/>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4</a:t>
            </a:r>
            <a:endParaRPr lang="sv-SE" dirty="0"/>
          </a:p>
        </p:txBody>
      </p:sp>
      <p:sp>
        <p:nvSpPr>
          <p:cNvPr id="14" name="Koppling 3"/>
          <p:cNvSpPr/>
          <p:nvPr/>
        </p:nvSpPr>
        <p:spPr>
          <a:xfrm>
            <a:off x="6990481" y="3131402"/>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4</a:t>
            </a:r>
          </a:p>
        </p:txBody>
      </p:sp>
      <p:sp>
        <p:nvSpPr>
          <p:cNvPr id="15" name="Koppling 3"/>
          <p:cNvSpPr/>
          <p:nvPr/>
        </p:nvSpPr>
        <p:spPr>
          <a:xfrm>
            <a:off x="2901131" y="4569429"/>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6</a:t>
            </a:r>
          </a:p>
        </p:txBody>
      </p:sp>
      <p:sp>
        <p:nvSpPr>
          <p:cNvPr id="16" name="Koppling 3"/>
          <p:cNvSpPr/>
          <p:nvPr/>
        </p:nvSpPr>
        <p:spPr>
          <a:xfrm>
            <a:off x="8181756" y="2937400"/>
            <a:ext cx="331587"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5</a:t>
            </a:r>
          </a:p>
        </p:txBody>
      </p:sp>
      <p:sp>
        <p:nvSpPr>
          <p:cNvPr id="17" name="Koppling 3"/>
          <p:cNvSpPr/>
          <p:nvPr/>
        </p:nvSpPr>
        <p:spPr>
          <a:xfrm>
            <a:off x="7959821" y="2304853"/>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
        <p:nvSpPr>
          <p:cNvPr id="18" name="Koppling 3"/>
          <p:cNvSpPr/>
          <p:nvPr/>
        </p:nvSpPr>
        <p:spPr>
          <a:xfrm>
            <a:off x="2739901" y="2809496"/>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a:t>
            </a:r>
          </a:p>
        </p:txBody>
      </p:sp>
      <p:pic>
        <p:nvPicPr>
          <p:cNvPr id="5" name="Picture 4"/>
          <p:cNvPicPr>
            <a:picLocks noChangeAspect="1"/>
          </p:cNvPicPr>
          <p:nvPr/>
        </p:nvPicPr>
        <p:blipFill>
          <a:blip r:embed="rId3"/>
          <a:stretch>
            <a:fillRect/>
          </a:stretch>
        </p:blipFill>
        <p:spPr>
          <a:xfrm>
            <a:off x="2930921" y="1061794"/>
            <a:ext cx="167294" cy="180066"/>
          </a:xfrm>
          <a:prstGeom prst="rect">
            <a:avLst/>
          </a:prstGeom>
        </p:spPr>
      </p:pic>
      <p:sp>
        <p:nvSpPr>
          <p:cNvPr id="13" name="Koppling 3"/>
          <p:cNvSpPr/>
          <p:nvPr/>
        </p:nvSpPr>
        <p:spPr>
          <a:xfrm>
            <a:off x="3014568" y="3536143"/>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7</a:t>
            </a:r>
          </a:p>
        </p:txBody>
      </p:sp>
    </p:spTree>
    <p:extLst>
      <p:ext uri="{BB962C8B-B14F-4D97-AF65-F5344CB8AC3E}">
        <p14:creationId xmlns:p14="http://schemas.microsoft.com/office/powerpoint/2010/main" val="1830223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Lägg till / Ta bort Parter</a:t>
            </a:r>
            <a:r>
              <a:rPr lang="sv-SE" sz="1200" dirty="0"/>
              <a:t/>
            </a:r>
            <a:br>
              <a:rPr lang="sv-SE" sz="1200" dirty="0"/>
            </a:br>
            <a:r>
              <a:rPr lang="sv-SE" sz="1200" dirty="0" smtClean="0"/>
              <a:t>1. Lägg till parter på      Meddelandet går iväg till vald part.  </a:t>
            </a:r>
            <a:br>
              <a:rPr lang="sv-SE" sz="1200" dirty="0" smtClean="0"/>
            </a:br>
            <a:r>
              <a:rPr lang="sv-SE" sz="1200" dirty="0" smtClean="0"/>
              <a:t>2. Välj enheter bland dina favoriter eller i kataloglistan.  </a:t>
            </a:r>
            <a:br>
              <a:rPr lang="sv-SE" sz="1200" dirty="0" smtClean="0"/>
            </a:br>
            <a:r>
              <a:rPr lang="sv-SE" sz="1200" dirty="0" smtClean="0"/>
              <a:t>3. För att sätta den nya enheten som huvudpart använd </a:t>
            </a:r>
            <a:br>
              <a:rPr lang="sv-SE" sz="1200" dirty="0" smtClean="0"/>
            </a:br>
            <a:r>
              <a:rPr lang="sv-SE" sz="1200" dirty="0" smtClean="0"/>
              <a:t>4. För att ta bort tillagd part använd.</a:t>
            </a:r>
            <a:br>
              <a:rPr lang="sv-SE" sz="1200" dirty="0" smtClean="0"/>
            </a:br>
            <a:endParaRPr lang="en-US" sz="1200" dirty="0"/>
          </a:p>
        </p:txBody>
      </p:sp>
      <p:pic>
        <p:nvPicPr>
          <p:cNvPr id="3" name="Picture 2"/>
          <p:cNvPicPr>
            <a:picLocks noChangeAspect="1"/>
          </p:cNvPicPr>
          <p:nvPr/>
        </p:nvPicPr>
        <p:blipFill>
          <a:blip r:embed="rId2"/>
          <a:stretch>
            <a:fillRect/>
          </a:stretch>
        </p:blipFill>
        <p:spPr>
          <a:xfrm>
            <a:off x="2147088" y="734174"/>
            <a:ext cx="164235" cy="156023"/>
          </a:xfrm>
          <a:prstGeom prst="rect">
            <a:avLst/>
          </a:prstGeom>
        </p:spPr>
      </p:pic>
      <p:pic>
        <p:nvPicPr>
          <p:cNvPr id="5" name="Picture 4"/>
          <p:cNvPicPr>
            <a:picLocks noChangeAspect="1"/>
          </p:cNvPicPr>
          <p:nvPr/>
        </p:nvPicPr>
        <p:blipFill>
          <a:blip r:embed="rId3"/>
          <a:stretch>
            <a:fillRect/>
          </a:stretch>
        </p:blipFill>
        <p:spPr>
          <a:xfrm>
            <a:off x="3188300" y="1257055"/>
            <a:ext cx="141188" cy="162366"/>
          </a:xfrm>
          <a:prstGeom prst="rect">
            <a:avLst/>
          </a:prstGeom>
        </p:spPr>
      </p:pic>
      <p:pic>
        <p:nvPicPr>
          <p:cNvPr id="6" name="Picture 5"/>
          <p:cNvPicPr>
            <a:picLocks noChangeAspect="1"/>
          </p:cNvPicPr>
          <p:nvPr/>
        </p:nvPicPr>
        <p:blipFill>
          <a:blip r:embed="rId4"/>
          <a:stretch>
            <a:fillRect/>
          </a:stretch>
        </p:blipFill>
        <p:spPr>
          <a:xfrm>
            <a:off x="4380924" y="1109653"/>
            <a:ext cx="135119" cy="147402"/>
          </a:xfrm>
          <a:prstGeom prst="rect">
            <a:avLst/>
          </a:prstGeom>
        </p:spPr>
      </p:pic>
      <p:pic>
        <p:nvPicPr>
          <p:cNvPr id="15" name="Content Placeholder 14"/>
          <p:cNvPicPr>
            <a:picLocks noGrp="1" noChangeAspect="1"/>
          </p:cNvPicPr>
          <p:nvPr>
            <p:ph idx="1"/>
          </p:nvPr>
        </p:nvPicPr>
        <p:blipFill>
          <a:blip r:embed="rId5"/>
          <a:stretch>
            <a:fillRect/>
          </a:stretch>
        </p:blipFill>
        <p:spPr>
          <a:xfrm>
            <a:off x="838200" y="2093631"/>
            <a:ext cx="10515600" cy="3815325"/>
          </a:xfrm>
          <a:prstGeom prst="rect">
            <a:avLst/>
          </a:prstGeom>
        </p:spPr>
      </p:pic>
      <p:sp>
        <p:nvSpPr>
          <p:cNvPr id="16" name="Koppling 3"/>
          <p:cNvSpPr/>
          <p:nvPr/>
        </p:nvSpPr>
        <p:spPr>
          <a:xfrm>
            <a:off x="2424434" y="3604447"/>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
        <p:nvSpPr>
          <p:cNvPr id="17" name="Koppling 3"/>
          <p:cNvSpPr/>
          <p:nvPr/>
        </p:nvSpPr>
        <p:spPr>
          <a:xfrm>
            <a:off x="4594044" y="3604447"/>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
        <p:nvSpPr>
          <p:cNvPr id="18" name="Koppling 3"/>
          <p:cNvSpPr/>
          <p:nvPr/>
        </p:nvSpPr>
        <p:spPr>
          <a:xfrm>
            <a:off x="6763654" y="3604447"/>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
        <p:nvSpPr>
          <p:cNvPr id="19" name="Koppling 3"/>
          <p:cNvSpPr/>
          <p:nvPr/>
        </p:nvSpPr>
        <p:spPr>
          <a:xfrm>
            <a:off x="7872875" y="3063978"/>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
        <p:nvSpPr>
          <p:cNvPr id="20" name="Koppling 3"/>
          <p:cNvSpPr/>
          <p:nvPr/>
        </p:nvSpPr>
        <p:spPr>
          <a:xfrm>
            <a:off x="2229206" y="4077358"/>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a:t>
            </a:r>
          </a:p>
        </p:txBody>
      </p:sp>
      <p:sp>
        <p:nvSpPr>
          <p:cNvPr id="21" name="Koppling 3"/>
          <p:cNvSpPr/>
          <p:nvPr/>
        </p:nvSpPr>
        <p:spPr>
          <a:xfrm>
            <a:off x="2983631" y="4077358"/>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4</a:t>
            </a:r>
          </a:p>
        </p:txBody>
      </p:sp>
    </p:spTree>
    <p:extLst>
      <p:ext uri="{BB962C8B-B14F-4D97-AF65-F5344CB8AC3E}">
        <p14:creationId xmlns:p14="http://schemas.microsoft.com/office/powerpoint/2010/main" val="530043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Omflyttning</a:t>
            </a:r>
            <a:br>
              <a:rPr lang="sv-SE" sz="2000" b="1" dirty="0" smtClean="0"/>
            </a:br>
            <a:r>
              <a:rPr lang="sv-SE" sz="1200" dirty="0" smtClean="0"/>
              <a:t>1. Omflyttning görs på ikonen. </a:t>
            </a:r>
            <a:r>
              <a:rPr lang="sv-SE" sz="1200" dirty="0"/>
              <a:t/>
            </a:r>
            <a:br>
              <a:rPr lang="sv-SE" sz="1200" dirty="0"/>
            </a:br>
            <a:r>
              <a:rPr lang="sv-SE" sz="1200" dirty="0" smtClean="0"/>
              <a:t>2. Välj den nya enheten bland </a:t>
            </a:r>
            <a:r>
              <a:rPr lang="sv-SE" sz="1200" dirty="0"/>
              <a:t>dina favoriter </a:t>
            </a:r>
            <a:r>
              <a:rPr lang="sv-SE" sz="1200" dirty="0" smtClean="0"/>
              <a:t>eller i kataloglistan. </a:t>
            </a:r>
            <a:endParaRPr lang="en-US" sz="1200" dirty="0"/>
          </a:p>
        </p:txBody>
      </p:sp>
      <p:pic>
        <p:nvPicPr>
          <p:cNvPr id="7" name="Content Placeholder 6"/>
          <p:cNvPicPr>
            <a:picLocks noGrp="1" noChangeAspect="1"/>
          </p:cNvPicPr>
          <p:nvPr>
            <p:ph idx="1"/>
          </p:nvPr>
        </p:nvPicPr>
        <p:blipFill>
          <a:blip r:embed="rId2"/>
          <a:stretch>
            <a:fillRect/>
          </a:stretch>
        </p:blipFill>
        <p:spPr>
          <a:xfrm>
            <a:off x="838200" y="2064471"/>
            <a:ext cx="10515600" cy="3412502"/>
          </a:xfrm>
          <a:prstGeom prst="rect">
            <a:avLst/>
          </a:prstGeom>
        </p:spPr>
      </p:pic>
      <p:pic>
        <p:nvPicPr>
          <p:cNvPr id="8" name="Picture 7"/>
          <p:cNvPicPr>
            <a:picLocks noChangeAspect="1"/>
          </p:cNvPicPr>
          <p:nvPr/>
        </p:nvPicPr>
        <p:blipFill>
          <a:blip r:embed="rId3"/>
          <a:stretch>
            <a:fillRect/>
          </a:stretch>
        </p:blipFill>
        <p:spPr>
          <a:xfrm>
            <a:off x="2812695" y="946010"/>
            <a:ext cx="156966" cy="163791"/>
          </a:xfrm>
          <a:prstGeom prst="rect">
            <a:avLst/>
          </a:prstGeom>
        </p:spPr>
      </p:pic>
      <p:sp>
        <p:nvSpPr>
          <p:cNvPr id="9" name="Koppling 3"/>
          <p:cNvSpPr/>
          <p:nvPr/>
        </p:nvSpPr>
        <p:spPr>
          <a:xfrm>
            <a:off x="7786351" y="2755695"/>
            <a:ext cx="322461" cy="290734"/>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
        <p:nvSpPr>
          <p:cNvPr id="10" name="Koppling 3"/>
          <p:cNvSpPr/>
          <p:nvPr/>
        </p:nvSpPr>
        <p:spPr>
          <a:xfrm>
            <a:off x="2263814" y="3973324"/>
            <a:ext cx="322461" cy="290734"/>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Tree>
    <p:extLst>
      <p:ext uri="{BB962C8B-B14F-4D97-AF65-F5344CB8AC3E}">
        <p14:creationId xmlns:p14="http://schemas.microsoft.com/office/powerpoint/2010/main" val="2447804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Byt Part </a:t>
            </a:r>
            <a:br>
              <a:rPr lang="sv-SE" sz="2000" b="1" dirty="0" smtClean="0"/>
            </a:br>
            <a:r>
              <a:rPr lang="sv-SE" sz="1200" dirty="0" smtClean="0"/>
              <a:t>1. Byt part på </a:t>
            </a:r>
            <a:r>
              <a:rPr lang="sv-SE" sz="1200" dirty="0"/>
              <a:t>ikonen       </a:t>
            </a:r>
            <a:r>
              <a:rPr lang="sv-SE" sz="1200" dirty="0" smtClean="0"/>
              <a:t/>
            </a:r>
            <a:br>
              <a:rPr lang="sv-SE" sz="1200" dirty="0" smtClean="0"/>
            </a:br>
            <a:r>
              <a:rPr lang="sv-SE" sz="1200" dirty="0" smtClean="0"/>
              <a:t>2. Välj den nya parten </a:t>
            </a:r>
            <a:r>
              <a:rPr lang="sv-SE" sz="1200" dirty="0"/>
              <a:t>bland dina favoriter eller i </a:t>
            </a:r>
            <a:r>
              <a:rPr lang="sv-SE" sz="1200" dirty="0" smtClean="0"/>
              <a:t>kataloglistan.</a:t>
            </a:r>
            <a:br>
              <a:rPr lang="sv-SE" sz="1200" dirty="0" smtClean="0"/>
            </a:br>
            <a:r>
              <a:rPr lang="sv-SE" sz="1200" dirty="0" smtClean="0"/>
              <a:t/>
            </a:r>
            <a:br>
              <a:rPr lang="sv-SE" sz="1200" dirty="0" smtClean="0"/>
            </a:br>
            <a:r>
              <a:rPr lang="sv-SE" sz="1200" dirty="0" smtClean="0"/>
              <a:t>Den part som byts bort, har sedan INTE åtkomst till ärendet.</a:t>
            </a:r>
            <a:endParaRPr lang="en-US" sz="1200" b="1" dirty="0"/>
          </a:p>
        </p:txBody>
      </p:sp>
      <p:pic>
        <p:nvPicPr>
          <p:cNvPr id="15" name="Content Placeholder 14"/>
          <p:cNvPicPr>
            <a:picLocks noGrp="1" noChangeAspect="1"/>
          </p:cNvPicPr>
          <p:nvPr>
            <p:ph idx="1"/>
          </p:nvPr>
        </p:nvPicPr>
        <p:blipFill>
          <a:blip r:embed="rId2"/>
          <a:stretch>
            <a:fillRect/>
          </a:stretch>
        </p:blipFill>
        <p:spPr>
          <a:xfrm>
            <a:off x="838200" y="2239620"/>
            <a:ext cx="10515600" cy="3523348"/>
          </a:xfrm>
          <a:prstGeom prst="rect">
            <a:avLst/>
          </a:prstGeom>
        </p:spPr>
      </p:pic>
      <p:pic>
        <p:nvPicPr>
          <p:cNvPr id="16" name="Picture 15"/>
          <p:cNvPicPr>
            <a:picLocks noChangeAspect="1"/>
          </p:cNvPicPr>
          <p:nvPr/>
        </p:nvPicPr>
        <p:blipFill>
          <a:blip r:embed="rId3"/>
          <a:stretch>
            <a:fillRect/>
          </a:stretch>
        </p:blipFill>
        <p:spPr>
          <a:xfrm>
            <a:off x="2242426" y="773842"/>
            <a:ext cx="180975" cy="180975"/>
          </a:xfrm>
          <a:prstGeom prst="rect">
            <a:avLst/>
          </a:prstGeom>
        </p:spPr>
      </p:pic>
      <p:sp>
        <p:nvSpPr>
          <p:cNvPr id="17" name="Koppling 3"/>
          <p:cNvSpPr/>
          <p:nvPr/>
        </p:nvSpPr>
        <p:spPr>
          <a:xfrm>
            <a:off x="7706333" y="3295471"/>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2</a:t>
            </a:r>
            <a:endParaRPr lang="sv-SE" dirty="0"/>
          </a:p>
        </p:txBody>
      </p:sp>
      <p:sp>
        <p:nvSpPr>
          <p:cNvPr id="18" name="Koppling 3"/>
          <p:cNvSpPr/>
          <p:nvPr/>
        </p:nvSpPr>
        <p:spPr>
          <a:xfrm>
            <a:off x="4602669" y="4001294"/>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
        <p:nvSpPr>
          <p:cNvPr id="19" name="Koppling 3"/>
          <p:cNvSpPr/>
          <p:nvPr/>
        </p:nvSpPr>
        <p:spPr>
          <a:xfrm>
            <a:off x="6784078" y="4002363"/>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Tree>
    <p:extLst>
      <p:ext uri="{BB962C8B-B14F-4D97-AF65-F5344CB8AC3E}">
        <p14:creationId xmlns:p14="http://schemas.microsoft.com/office/powerpoint/2010/main" val="2839839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Medverkande: Vårdplaneringsteam</a:t>
            </a:r>
            <a:br>
              <a:rPr lang="sv-SE" sz="2000" b="1" dirty="0" smtClean="0"/>
            </a:br>
            <a:r>
              <a:rPr lang="sv-SE" sz="1200" dirty="0" smtClean="0"/>
              <a:t>1. För att lägga till ett Vårdplaneringsteam väljer man att gå in på patientens ärendenummer. </a:t>
            </a:r>
            <a:br>
              <a:rPr lang="sv-SE" sz="1200" dirty="0" smtClean="0"/>
            </a:br>
            <a:r>
              <a:rPr lang="sv-SE" sz="1200" dirty="0" smtClean="0"/>
              <a:t>2. För att välja Vårdteam på Sjukhuset använd       och valet görs i listan. </a:t>
            </a:r>
            <a:br>
              <a:rPr lang="sv-SE" sz="1200" dirty="0" smtClean="0"/>
            </a:br>
            <a:r>
              <a:rPr lang="sv-SE" sz="1200" dirty="0" smtClean="0"/>
              <a:t>3. Vårdplaneringsteamet får en notifiering i Inkorgen med meddelande om </a:t>
            </a:r>
            <a:r>
              <a:rPr lang="sv-SE" sz="1200" u="sng" dirty="0" smtClean="0"/>
              <a:t>Medverkande VPL-Team</a:t>
            </a:r>
            <a:br>
              <a:rPr lang="sv-SE" sz="1200" u="sng" dirty="0" smtClean="0"/>
            </a:br>
            <a:r>
              <a:rPr lang="sv-SE" sz="1200" dirty="0" smtClean="0"/>
              <a:t>4. När motparter </a:t>
            </a:r>
            <a:r>
              <a:rPr lang="sv-SE" sz="1200" dirty="0" err="1" smtClean="0"/>
              <a:t>färdigmarkerar</a:t>
            </a:r>
            <a:r>
              <a:rPr lang="sv-SE" sz="1200" dirty="0" smtClean="0"/>
              <a:t>, notifieras </a:t>
            </a:r>
            <a:r>
              <a:rPr lang="sv-SE" sz="1200" dirty="0"/>
              <a:t>Vårdplaneringsteamet </a:t>
            </a:r>
            <a:r>
              <a:rPr lang="sv-SE" sz="1200" dirty="0" smtClean="0"/>
              <a:t>med meddelande om </a:t>
            </a:r>
            <a:r>
              <a:rPr lang="sv-SE" sz="1200" u="sng" dirty="0" smtClean="0"/>
              <a:t>Färdigmarkerad</a:t>
            </a:r>
            <a:r>
              <a:rPr lang="sv-SE" sz="1200" dirty="0" smtClean="0"/>
              <a:t/>
            </a:r>
            <a:br>
              <a:rPr lang="sv-SE" sz="1200" dirty="0" smtClean="0"/>
            </a:br>
            <a:r>
              <a:rPr lang="sv-SE" sz="1200" dirty="0" smtClean="0"/>
              <a:t>5. När motparter justerar, notifieras Vårdplaneringsteamet med meddelande om </a:t>
            </a:r>
            <a:r>
              <a:rPr lang="sv-SE" sz="1200" u="sng" dirty="0" smtClean="0"/>
              <a:t>Justering   </a:t>
            </a:r>
            <a:endParaRPr lang="en-US" sz="2000" b="1" u="sng" dirty="0"/>
          </a:p>
        </p:txBody>
      </p:sp>
      <p:pic>
        <p:nvPicPr>
          <p:cNvPr id="8" name="Content Placeholder 3"/>
          <p:cNvPicPr>
            <a:picLocks noGrp="1" noChangeAspect="1"/>
          </p:cNvPicPr>
          <p:nvPr>
            <p:ph idx="1"/>
          </p:nvPr>
        </p:nvPicPr>
        <p:blipFill>
          <a:blip r:embed="rId2"/>
          <a:stretch>
            <a:fillRect/>
          </a:stretch>
        </p:blipFill>
        <p:spPr>
          <a:xfrm>
            <a:off x="838200" y="1940846"/>
            <a:ext cx="10515600" cy="2952949"/>
          </a:xfrm>
          <a:prstGeom prst="rect">
            <a:avLst/>
          </a:prstGeom>
        </p:spPr>
      </p:pic>
      <p:pic>
        <p:nvPicPr>
          <p:cNvPr id="9" name="Picture 8"/>
          <p:cNvPicPr>
            <a:picLocks noChangeAspect="1"/>
          </p:cNvPicPr>
          <p:nvPr/>
        </p:nvPicPr>
        <p:blipFill>
          <a:blip r:embed="rId3"/>
          <a:stretch>
            <a:fillRect/>
          </a:stretch>
        </p:blipFill>
        <p:spPr>
          <a:xfrm>
            <a:off x="3751956" y="893908"/>
            <a:ext cx="164235" cy="156023"/>
          </a:xfrm>
          <a:prstGeom prst="rect">
            <a:avLst/>
          </a:prstGeom>
        </p:spPr>
      </p:pic>
      <p:sp>
        <p:nvSpPr>
          <p:cNvPr id="10" name="Koppling 3"/>
          <p:cNvSpPr/>
          <p:nvPr/>
        </p:nvSpPr>
        <p:spPr>
          <a:xfrm>
            <a:off x="685037" y="2342912"/>
            <a:ext cx="306325"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
        <p:nvSpPr>
          <p:cNvPr id="12" name="Koppling 3"/>
          <p:cNvSpPr/>
          <p:nvPr/>
        </p:nvSpPr>
        <p:spPr>
          <a:xfrm>
            <a:off x="2493910" y="2741249"/>
            <a:ext cx="306325"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
        <p:nvSpPr>
          <p:cNvPr id="13" name="Koppling 3"/>
          <p:cNvSpPr/>
          <p:nvPr/>
        </p:nvSpPr>
        <p:spPr>
          <a:xfrm>
            <a:off x="7288001" y="2340033"/>
            <a:ext cx="306325"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pic>
        <p:nvPicPr>
          <p:cNvPr id="14" name="Content Placeholder 5"/>
          <p:cNvPicPr>
            <a:picLocks noChangeAspect="1"/>
          </p:cNvPicPr>
          <p:nvPr/>
        </p:nvPicPr>
        <p:blipFill>
          <a:blip r:embed="rId4"/>
          <a:stretch>
            <a:fillRect/>
          </a:stretch>
        </p:blipFill>
        <p:spPr>
          <a:xfrm>
            <a:off x="838200" y="4715886"/>
            <a:ext cx="10515600" cy="1768571"/>
          </a:xfrm>
          <a:prstGeom prst="rect">
            <a:avLst/>
          </a:prstGeom>
        </p:spPr>
      </p:pic>
      <p:sp>
        <p:nvSpPr>
          <p:cNvPr id="17" name="Koppling 3"/>
          <p:cNvSpPr/>
          <p:nvPr/>
        </p:nvSpPr>
        <p:spPr>
          <a:xfrm>
            <a:off x="5640493" y="6246033"/>
            <a:ext cx="324441" cy="248249"/>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3</a:t>
            </a:r>
            <a:endParaRPr lang="sv-SE" dirty="0"/>
          </a:p>
        </p:txBody>
      </p:sp>
      <p:sp>
        <p:nvSpPr>
          <p:cNvPr id="18" name="Koppling 3"/>
          <p:cNvSpPr/>
          <p:nvPr/>
        </p:nvSpPr>
        <p:spPr>
          <a:xfrm>
            <a:off x="5640493" y="5997784"/>
            <a:ext cx="324441" cy="248249"/>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4</a:t>
            </a:r>
            <a:endParaRPr lang="sv-SE" dirty="0"/>
          </a:p>
        </p:txBody>
      </p:sp>
      <p:sp>
        <p:nvSpPr>
          <p:cNvPr id="21" name="Koppling 3"/>
          <p:cNvSpPr/>
          <p:nvPr/>
        </p:nvSpPr>
        <p:spPr>
          <a:xfrm>
            <a:off x="5640493" y="5739710"/>
            <a:ext cx="324441" cy="248249"/>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5</a:t>
            </a:r>
          </a:p>
        </p:txBody>
      </p:sp>
    </p:spTree>
    <p:extLst>
      <p:ext uri="{BB962C8B-B14F-4D97-AF65-F5344CB8AC3E}">
        <p14:creationId xmlns:p14="http://schemas.microsoft.com/office/powerpoint/2010/main" val="1091022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2"/>
          <a:srcRect b="7564"/>
          <a:stretch/>
        </p:blipFill>
        <p:spPr>
          <a:xfrm>
            <a:off x="939800" y="2774421"/>
            <a:ext cx="11125200" cy="2884043"/>
          </a:xfrm>
          <a:prstGeom prst="rect">
            <a:avLst/>
          </a:prstGeom>
        </p:spPr>
      </p:pic>
      <p:sp>
        <p:nvSpPr>
          <p:cNvPr id="2" name="Title 1"/>
          <p:cNvSpPr>
            <a:spLocks noGrp="1"/>
          </p:cNvSpPr>
          <p:nvPr>
            <p:ph type="title"/>
          </p:nvPr>
        </p:nvSpPr>
        <p:spPr>
          <a:xfrm>
            <a:off x="838200" y="365125"/>
            <a:ext cx="10515600" cy="1937808"/>
          </a:xfrm>
        </p:spPr>
        <p:txBody>
          <a:bodyPr>
            <a:normAutofit/>
          </a:bodyPr>
          <a:lstStyle/>
          <a:p>
            <a:r>
              <a:rPr lang="sv-SE" sz="2000" b="1" dirty="0" smtClean="0"/>
              <a:t>Skapa Kallelse</a:t>
            </a:r>
            <a:br>
              <a:rPr lang="sv-SE" sz="2000" b="1" dirty="0" smtClean="0"/>
            </a:br>
            <a:r>
              <a:rPr lang="sv-SE" sz="1200" dirty="0" smtClean="0"/>
              <a:t>1. Klicka på Kallelse, du får veta att Samtycke saknas </a:t>
            </a:r>
            <a:br>
              <a:rPr lang="sv-SE" sz="1200" dirty="0" smtClean="0"/>
            </a:br>
            <a:r>
              <a:rPr lang="sv-SE" sz="1200" dirty="0" smtClean="0"/>
              <a:t>2. Registrera Samtycke</a:t>
            </a:r>
            <a:br>
              <a:rPr lang="sv-SE" sz="1200" dirty="0" smtClean="0"/>
            </a:br>
            <a:r>
              <a:rPr lang="sv-SE" sz="1200" dirty="0" smtClean="0"/>
              <a:t>3. Klicka på Kallelse igen  </a:t>
            </a:r>
            <a:br>
              <a:rPr lang="sv-SE" sz="1200" dirty="0" smtClean="0"/>
            </a:br>
            <a:r>
              <a:rPr lang="sv-SE" sz="1200" dirty="0" smtClean="0"/>
              <a:t/>
            </a:r>
            <a:br>
              <a:rPr lang="sv-SE" sz="1200" dirty="0" smtClean="0"/>
            </a:br>
            <a:r>
              <a:rPr lang="sv-SE" sz="1200" dirty="0" smtClean="0"/>
              <a:t>ELLER</a:t>
            </a:r>
            <a:br>
              <a:rPr lang="sv-SE" sz="1200" dirty="0" smtClean="0"/>
            </a:br>
            <a:r>
              <a:rPr lang="sv-SE" sz="1200" dirty="0" smtClean="0"/>
              <a:t>a. Hitta Samtyckes fliken</a:t>
            </a:r>
            <a:br>
              <a:rPr lang="sv-SE" sz="1200" dirty="0" smtClean="0"/>
            </a:br>
            <a:r>
              <a:rPr lang="sv-SE" sz="1200" dirty="0" smtClean="0"/>
              <a:t>2. Registrera Samtycke</a:t>
            </a:r>
            <a:br>
              <a:rPr lang="sv-SE" sz="1200" dirty="0" smtClean="0"/>
            </a:br>
            <a:r>
              <a:rPr lang="sv-SE" sz="1200" dirty="0" smtClean="0"/>
              <a:t>3. Klicka på Kallelsen</a:t>
            </a:r>
            <a:endParaRPr lang="en-US" sz="2000" b="1" u="sng" dirty="0"/>
          </a:p>
        </p:txBody>
      </p:sp>
      <p:sp>
        <p:nvSpPr>
          <p:cNvPr id="10" name="Koppling 3"/>
          <p:cNvSpPr/>
          <p:nvPr/>
        </p:nvSpPr>
        <p:spPr>
          <a:xfrm>
            <a:off x="3405673" y="3972065"/>
            <a:ext cx="306325"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
        <p:nvSpPr>
          <p:cNvPr id="12" name="Koppling 3"/>
          <p:cNvSpPr/>
          <p:nvPr/>
        </p:nvSpPr>
        <p:spPr>
          <a:xfrm>
            <a:off x="9318044" y="4519872"/>
            <a:ext cx="306325"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
        <p:nvSpPr>
          <p:cNvPr id="16" name="Koppling 3"/>
          <p:cNvSpPr/>
          <p:nvPr/>
        </p:nvSpPr>
        <p:spPr>
          <a:xfrm>
            <a:off x="7954911" y="3385847"/>
            <a:ext cx="306325"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a</a:t>
            </a:r>
            <a:endParaRPr lang="sv-SE" dirty="0"/>
          </a:p>
        </p:txBody>
      </p:sp>
    </p:spTree>
    <p:extLst>
      <p:ext uri="{BB962C8B-B14F-4D97-AF65-F5344CB8AC3E}">
        <p14:creationId xmlns:p14="http://schemas.microsoft.com/office/powerpoint/2010/main" val="1297480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stretch>
            <a:fillRect/>
          </a:stretch>
        </p:blipFill>
        <p:spPr>
          <a:xfrm>
            <a:off x="941873" y="1662388"/>
            <a:ext cx="10039393" cy="4618122"/>
          </a:xfrm>
          <a:prstGeom prst="rect">
            <a:avLst/>
          </a:prstGeom>
        </p:spPr>
      </p:pic>
      <p:sp>
        <p:nvSpPr>
          <p:cNvPr id="2" name="Title 1"/>
          <p:cNvSpPr>
            <a:spLocks noGrp="1"/>
          </p:cNvSpPr>
          <p:nvPr>
            <p:ph type="title"/>
          </p:nvPr>
        </p:nvSpPr>
        <p:spPr/>
        <p:txBody>
          <a:bodyPr>
            <a:normAutofit/>
          </a:bodyPr>
          <a:lstStyle/>
          <a:p>
            <a:r>
              <a:rPr lang="sv-SE" sz="2000" b="1" dirty="0" smtClean="0"/>
              <a:t>Skapa Kallelse – registrera möte</a:t>
            </a:r>
            <a:br>
              <a:rPr lang="sv-SE" sz="2000" b="1" dirty="0" smtClean="0"/>
            </a:br>
            <a:r>
              <a:rPr lang="sv-SE" sz="1200" dirty="0" smtClean="0"/>
              <a:t>1. Fyll i Mötesinformation om tid/plats för mötet är bestämt</a:t>
            </a:r>
            <a:br>
              <a:rPr lang="sv-SE" sz="1200" dirty="0" smtClean="0"/>
            </a:br>
            <a:r>
              <a:rPr lang="sv-SE" sz="1200" dirty="0" smtClean="0"/>
              <a:t>2. Fyll ev. i mötesdeltagare</a:t>
            </a:r>
            <a:br>
              <a:rPr lang="sv-SE" sz="1200" dirty="0" smtClean="0"/>
            </a:br>
            <a:r>
              <a:rPr lang="sv-SE" sz="1200" dirty="0" smtClean="0"/>
              <a:t>3. Fyll i meddelande-fälten i Kallelsen</a:t>
            </a:r>
            <a:br>
              <a:rPr lang="sv-SE" sz="1200" dirty="0" smtClean="0"/>
            </a:br>
            <a:r>
              <a:rPr lang="sv-SE" sz="1200" dirty="0" smtClean="0"/>
              <a:t>4. Gör </a:t>
            </a:r>
            <a:r>
              <a:rPr lang="sv-SE" sz="1200" dirty="0" err="1" smtClean="0"/>
              <a:t>SparaSänd</a:t>
            </a:r>
            <a:endParaRPr lang="en-US" sz="2000" b="1" u="sng" dirty="0"/>
          </a:p>
        </p:txBody>
      </p:sp>
      <p:sp>
        <p:nvSpPr>
          <p:cNvPr id="10" name="Koppling 3"/>
          <p:cNvSpPr/>
          <p:nvPr/>
        </p:nvSpPr>
        <p:spPr>
          <a:xfrm>
            <a:off x="10263674" y="2987951"/>
            <a:ext cx="306325"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
        <p:nvSpPr>
          <p:cNvPr id="13" name="Koppling 3"/>
          <p:cNvSpPr/>
          <p:nvPr/>
        </p:nvSpPr>
        <p:spPr>
          <a:xfrm>
            <a:off x="10021086" y="5145994"/>
            <a:ext cx="306325"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
        <p:nvSpPr>
          <p:cNvPr id="17" name="Koppling 3"/>
          <p:cNvSpPr/>
          <p:nvPr/>
        </p:nvSpPr>
        <p:spPr>
          <a:xfrm>
            <a:off x="3100493" y="5071220"/>
            <a:ext cx="306000" cy="30600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3</a:t>
            </a:r>
            <a:endParaRPr lang="sv-SE" dirty="0"/>
          </a:p>
        </p:txBody>
      </p:sp>
      <p:sp>
        <p:nvSpPr>
          <p:cNvPr id="11" name="Koppling 3"/>
          <p:cNvSpPr/>
          <p:nvPr/>
        </p:nvSpPr>
        <p:spPr>
          <a:xfrm>
            <a:off x="2592493" y="3294215"/>
            <a:ext cx="306000" cy="30600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4</a:t>
            </a:r>
            <a:endParaRPr lang="sv-SE" dirty="0"/>
          </a:p>
        </p:txBody>
      </p:sp>
    </p:spTree>
    <p:extLst>
      <p:ext uri="{BB962C8B-B14F-4D97-AF65-F5344CB8AC3E}">
        <p14:creationId xmlns:p14="http://schemas.microsoft.com/office/powerpoint/2010/main" val="2460509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Samordnad plan: Färdig för justering</a:t>
            </a:r>
            <a:r>
              <a:rPr lang="sv-SE" sz="2000" b="1" dirty="0"/>
              <a:t> </a:t>
            </a:r>
            <a:r>
              <a:rPr lang="sv-SE" sz="1200" dirty="0" smtClean="0"/>
              <a:t/>
            </a:r>
            <a:br>
              <a:rPr lang="sv-SE" sz="1200" dirty="0" smtClean="0"/>
            </a:br>
            <a:r>
              <a:rPr lang="sv-SE" sz="1200" dirty="0" smtClean="0"/>
              <a:t>* Färdig visas med ikonen        </a:t>
            </a:r>
            <a:r>
              <a:rPr lang="sv-SE" sz="1200" dirty="0"/>
              <a:t>i </a:t>
            </a:r>
            <a:r>
              <a:rPr lang="sv-SE" sz="1200" dirty="0" smtClean="0"/>
              <a:t>Samordnad plan. När alla parter har markerat färdig är vårdplanen </a:t>
            </a:r>
            <a:r>
              <a:rPr lang="sv-SE" sz="1200" dirty="0"/>
              <a:t>J</a:t>
            </a:r>
            <a:r>
              <a:rPr lang="sv-SE" sz="1200" dirty="0" smtClean="0"/>
              <a:t>usterbar vilket syns i bilden.</a:t>
            </a:r>
            <a:endParaRPr lang="en-US" sz="2000" b="1" dirty="0"/>
          </a:p>
        </p:txBody>
      </p:sp>
      <p:pic>
        <p:nvPicPr>
          <p:cNvPr id="5" name="Content Placeholder 4"/>
          <p:cNvPicPr>
            <a:picLocks noGrp="1" noChangeAspect="1"/>
          </p:cNvPicPr>
          <p:nvPr>
            <p:ph idx="1"/>
          </p:nvPr>
        </p:nvPicPr>
        <p:blipFill>
          <a:blip r:embed="rId2" cstate="print"/>
          <a:stretch>
            <a:fillRect/>
          </a:stretch>
        </p:blipFill>
        <p:spPr>
          <a:xfrm>
            <a:off x="1402110" y="1825625"/>
            <a:ext cx="9387780" cy="4351338"/>
          </a:xfrm>
          <a:prstGeom prst="rect">
            <a:avLst/>
          </a:prstGeom>
        </p:spPr>
      </p:pic>
      <p:pic>
        <p:nvPicPr>
          <p:cNvPr id="4" name="Picture 3"/>
          <p:cNvPicPr>
            <a:picLocks noChangeAspect="1"/>
          </p:cNvPicPr>
          <p:nvPr/>
        </p:nvPicPr>
        <p:blipFill>
          <a:blip r:embed="rId3"/>
          <a:stretch>
            <a:fillRect/>
          </a:stretch>
        </p:blipFill>
        <p:spPr>
          <a:xfrm>
            <a:off x="2542239" y="1098481"/>
            <a:ext cx="165182" cy="134593"/>
          </a:xfrm>
          <a:prstGeom prst="rect">
            <a:avLst/>
          </a:prstGeom>
        </p:spPr>
      </p:pic>
      <p:sp>
        <p:nvSpPr>
          <p:cNvPr id="7" name="Frame 6"/>
          <p:cNvSpPr/>
          <p:nvPr/>
        </p:nvSpPr>
        <p:spPr>
          <a:xfrm>
            <a:off x="1402110" y="4182386"/>
            <a:ext cx="1404700" cy="429371"/>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3293844" y="3271961"/>
            <a:ext cx="379660" cy="386964"/>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7930780" y="3271961"/>
            <a:ext cx="379660" cy="386964"/>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5612312" y="3271961"/>
            <a:ext cx="379660" cy="386964"/>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26221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p:cNvSpPr/>
          <p:nvPr/>
        </p:nvSpPr>
        <p:spPr>
          <a:xfrm>
            <a:off x="41287" y="448733"/>
            <a:ext cx="12192000" cy="948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879487" y="365125"/>
            <a:ext cx="10515600" cy="1325563"/>
          </a:xfrm>
        </p:spPr>
        <p:txBody>
          <a:bodyPr/>
          <a:lstStyle/>
          <a:p>
            <a:r>
              <a:rPr lang="sv-SE" dirty="0" smtClean="0"/>
              <a:t>Deltagare in i Samordnad plan      </a:t>
            </a:r>
            <a:r>
              <a:rPr lang="sv-SE" b="1" dirty="0" smtClean="0">
                <a:solidFill>
                  <a:srgbClr val="FFFF00"/>
                </a:solidFill>
              </a:rPr>
              <a:t>SAMSA*</a:t>
            </a:r>
            <a:endParaRPr lang="sv-SE" dirty="0"/>
          </a:p>
        </p:txBody>
      </p:sp>
      <p:sp>
        <p:nvSpPr>
          <p:cNvPr id="3" name="Platshållare för innehåll 2"/>
          <p:cNvSpPr>
            <a:spLocks noGrp="1"/>
          </p:cNvSpPr>
          <p:nvPr>
            <p:ph idx="1"/>
          </p:nvPr>
        </p:nvSpPr>
        <p:spPr/>
        <p:txBody>
          <a:bodyPr/>
          <a:lstStyle/>
          <a:p>
            <a:pPr lvl="0"/>
            <a:r>
              <a:rPr lang="sv-SE" dirty="0" smtClean="0"/>
              <a:t>Deltagare skrivs in i Mötesfliken</a:t>
            </a:r>
          </a:p>
          <a:p>
            <a:pPr lvl="0"/>
            <a:r>
              <a:rPr lang="sv-SE" dirty="0" smtClean="0"/>
              <a:t>Flyttas automatiskt till Samordnad plan </a:t>
            </a:r>
            <a:br>
              <a:rPr lang="sv-SE" dirty="0" smtClean="0"/>
            </a:br>
            <a:r>
              <a:rPr lang="sv-SE" dirty="0" smtClean="0">
                <a:solidFill>
                  <a:srgbClr val="FF0000"/>
                </a:solidFill>
                <a:hlinkClick r:id="rId2" action="ppaction://hlinksldjump"/>
              </a:rPr>
              <a:t>då denna öppnas i redigeringsläge </a:t>
            </a:r>
            <a:r>
              <a:rPr lang="sv-SE" dirty="0" smtClean="0"/>
              <a:t>nästa gång</a:t>
            </a:r>
          </a:p>
          <a:p>
            <a:pPr marL="0" lvl="0" indent="0">
              <a:buNone/>
            </a:pPr>
            <a:endParaRPr lang="sv-SE" dirty="0" smtClean="0"/>
          </a:p>
          <a:p>
            <a:pPr lvl="0"/>
            <a:r>
              <a:rPr lang="sv-SE" dirty="0" smtClean="0"/>
              <a:t>Däremot flyttas inte Mötesdatum/tid från Mötesfliken, måste skrivas in manuellt (obligatoriskt fält)</a:t>
            </a:r>
            <a:r>
              <a:rPr lang="sv-SE" dirty="0"/>
              <a:t/>
            </a:r>
            <a:br>
              <a:rPr lang="sv-SE" dirty="0"/>
            </a:br>
            <a:endParaRPr lang="sv-SE" dirty="0"/>
          </a:p>
        </p:txBody>
      </p:sp>
    </p:spTree>
    <p:extLst>
      <p:ext uri="{BB962C8B-B14F-4D97-AF65-F5344CB8AC3E}">
        <p14:creationId xmlns:p14="http://schemas.microsoft.com/office/powerpoint/2010/main" val="3454981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Ärendeöversikten</a:t>
            </a:r>
            <a:br>
              <a:rPr lang="sv-SE" sz="2000" b="1" dirty="0" smtClean="0"/>
            </a:br>
            <a:r>
              <a:rPr lang="sv-SE" sz="1200" dirty="0" smtClean="0"/>
              <a:t>* När det är dags att justera vårdplanen visas det genom att meddelandet får en fet röd ruta runt meddelandet</a:t>
            </a:r>
            <a:endParaRPr lang="en-US" sz="2000" b="1" dirty="0"/>
          </a:p>
        </p:txBody>
      </p:sp>
      <p:pic>
        <p:nvPicPr>
          <p:cNvPr id="4" name="Content Placeholder 3"/>
          <p:cNvPicPr>
            <a:picLocks noGrp="1" noChangeAspect="1"/>
          </p:cNvPicPr>
          <p:nvPr>
            <p:ph idx="1"/>
          </p:nvPr>
        </p:nvPicPr>
        <p:blipFill>
          <a:blip r:embed="rId2"/>
          <a:stretch>
            <a:fillRect/>
          </a:stretch>
        </p:blipFill>
        <p:spPr>
          <a:xfrm>
            <a:off x="838200" y="2756911"/>
            <a:ext cx="10515600" cy="2488766"/>
          </a:xfrm>
          <a:prstGeom prst="rect">
            <a:avLst/>
          </a:prstGeom>
        </p:spPr>
      </p:pic>
    </p:spTree>
    <p:extLst>
      <p:ext uri="{BB962C8B-B14F-4D97-AF65-F5344CB8AC3E}">
        <p14:creationId xmlns:p14="http://schemas.microsoft.com/office/powerpoint/2010/main" val="2353880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v-SE" dirty="0" smtClean="0"/>
              <a:t>SAMSA vs KLARA SVPL</a:t>
            </a:r>
            <a:br>
              <a:rPr lang="sv-SE" dirty="0" smtClean="0"/>
            </a:br>
            <a:r>
              <a:rPr lang="sv-SE" sz="1200" dirty="0" smtClean="0"/>
              <a:t>En applikation</a:t>
            </a:r>
            <a:r>
              <a:rPr lang="sv-SE" dirty="0" smtClean="0"/>
              <a:t/>
            </a:r>
            <a:br>
              <a:rPr lang="sv-SE" dirty="0" smtClean="0"/>
            </a:br>
            <a:r>
              <a:rPr lang="sv-SE" sz="1200" dirty="0" smtClean="0"/>
              <a:t>Tjänster skiljer sig</a:t>
            </a:r>
            <a:br>
              <a:rPr lang="sv-SE" sz="1200" dirty="0" smtClean="0"/>
            </a:br>
            <a:r>
              <a:rPr lang="sv-SE" sz="1200" dirty="0" smtClean="0"/>
              <a:t>Kan återanvända mycket av database</a:t>
            </a:r>
            <a:r>
              <a:rPr lang="sv-SE" sz="1200" dirty="0"/>
              <a:t>n</a:t>
            </a:r>
            <a:endParaRPr lang="en-US" dirty="0"/>
          </a:p>
        </p:txBody>
      </p:sp>
      <p:pic>
        <p:nvPicPr>
          <p:cNvPr id="8" name="Content Placeholder 7"/>
          <p:cNvPicPr>
            <a:picLocks noGrp="1" noChangeAspect="1"/>
          </p:cNvPicPr>
          <p:nvPr>
            <p:ph idx="1"/>
          </p:nvPr>
        </p:nvPicPr>
        <p:blipFill>
          <a:blip r:embed="rId2"/>
          <a:stretch>
            <a:fillRect/>
          </a:stretch>
        </p:blipFill>
        <p:spPr>
          <a:xfrm>
            <a:off x="1916425" y="1825625"/>
            <a:ext cx="8359149" cy="4351338"/>
          </a:xfrm>
          <a:prstGeom prst="rect">
            <a:avLst/>
          </a:prstGeom>
        </p:spPr>
      </p:pic>
    </p:spTree>
    <p:extLst>
      <p:ext uri="{BB962C8B-B14F-4D97-AF65-F5344CB8AC3E}">
        <p14:creationId xmlns:p14="http://schemas.microsoft.com/office/powerpoint/2010/main" val="1066988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Samordnad plan: Justerad Upprättad</a:t>
            </a:r>
            <a:r>
              <a:rPr lang="sv-SE" sz="2000" b="1" dirty="0"/>
              <a:t> </a:t>
            </a:r>
            <a:r>
              <a:rPr lang="sv-SE" sz="1200" dirty="0" smtClean="0"/>
              <a:t/>
            </a:r>
            <a:br>
              <a:rPr lang="sv-SE" sz="1200" dirty="0" smtClean="0"/>
            </a:br>
            <a:r>
              <a:rPr lang="sv-SE" sz="1200" dirty="0" smtClean="0"/>
              <a:t>* </a:t>
            </a:r>
            <a:r>
              <a:rPr lang="sv-SE" sz="1200" dirty="0"/>
              <a:t>J</a:t>
            </a:r>
            <a:r>
              <a:rPr lang="sv-SE" sz="1200" dirty="0" smtClean="0"/>
              <a:t>usterad visas i Samordnad plan med ikonen          När alla parter har Justerat </a:t>
            </a:r>
            <a:r>
              <a:rPr lang="sv-SE" sz="1200" dirty="0"/>
              <a:t>u</a:t>
            </a:r>
            <a:r>
              <a:rPr lang="sv-SE" sz="1200" dirty="0" smtClean="0"/>
              <a:t>pprättas Samordnade planen och det visas i meddelandet.</a:t>
            </a:r>
            <a:br>
              <a:rPr lang="sv-SE" sz="1200" dirty="0" smtClean="0"/>
            </a:br>
            <a:r>
              <a:rPr lang="sv-SE" sz="1200" dirty="0" smtClean="0"/>
              <a:t>* Meddelandet blir nu även grönmarkerat.</a:t>
            </a:r>
            <a:endParaRPr lang="en-US" sz="1200" dirty="0"/>
          </a:p>
        </p:txBody>
      </p:sp>
      <p:pic>
        <p:nvPicPr>
          <p:cNvPr id="5" name="Content Placeholder 4"/>
          <p:cNvPicPr>
            <a:picLocks noGrp="1" noChangeAspect="1"/>
          </p:cNvPicPr>
          <p:nvPr>
            <p:ph idx="1"/>
          </p:nvPr>
        </p:nvPicPr>
        <p:blipFill>
          <a:blip r:embed="rId2" cstate="print"/>
          <a:stretch>
            <a:fillRect/>
          </a:stretch>
        </p:blipFill>
        <p:spPr>
          <a:xfrm>
            <a:off x="914697" y="1825625"/>
            <a:ext cx="10362605" cy="4351338"/>
          </a:xfrm>
          <a:prstGeom prst="rect">
            <a:avLst/>
          </a:prstGeom>
        </p:spPr>
      </p:pic>
      <p:sp>
        <p:nvSpPr>
          <p:cNvPr id="9" name="Frame 8"/>
          <p:cNvSpPr/>
          <p:nvPr/>
        </p:nvSpPr>
        <p:spPr>
          <a:xfrm>
            <a:off x="930599" y="4444779"/>
            <a:ext cx="1868260" cy="429371"/>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a:stretch>
            <a:fillRect/>
          </a:stretch>
        </p:blipFill>
        <p:spPr>
          <a:xfrm>
            <a:off x="3792773" y="980200"/>
            <a:ext cx="230588" cy="204546"/>
          </a:xfrm>
          <a:prstGeom prst="rect">
            <a:avLst/>
          </a:prstGeom>
        </p:spPr>
      </p:pic>
      <p:sp>
        <p:nvSpPr>
          <p:cNvPr id="10" name="Frame 9"/>
          <p:cNvSpPr/>
          <p:nvPr/>
        </p:nvSpPr>
        <p:spPr>
          <a:xfrm>
            <a:off x="2704628" y="3424361"/>
            <a:ext cx="379660" cy="386964"/>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7285573" y="3424361"/>
            <a:ext cx="379660" cy="386964"/>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4998074" y="3424361"/>
            <a:ext cx="379660" cy="386964"/>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14727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Avbrott i processen</a:t>
            </a:r>
            <a:r>
              <a:rPr lang="sv-SE" sz="1200" dirty="0" smtClean="0"/>
              <a:t/>
            </a:r>
            <a:br>
              <a:rPr lang="sv-SE" sz="1200" dirty="0" smtClean="0"/>
            </a:br>
            <a:r>
              <a:rPr lang="sv-SE" sz="1200" dirty="0" smtClean="0"/>
              <a:t>1. Klicka på Avbrott i Process / Starta Avbrott</a:t>
            </a:r>
            <a:br>
              <a:rPr lang="sv-SE" sz="1200" dirty="0" smtClean="0"/>
            </a:br>
            <a:r>
              <a:rPr lang="sv-SE" sz="1200" dirty="0" smtClean="0"/>
              <a:t>2. Fyll i meddelande-fälten</a:t>
            </a:r>
            <a:br>
              <a:rPr lang="sv-SE" sz="1200" dirty="0" smtClean="0"/>
            </a:br>
            <a:r>
              <a:rPr lang="sv-SE" sz="1200" dirty="0" smtClean="0"/>
              <a:t>3. Klicka </a:t>
            </a:r>
            <a:r>
              <a:rPr lang="sv-SE" sz="1200" dirty="0" err="1" smtClean="0"/>
              <a:t>SparaSänd</a:t>
            </a:r>
            <a:endParaRPr lang="en-US" sz="1200" dirty="0"/>
          </a:p>
        </p:txBody>
      </p:sp>
      <p:pic>
        <p:nvPicPr>
          <p:cNvPr id="6" name="Bildobjekt 5"/>
          <p:cNvPicPr>
            <a:picLocks noChangeAspect="1"/>
          </p:cNvPicPr>
          <p:nvPr/>
        </p:nvPicPr>
        <p:blipFill>
          <a:blip r:embed="rId2"/>
          <a:stretch>
            <a:fillRect/>
          </a:stretch>
        </p:blipFill>
        <p:spPr>
          <a:xfrm>
            <a:off x="923395" y="1585384"/>
            <a:ext cx="9058275" cy="4991100"/>
          </a:xfrm>
          <a:prstGeom prst="rect">
            <a:avLst/>
          </a:prstGeom>
        </p:spPr>
      </p:pic>
      <p:sp>
        <p:nvSpPr>
          <p:cNvPr id="13" name="Koppling 3"/>
          <p:cNvSpPr/>
          <p:nvPr/>
        </p:nvSpPr>
        <p:spPr>
          <a:xfrm>
            <a:off x="6707293" y="3098325"/>
            <a:ext cx="306000" cy="30600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
        <p:nvSpPr>
          <p:cNvPr id="14" name="Koppling 3"/>
          <p:cNvSpPr/>
          <p:nvPr/>
        </p:nvSpPr>
        <p:spPr>
          <a:xfrm>
            <a:off x="3828626" y="5359087"/>
            <a:ext cx="306000" cy="30600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
        <p:nvSpPr>
          <p:cNvPr id="15" name="Koppling 3"/>
          <p:cNvSpPr/>
          <p:nvPr/>
        </p:nvSpPr>
        <p:spPr>
          <a:xfrm>
            <a:off x="3083560" y="3774934"/>
            <a:ext cx="306000" cy="30600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3</a:t>
            </a:r>
            <a:endParaRPr lang="sv-SE" dirty="0"/>
          </a:p>
        </p:txBody>
      </p:sp>
      <p:sp>
        <p:nvSpPr>
          <p:cNvPr id="7" name="textruta 6"/>
          <p:cNvSpPr txBox="1"/>
          <p:nvPr/>
        </p:nvSpPr>
        <p:spPr>
          <a:xfrm>
            <a:off x="6096000" y="4702657"/>
            <a:ext cx="3632200" cy="1754326"/>
          </a:xfrm>
          <a:prstGeom prst="rect">
            <a:avLst/>
          </a:prstGeom>
          <a:noFill/>
          <a:ln>
            <a:solidFill>
              <a:schemeClr val="accent1">
                <a:lumMod val="75000"/>
              </a:schemeClr>
            </a:solidFill>
          </a:ln>
        </p:spPr>
        <p:txBody>
          <a:bodyPr wrap="square" rtlCol="0">
            <a:spAutoFit/>
          </a:bodyPr>
          <a:lstStyle/>
          <a:p>
            <a:r>
              <a:rPr lang="sv-SE" dirty="0" smtClean="0"/>
              <a:t>OBS!!</a:t>
            </a:r>
            <a:br>
              <a:rPr lang="sv-SE" dirty="0" smtClean="0"/>
            </a:br>
            <a:r>
              <a:rPr lang="sv-SE" dirty="0" smtClean="0"/>
              <a:t>Notera att i Ärendeöversikten är Avbrotts rutan RÖD, även om mottagarna kvitterat.</a:t>
            </a:r>
          </a:p>
          <a:p>
            <a:r>
              <a:rPr lang="sv-SE" dirty="0" smtClean="0"/>
              <a:t>Detta för att man inte ska missa att Avsluta Avbrott</a:t>
            </a:r>
            <a:endParaRPr lang="sv-SE" dirty="0"/>
          </a:p>
        </p:txBody>
      </p:sp>
      <p:pic>
        <p:nvPicPr>
          <p:cNvPr id="8" name="Bildobjekt 7"/>
          <p:cNvPicPr>
            <a:picLocks noChangeAspect="1"/>
          </p:cNvPicPr>
          <p:nvPr/>
        </p:nvPicPr>
        <p:blipFill>
          <a:blip r:embed="rId3"/>
          <a:stretch>
            <a:fillRect/>
          </a:stretch>
        </p:blipFill>
        <p:spPr>
          <a:xfrm>
            <a:off x="7343246" y="537634"/>
            <a:ext cx="1281228" cy="875242"/>
          </a:xfrm>
          <a:prstGeom prst="rect">
            <a:avLst/>
          </a:prstGeom>
        </p:spPr>
      </p:pic>
      <p:cxnSp>
        <p:nvCxnSpPr>
          <p:cNvPr id="17" name="Rak 16"/>
          <p:cNvCxnSpPr/>
          <p:nvPr/>
        </p:nvCxnSpPr>
        <p:spPr>
          <a:xfrm flipH="1">
            <a:off x="6707293" y="1465883"/>
            <a:ext cx="1928708" cy="1512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H="1">
            <a:off x="6256867" y="1412876"/>
            <a:ext cx="1151466" cy="15761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664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stretch>
            <a:fillRect/>
          </a:stretch>
        </p:blipFill>
        <p:spPr>
          <a:xfrm>
            <a:off x="3668712" y="603356"/>
            <a:ext cx="8246723" cy="5788977"/>
          </a:xfrm>
          <a:prstGeom prst="rect">
            <a:avLst/>
          </a:prstGeom>
        </p:spPr>
      </p:pic>
      <p:sp>
        <p:nvSpPr>
          <p:cNvPr id="2" name="Title 1"/>
          <p:cNvSpPr>
            <a:spLocks noGrp="1"/>
          </p:cNvSpPr>
          <p:nvPr>
            <p:ph type="title"/>
          </p:nvPr>
        </p:nvSpPr>
        <p:spPr/>
        <p:txBody>
          <a:bodyPr>
            <a:normAutofit/>
          </a:bodyPr>
          <a:lstStyle/>
          <a:p>
            <a:r>
              <a:rPr lang="sv-SE" sz="2000" b="1" dirty="0" smtClean="0"/>
              <a:t>Information vid utskrivning</a:t>
            </a:r>
            <a:r>
              <a:rPr lang="sv-SE" sz="1200" dirty="0" smtClean="0"/>
              <a:t/>
            </a:r>
            <a:br>
              <a:rPr lang="sv-SE" sz="1200" dirty="0" smtClean="0"/>
            </a:br>
            <a:r>
              <a:rPr lang="sv-SE" sz="1200" dirty="0" smtClean="0"/>
              <a:t>1. Klicka på Info vid </a:t>
            </a:r>
            <a:r>
              <a:rPr lang="sv-SE" sz="1200" dirty="0" err="1" smtClean="0"/>
              <a:t>utskr</a:t>
            </a:r>
            <a:r>
              <a:rPr lang="sv-SE" sz="1200" dirty="0" smtClean="0"/>
              <a:t>.</a:t>
            </a:r>
            <a:br>
              <a:rPr lang="sv-SE" sz="1200" dirty="0" smtClean="0"/>
            </a:br>
            <a:r>
              <a:rPr lang="sv-SE" sz="1200" dirty="0" smtClean="0"/>
              <a:t>2. Fyll i meddelande-fälten</a:t>
            </a:r>
            <a:br>
              <a:rPr lang="sv-SE" sz="1200" dirty="0" smtClean="0"/>
            </a:br>
            <a:r>
              <a:rPr lang="sv-SE" sz="1200" dirty="0" smtClean="0"/>
              <a:t>3. Klicka </a:t>
            </a:r>
            <a:r>
              <a:rPr lang="sv-SE" sz="1200" dirty="0" err="1" smtClean="0"/>
              <a:t>SparaSänd</a:t>
            </a:r>
            <a:endParaRPr lang="en-US" sz="1200" dirty="0"/>
          </a:p>
        </p:txBody>
      </p:sp>
      <p:sp>
        <p:nvSpPr>
          <p:cNvPr id="13" name="Koppling 3"/>
          <p:cNvSpPr/>
          <p:nvPr/>
        </p:nvSpPr>
        <p:spPr>
          <a:xfrm>
            <a:off x="8392159" y="1775919"/>
            <a:ext cx="306000" cy="30600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
        <p:nvSpPr>
          <p:cNvPr id="14" name="Koppling 3"/>
          <p:cNvSpPr/>
          <p:nvPr/>
        </p:nvSpPr>
        <p:spPr>
          <a:xfrm>
            <a:off x="5860626" y="4698687"/>
            <a:ext cx="306000" cy="30600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
        <p:nvSpPr>
          <p:cNvPr id="15" name="Koppling 3"/>
          <p:cNvSpPr/>
          <p:nvPr/>
        </p:nvSpPr>
        <p:spPr>
          <a:xfrm>
            <a:off x="5615094" y="2699667"/>
            <a:ext cx="306000" cy="30600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3</a:t>
            </a:r>
            <a:endParaRPr lang="sv-SE" dirty="0"/>
          </a:p>
        </p:txBody>
      </p:sp>
    </p:spTree>
    <p:extLst>
      <p:ext uri="{BB962C8B-B14F-4D97-AF65-F5344CB8AC3E}">
        <p14:creationId xmlns:p14="http://schemas.microsoft.com/office/powerpoint/2010/main" val="1801458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p:cNvSpPr/>
          <p:nvPr/>
        </p:nvSpPr>
        <p:spPr>
          <a:xfrm>
            <a:off x="41287" y="448733"/>
            <a:ext cx="12192000" cy="948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879487" y="365125"/>
            <a:ext cx="10515600" cy="1325563"/>
          </a:xfrm>
        </p:spPr>
        <p:txBody>
          <a:bodyPr/>
          <a:lstStyle/>
          <a:p>
            <a:r>
              <a:rPr lang="sv-SE" dirty="0" smtClean="0"/>
              <a:t>Aktivitet och Funktion		</a:t>
            </a:r>
            <a:r>
              <a:rPr lang="sv-SE" b="1" dirty="0" smtClean="0">
                <a:solidFill>
                  <a:srgbClr val="FFFF00"/>
                </a:solidFill>
              </a:rPr>
              <a:t>SAMSA*</a:t>
            </a:r>
            <a:endParaRPr lang="sv-SE" dirty="0"/>
          </a:p>
        </p:txBody>
      </p:sp>
      <p:sp>
        <p:nvSpPr>
          <p:cNvPr id="3" name="Platshållare för innehåll 2"/>
          <p:cNvSpPr>
            <a:spLocks noGrp="1"/>
          </p:cNvSpPr>
          <p:nvPr>
            <p:ph idx="1"/>
          </p:nvPr>
        </p:nvSpPr>
        <p:spPr/>
        <p:txBody>
          <a:bodyPr/>
          <a:lstStyle/>
          <a:p>
            <a:pPr marL="0" lvl="0" indent="0">
              <a:buNone/>
            </a:pPr>
            <a:r>
              <a:rPr lang="sv-SE" dirty="0"/>
              <a:t/>
            </a:r>
            <a:br>
              <a:rPr lang="sv-SE" dirty="0"/>
            </a:br>
            <a:endParaRPr lang="sv-SE" dirty="0"/>
          </a:p>
        </p:txBody>
      </p:sp>
      <p:pic>
        <p:nvPicPr>
          <p:cNvPr id="5" name="Bildobjekt 4"/>
          <p:cNvPicPr>
            <a:picLocks noChangeAspect="1"/>
          </p:cNvPicPr>
          <p:nvPr/>
        </p:nvPicPr>
        <p:blipFill>
          <a:blip r:embed="rId2"/>
          <a:stretch>
            <a:fillRect/>
          </a:stretch>
        </p:blipFill>
        <p:spPr>
          <a:xfrm>
            <a:off x="407458" y="1480608"/>
            <a:ext cx="8058150" cy="5381625"/>
          </a:xfrm>
          <a:prstGeom prst="rect">
            <a:avLst/>
          </a:prstGeom>
        </p:spPr>
      </p:pic>
      <p:pic>
        <p:nvPicPr>
          <p:cNvPr id="6" name="Bildobjekt 5"/>
          <p:cNvPicPr>
            <a:picLocks noChangeAspect="1"/>
          </p:cNvPicPr>
          <p:nvPr/>
        </p:nvPicPr>
        <p:blipFill>
          <a:blip r:embed="rId3"/>
          <a:stretch>
            <a:fillRect/>
          </a:stretch>
        </p:blipFill>
        <p:spPr>
          <a:xfrm>
            <a:off x="3383492" y="2154766"/>
            <a:ext cx="8401050" cy="4791075"/>
          </a:xfrm>
          <a:prstGeom prst="rect">
            <a:avLst/>
          </a:prstGeom>
        </p:spPr>
      </p:pic>
    </p:spTree>
    <p:extLst>
      <p:ext uri="{BB962C8B-B14F-4D97-AF65-F5344CB8AC3E}">
        <p14:creationId xmlns:p14="http://schemas.microsoft.com/office/powerpoint/2010/main" val="134679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p:cNvSpPr/>
          <p:nvPr/>
        </p:nvSpPr>
        <p:spPr>
          <a:xfrm>
            <a:off x="41287" y="448733"/>
            <a:ext cx="12192000" cy="948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879487" y="365125"/>
            <a:ext cx="10515600" cy="1325563"/>
          </a:xfrm>
        </p:spPr>
        <p:txBody>
          <a:bodyPr/>
          <a:lstStyle/>
          <a:p>
            <a:r>
              <a:rPr lang="sv-SE" dirty="0" smtClean="0"/>
              <a:t>Administrativa meddelanden i		</a:t>
            </a:r>
            <a:r>
              <a:rPr lang="sv-SE" b="1" dirty="0" smtClean="0">
                <a:solidFill>
                  <a:srgbClr val="FFFF00"/>
                </a:solidFill>
              </a:rPr>
              <a:t>SAMSA*</a:t>
            </a:r>
            <a:endParaRPr lang="sv-SE" dirty="0"/>
          </a:p>
        </p:txBody>
      </p:sp>
      <p:sp>
        <p:nvSpPr>
          <p:cNvPr id="3" name="Platshållare för innehåll 2"/>
          <p:cNvSpPr>
            <a:spLocks noGrp="1"/>
          </p:cNvSpPr>
          <p:nvPr>
            <p:ph idx="1"/>
          </p:nvPr>
        </p:nvSpPr>
        <p:spPr/>
        <p:txBody>
          <a:bodyPr/>
          <a:lstStyle/>
          <a:p>
            <a:pPr marL="0" lvl="0" indent="0">
              <a:buNone/>
            </a:pPr>
            <a:r>
              <a:rPr lang="sv-SE" dirty="0"/>
              <a:t/>
            </a:r>
            <a:br>
              <a:rPr lang="sv-SE" dirty="0"/>
            </a:br>
            <a:endParaRPr lang="sv-SE" dirty="0"/>
          </a:p>
        </p:txBody>
      </p:sp>
      <p:pic>
        <p:nvPicPr>
          <p:cNvPr id="7" name="Bildobjekt 6"/>
          <p:cNvPicPr/>
          <p:nvPr/>
        </p:nvPicPr>
        <p:blipFill rotWithShape="1">
          <a:blip r:embed="rId2"/>
          <a:srcRect l="13538" t="11765" r="75030" b="67380"/>
          <a:stretch/>
        </p:blipFill>
        <p:spPr bwMode="auto">
          <a:xfrm>
            <a:off x="1029970" y="1703125"/>
            <a:ext cx="4899660" cy="2514600"/>
          </a:xfrm>
          <a:prstGeom prst="rect">
            <a:avLst/>
          </a:prstGeom>
          <a:ln>
            <a:noFill/>
          </a:ln>
          <a:extLst>
            <a:ext uri="{53640926-AAD7-44D8-BBD7-CCE9431645EC}">
              <a14:shadowObscured xmlns:a14="http://schemas.microsoft.com/office/drawing/2010/main"/>
            </a:ext>
          </a:extLst>
        </p:spPr>
      </p:pic>
      <p:sp>
        <p:nvSpPr>
          <p:cNvPr id="4" name="textruta 3"/>
          <p:cNvSpPr txBox="1"/>
          <p:nvPr/>
        </p:nvSpPr>
        <p:spPr>
          <a:xfrm>
            <a:off x="6323554" y="2775759"/>
            <a:ext cx="5347490" cy="1200329"/>
          </a:xfrm>
          <a:prstGeom prst="rect">
            <a:avLst/>
          </a:prstGeom>
          <a:noFill/>
        </p:spPr>
        <p:txBody>
          <a:bodyPr wrap="none" rtlCol="0">
            <a:spAutoFit/>
          </a:bodyPr>
          <a:lstStyle/>
          <a:p>
            <a:r>
              <a:rPr lang="sv-SE" dirty="0" smtClean="0"/>
              <a:t>Sänds till de parter/deltagare som visas i parts-rutorna.</a:t>
            </a:r>
          </a:p>
          <a:p>
            <a:endParaRPr lang="sv-SE" dirty="0"/>
          </a:p>
          <a:p>
            <a:endParaRPr lang="sv-SE" dirty="0" smtClean="0"/>
          </a:p>
          <a:p>
            <a:r>
              <a:rPr lang="sv-SE" dirty="0" smtClean="0"/>
              <a:t>Sänds till enhet inom den egna parten som man väljer</a:t>
            </a:r>
            <a:endParaRPr lang="sv-SE" dirty="0"/>
          </a:p>
        </p:txBody>
      </p:sp>
      <p:pic>
        <p:nvPicPr>
          <p:cNvPr id="8" name="Bildobjekt 7"/>
          <p:cNvPicPr>
            <a:picLocks noChangeAspect="1"/>
          </p:cNvPicPr>
          <p:nvPr/>
        </p:nvPicPr>
        <p:blipFill>
          <a:blip r:embed="rId3"/>
          <a:stretch>
            <a:fillRect/>
          </a:stretch>
        </p:blipFill>
        <p:spPr>
          <a:xfrm>
            <a:off x="966787" y="4340225"/>
            <a:ext cx="5534025" cy="2647950"/>
          </a:xfrm>
          <a:prstGeom prst="rect">
            <a:avLst/>
          </a:prstGeom>
        </p:spPr>
      </p:pic>
      <p:cxnSp>
        <p:nvCxnSpPr>
          <p:cNvPr id="10" name="Rak pil 9"/>
          <p:cNvCxnSpPr/>
          <p:nvPr/>
        </p:nvCxnSpPr>
        <p:spPr>
          <a:xfrm flipH="1">
            <a:off x="5723468" y="2960425"/>
            <a:ext cx="600086" cy="51875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 11"/>
          <p:cNvCxnSpPr/>
          <p:nvPr/>
        </p:nvCxnSpPr>
        <p:spPr>
          <a:xfrm flipH="1" flipV="1">
            <a:off x="5571067" y="3663844"/>
            <a:ext cx="752487" cy="11411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907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Avsluta ett Ärende</a:t>
            </a:r>
            <a:br>
              <a:rPr lang="sv-SE" sz="2000" b="1" dirty="0" smtClean="0"/>
            </a:br>
            <a:r>
              <a:rPr lang="sv-SE" sz="1200" dirty="0" smtClean="0"/>
              <a:t>Alla</a:t>
            </a:r>
            <a:r>
              <a:rPr lang="sv-SE" sz="2000" b="1" dirty="0" smtClean="0"/>
              <a:t> </a:t>
            </a:r>
            <a:r>
              <a:rPr lang="sv-SE" sz="1200" dirty="0"/>
              <a:t>k</a:t>
            </a:r>
            <a:r>
              <a:rPr lang="sv-SE" sz="1200" dirty="0" smtClean="0"/>
              <a:t>ommunanvändare har möjlighet att avsluta ärenden i SAMSA. För Sjukhus- och Primärvårdsanvändare är det behörighetsstyrt.</a:t>
            </a:r>
            <a:br>
              <a:rPr lang="sv-SE" sz="1200" dirty="0" smtClean="0"/>
            </a:br>
            <a:r>
              <a:rPr lang="sv-SE" sz="1200" dirty="0" smtClean="0"/>
              <a:t>1. Tryck på Ärende.</a:t>
            </a:r>
            <a:br>
              <a:rPr lang="sv-SE" sz="1200" dirty="0" smtClean="0"/>
            </a:br>
            <a:r>
              <a:rPr lang="sv-SE" sz="1200" dirty="0" smtClean="0"/>
              <a:t>2. Välj Avsluta ärendet.</a:t>
            </a:r>
            <a:endParaRPr lang="en-US" sz="2000" b="1" dirty="0"/>
          </a:p>
        </p:txBody>
      </p:sp>
      <p:pic>
        <p:nvPicPr>
          <p:cNvPr id="10" name="Content Placeholder 9"/>
          <p:cNvPicPr>
            <a:picLocks noGrp="1" noChangeAspect="1"/>
          </p:cNvPicPr>
          <p:nvPr>
            <p:ph idx="1"/>
          </p:nvPr>
        </p:nvPicPr>
        <p:blipFill>
          <a:blip r:embed="rId2"/>
          <a:stretch>
            <a:fillRect/>
          </a:stretch>
        </p:blipFill>
        <p:spPr>
          <a:xfrm>
            <a:off x="838200" y="2617468"/>
            <a:ext cx="10515600" cy="2292164"/>
          </a:xfrm>
          <a:prstGeom prst="rect">
            <a:avLst/>
          </a:prstGeom>
        </p:spPr>
      </p:pic>
      <p:sp>
        <p:nvSpPr>
          <p:cNvPr id="11" name="Koppling 3"/>
          <p:cNvSpPr/>
          <p:nvPr/>
        </p:nvSpPr>
        <p:spPr>
          <a:xfrm>
            <a:off x="515739" y="3456912"/>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
        <p:nvSpPr>
          <p:cNvPr id="12" name="Koppling 3"/>
          <p:cNvSpPr/>
          <p:nvPr/>
        </p:nvSpPr>
        <p:spPr>
          <a:xfrm>
            <a:off x="1689219" y="3610231"/>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Tree>
    <p:extLst>
      <p:ext uri="{BB962C8B-B14F-4D97-AF65-F5344CB8AC3E}">
        <p14:creationId xmlns:p14="http://schemas.microsoft.com/office/powerpoint/2010/main" val="465078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Aktivera Ärende på nytt</a:t>
            </a:r>
            <a:br>
              <a:rPr lang="sv-SE" sz="2000" b="1" dirty="0" smtClean="0"/>
            </a:br>
            <a:r>
              <a:rPr lang="sv-SE" sz="1200" dirty="0" smtClean="0"/>
              <a:t>1. Välj vilket ärende du ska återaktivera i ärendehistoriken. </a:t>
            </a:r>
            <a:br>
              <a:rPr lang="sv-SE" sz="1200" dirty="0" smtClean="0"/>
            </a:br>
            <a:r>
              <a:rPr lang="sv-SE" sz="1200" dirty="0" smtClean="0"/>
              <a:t>2. Välj Ärende.</a:t>
            </a:r>
            <a:br>
              <a:rPr lang="sv-SE" sz="1200" dirty="0" smtClean="0"/>
            </a:br>
            <a:r>
              <a:rPr lang="sv-SE" sz="1200" dirty="0" smtClean="0"/>
              <a:t>3. Aktivera ärendet.</a:t>
            </a:r>
            <a:endParaRPr lang="en-US" sz="2000" b="1" dirty="0"/>
          </a:p>
        </p:txBody>
      </p:sp>
      <p:pic>
        <p:nvPicPr>
          <p:cNvPr id="4" name="Content Placeholder 3"/>
          <p:cNvPicPr>
            <a:picLocks noGrp="1" noChangeAspect="1"/>
          </p:cNvPicPr>
          <p:nvPr>
            <p:ph idx="1"/>
          </p:nvPr>
        </p:nvPicPr>
        <p:blipFill>
          <a:blip r:embed="rId2"/>
          <a:stretch>
            <a:fillRect/>
          </a:stretch>
        </p:blipFill>
        <p:spPr>
          <a:xfrm>
            <a:off x="838200" y="2291379"/>
            <a:ext cx="10515600" cy="3419829"/>
          </a:xfrm>
          <a:prstGeom prst="rect">
            <a:avLst/>
          </a:prstGeom>
        </p:spPr>
      </p:pic>
      <p:sp>
        <p:nvSpPr>
          <p:cNvPr id="5" name="Koppling 3"/>
          <p:cNvSpPr/>
          <p:nvPr/>
        </p:nvSpPr>
        <p:spPr>
          <a:xfrm>
            <a:off x="515739" y="3219357"/>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
        <p:nvSpPr>
          <p:cNvPr id="6" name="Koppling 3"/>
          <p:cNvSpPr/>
          <p:nvPr/>
        </p:nvSpPr>
        <p:spPr>
          <a:xfrm>
            <a:off x="7507851" y="2896080"/>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
        <p:nvSpPr>
          <p:cNvPr id="7" name="Koppling 3"/>
          <p:cNvSpPr/>
          <p:nvPr/>
        </p:nvSpPr>
        <p:spPr>
          <a:xfrm>
            <a:off x="1853811" y="3657350"/>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a:t>
            </a:r>
          </a:p>
        </p:txBody>
      </p:sp>
      <p:sp>
        <p:nvSpPr>
          <p:cNvPr id="8" name="Koppling 3"/>
          <p:cNvSpPr/>
          <p:nvPr/>
        </p:nvSpPr>
        <p:spPr>
          <a:xfrm>
            <a:off x="7185390" y="4670016"/>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Tree>
    <p:extLst>
      <p:ext uri="{BB962C8B-B14F-4D97-AF65-F5344CB8AC3E}">
        <p14:creationId xmlns:p14="http://schemas.microsoft.com/office/powerpoint/2010/main" val="763963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p:cNvSpPr/>
          <p:nvPr/>
        </p:nvSpPr>
        <p:spPr>
          <a:xfrm>
            <a:off x="41287" y="448733"/>
            <a:ext cx="12192000" cy="948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879487" y="365125"/>
            <a:ext cx="10515600" cy="1325563"/>
          </a:xfrm>
        </p:spPr>
        <p:txBody>
          <a:bodyPr/>
          <a:lstStyle/>
          <a:p>
            <a:r>
              <a:rPr lang="sv-SE" dirty="0" smtClean="0"/>
              <a:t>Historik 	</a:t>
            </a:r>
            <a:r>
              <a:rPr lang="sv-SE" b="1" dirty="0" smtClean="0">
                <a:solidFill>
                  <a:srgbClr val="FFFF00"/>
                </a:solidFill>
              </a:rPr>
              <a:t>SAMSA*</a:t>
            </a:r>
            <a:r>
              <a:rPr lang="sv-SE" dirty="0" smtClean="0"/>
              <a:t> </a:t>
            </a:r>
            <a:endParaRPr lang="sv-SE" dirty="0"/>
          </a:p>
        </p:txBody>
      </p:sp>
      <p:sp>
        <p:nvSpPr>
          <p:cNvPr id="3" name="Platshållare för innehåll 2"/>
          <p:cNvSpPr>
            <a:spLocks noGrp="1"/>
          </p:cNvSpPr>
          <p:nvPr>
            <p:ph idx="1"/>
          </p:nvPr>
        </p:nvSpPr>
        <p:spPr/>
        <p:txBody>
          <a:bodyPr/>
          <a:lstStyle/>
          <a:p>
            <a:r>
              <a:rPr lang="sv-SE" dirty="0" smtClean="0"/>
              <a:t>Ärendehistorik – flik på högersidan för val patient</a:t>
            </a:r>
          </a:p>
          <a:p>
            <a:r>
              <a:rPr lang="sv-SE" dirty="0" smtClean="0"/>
              <a:t>Användarspår – finns för varje meddelande</a:t>
            </a:r>
          </a:p>
          <a:p>
            <a:r>
              <a:rPr lang="sv-SE" dirty="0" smtClean="0"/>
              <a:t>Versioner av varje meddelande</a:t>
            </a:r>
          </a:p>
          <a:p>
            <a:endParaRPr lang="sv-SE" dirty="0"/>
          </a:p>
        </p:txBody>
      </p:sp>
      <p:pic>
        <p:nvPicPr>
          <p:cNvPr id="9" name="Bildobjekt 8"/>
          <p:cNvPicPr>
            <a:picLocks noChangeAspect="1"/>
          </p:cNvPicPr>
          <p:nvPr/>
        </p:nvPicPr>
        <p:blipFill>
          <a:blip r:embed="rId2"/>
          <a:stretch>
            <a:fillRect/>
          </a:stretch>
        </p:blipFill>
        <p:spPr>
          <a:xfrm>
            <a:off x="879487" y="3662362"/>
            <a:ext cx="9020175" cy="3038475"/>
          </a:xfrm>
          <a:prstGeom prst="rect">
            <a:avLst/>
          </a:prstGeom>
        </p:spPr>
      </p:pic>
      <p:sp>
        <p:nvSpPr>
          <p:cNvPr id="20" name="Frame 6"/>
          <p:cNvSpPr/>
          <p:nvPr/>
        </p:nvSpPr>
        <p:spPr>
          <a:xfrm>
            <a:off x="6736681" y="5913379"/>
            <a:ext cx="900000" cy="324000"/>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ame 6"/>
          <p:cNvSpPr/>
          <p:nvPr/>
        </p:nvSpPr>
        <p:spPr>
          <a:xfrm>
            <a:off x="2229531" y="6176217"/>
            <a:ext cx="2376335" cy="429371"/>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Rak pil 17"/>
          <p:cNvCxnSpPr/>
          <p:nvPr/>
        </p:nvCxnSpPr>
        <p:spPr>
          <a:xfrm flipH="1">
            <a:off x="7730067" y="5969499"/>
            <a:ext cx="2429731" cy="41343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324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l 21"/>
          <p:cNvGraphicFramePr>
            <a:graphicFrameLocks noGrp="1"/>
          </p:cNvGraphicFramePr>
          <p:nvPr>
            <p:extLst>
              <p:ext uri="{D42A27DB-BD31-4B8C-83A1-F6EECF244321}">
                <p14:modId xmlns:p14="http://schemas.microsoft.com/office/powerpoint/2010/main" val="876853833"/>
              </p:ext>
            </p:extLst>
          </p:nvPr>
        </p:nvGraphicFramePr>
        <p:xfrm>
          <a:off x="998020" y="1957493"/>
          <a:ext cx="10533580" cy="2926080"/>
        </p:xfrm>
        <a:graphic>
          <a:graphicData uri="http://schemas.openxmlformats.org/drawingml/2006/table">
            <a:tbl>
              <a:tblPr firstRow="1" bandRow="1">
                <a:tableStyleId>{5C22544A-7EE6-4342-B048-85BDC9FD1C3A}</a:tableStyleId>
              </a:tblPr>
              <a:tblGrid>
                <a:gridCol w="780297"/>
                <a:gridCol w="3764259"/>
                <a:gridCol w="347327"/>
                <a:gridCol w="750974"/>
                <a:gridCol w="4890723"/>
              </a:tblGrid>
              <a:tr h="360000">
                <a:tc>
                  <a:txBody>
                    <a:bodyPr/>
                    <a:lstStyle/>
                    <a:p>
                      <a:r>
                        <a:rPr lang="sv-SE" dirty="0" smtClean="0"/>
                        <a:t>Ikon</a:t>
                      </a:r>
                      <a:endParaRPr lang="sv-SE" dirty="0"/>
                    </a:p>
                  </a:txBody>
                  <a:tcPr/>
                </a:tc>
                <a:tc>
                  <a:txBody>
                    <a:bodyPr/>
                    <a:lstStyle/>
                    <a:p>
                      <a:r>
                        <a:rPr lang="sv-SE" dirty="0" smtClean="0"/>
                        <a:t>Betydelse</a:t>
                      </a:r>
                      <a:endParaRPr lang="sv-SE" dirty="0"/>
                    </a:p>
                  </a:txBody>
                  <a:tcPr/>
                </a:tc>
                <a:tc>
                  <a:txBody>
                    <a:bodyPr/>
                    <a:lstStyle/>
                    <a:p>
                      <a:endParaRPr lang="sv-SE" dirty="0"/>
                    </a:p>
                  </a:txBody>
                  <a:tcPr/>
                </a:tc>
                <a:tc>
                  <a:txBody>
                    <a:bodyPr/>
                    <a:lstStyle/>
                    <a:p>
                      <a:r>
                        <a:rPr lang="sv-SE" dirty="0" smtClean="0"/>
                        <a:t>Ikon</a:t>
                      </a:r>
                      <a:endParaRPr lang="sv-SE" dirty="0"/>
                    </a:p>
                  </a:txBody>
                  <a:tcPr/>
                </a:tc>
                <a:tc>
                  <a:txBody>
                    <a:bodyPr/>
                    <a:lstStyle/>
                    <a:p>
                      <a:r>
                        <a:rPr lang="sv-SE" dirty="0" smtClean="0"/>
                        <a:t>Betydelse</a:t>
                      </a:r>
                      <a:endParaRPr lang="sv-SE" dirty="0"/>
                    </a:p>
                  </a:txBody>
                  <a:tcPr/>
                </a:tc>
              </a:tr>
              <a:tr h="360000">
                <a:tc>
                  <a:txBody>
                    <a:bodyPr/>
                    <a:lstStyle/>
                    <a:p>
                      <a:endParaRPr lang="sv-SE" dirty="0"/>
                    </a:p>
                  </a:txBody>
                  <a:tcPr/>
                </a:tc>
                <a:tc>
                  <a:txBody>
                    <a:bodyPr/>
                    <a:lstStyle/>
                    <a:p>
                      <a:r>
                        <a:rPr lang="sv-SE" dirty="0" smtClean="0"/>
                        <a:t>Papperskorg; Släng bort</a:t>
                      </a:r>
                      <a:endParaRPr lang="sv-SE" dirty="0"/>
                    </a:p>
                  </a:txBody>
                  <a:tcPr/>
                </a:tc>
                <a:tc>
                  <a:txBody>
                    <a:bodyPr/>
                    <a:lstStyle/>
                    <a:p>
                      <a:endParaRPr lang="sv-SE"/>
                    </a:p>
                  </a:txBody>
                  <a:tcPr/>
                </a:tc>
                <a:tc>
                  <a:txBody>
                    <a:bodyPr/>
                    <a:lstStyle/>
                    <a:p>
                      <a:endParaRPr lang="sv-SE" dirty="0"/>
                    </a:p>
                  </a:txBody>
                  <a:tcPr/>
                </a:tc>
                <a:tc>
                  <a:txBody>
                    <a:bodyPr/>
                    <a:lstStyle/>
                    <a:p>
                      <a:r>
                        <a:rPr lang="sv-SE" dirty="0" smtClean="0"/>
                        <a:t>Felsänt,  i Inkorgen</a:t>
                      </a:r>
                      <a:endParaRPr lang="sv-SE" dirty="0"/>
                    </a:p>
                  </a:txBody>
                  <a:tcPr/>
                </a:tc>
              </a:tr>
              <a:tr h="360000">
                <a:tc>
                  <a:txBody>
                    <a:bodyPr/>
                    <a:lstStyle/>
                    <a:p>
                      <a:endParaRPr lang="sv-SE" dirty="0"/>
                    </a:p>
                  </a:txBody>
                  <a:tcPr/>
                </a:tc>
                <a:tc>
                  <a:txBody>
                    <a:bodyPr/>
                    <a:lstStyle/>
                    <a:p>
                      <a:r>
                        <a:rPr lang="sv-SE" dirty="0" smtClean="0"/>
                        <a:t>Diskett;</a:t>
                      </a:r>
                      <a:r>
                        <a:rPr lang="sv-SE" baseline="0" dirty="0" smtClean="0"/>
                        <a:t> Spara</a:t>
                      </a:r>
                      <a:endParaRPr lang="sv-SE" dirty="0"/>
                    </a:p>
                  </a:txBody>
                  <a:tcPr/>
                </a:tc>
                <a:tc>
                  <a:txBody>
                    <a:bodyPr/>
                    <a:lstStyle/>
                    <a:p>
                      <a:endParaRPr lang="sv-SE" dirty="0"/>
                    </a:p>
                  </a:txBody>
                  <a:tcPr/>
                </a:tc>
                <a:tc>
                  <a:txBody>
                    <a:bodyPr/>
                    <a:lstStyle/>
                    <a:p>
                      <a:endParaRPr lang="sv-SE" dirty="0"/>
                    </a:p>
                  </a:txBody>
                  <a:tcPr/>
                </a:tc>
                <a:tc>
                  <a:txBody>
                    <a:bodyPr/>
                    <a:lstStyle/>
                    <a:p>
                      <a:r>
                        <a:rPr lang="sv-SE" dirty="0" smtClean="0"/>
                        <a:t>Byt huvudansvarig</a:t>
                      </a:r>
                      <a:r>
                        <a:rPr lang="sv-SE" baseline="0" dirty="0" smtClean="0"/>
                        <a:t> enhet, Omflyttning</a:t>
                      </a:r>
                      <a:endParaRPr lang="sv-SE" dirty="0"/>
                    </a:p>
                  </a:txBody>
                  <a:tcPr/>
                </a:tc>
              </a:tr>
              <a:tr h="360000">
                <a:tc>
                  <a:txBody>
                    <a:bodyPr/>
                    <a:lstStyle/>
                    <a:p>
                      <a:endParaRPr lang="sv-SE" dirty="0"/>
                    </a:p>
                  </a:txBody>
                  <a:tcPr/>
                </a:tc>
                <a:tc>
                  <a:txBody>
                    <a:bodyPr/>
                    <a:lstStyle/>
                    <a:p>
                      <a:r>
                        <a:rPr lang="sv-SE" dirty="0" smtClean="0"/>
                        <a:t>Penna; Redigera</a:t>
                      </a:r>
                      <a:endParaRPr lang="sv-SE" dirty="0"/>
                    </a:p>
                  </a:txBody>
                  <a:tcPr/>
                </a:tc>
                <a:tc>
                  <a:txBody>
                    <a:bodyPr/>
                    <a:lstStyle/>
                    <a:p>
                      <a:endParaRPr lang="sv-SE"/>
                    </a:p>
                  </a:txBody>
                  <a:tcPr/>
                </a:tc>
                <a:tc>
                  <a:txBody>
                    <a:bodyPr/>
                    <a:lstStyle/>
                    <a:p>
                      <a:endParaRPr lang="sv-SE" dirty="0"/>
                    </a:p>
                  </a:txBody>
                  <a:tcPr/>
                </a:tc>
                <a:tc>
                  <a:txBody>
                    <a:bodyPr/>
                    <a:lstStyle/>
                    <a:p>
                      <a:r>
                        <a:rPr lang="sv-SE" dirty="0" smtClean="0"/>
                        <a:t>Flytta</a:t>
                      </a:r>
                      <a:r>
                        <a:rPr lang="sv-SE" baseline="0" dirty="0" smtClean="0"/>
                        <a:t> upp enheten så att den blir huvudansvarig</a:t>
                      </a:r>
                      <a:endParaRPr lang="sv-SE" dirty="0"/>
                    </a:p>
                  </a:txBody>
                  <a:tcPr/>
                </a:tc>
              </a:tr>
              <a:tr h="360000">
                <a:tc>
                  <a:txBody>
                    <a:bodyPr/>
                    <a:lstStyle/>
                    <a:p>
                      <a:endParaRPr lang="sv-SE" dirty="0"/>
                    </a:p>
                  </a:txBody>
                  <a:tcPr/>
                </a:tc>
                <a:tc>
                  <a:txBody>
                    <a:bodyPr/>
                    <a:lstStyle/>
                    <a:p>
                      <a:r>
                        <a:rPr lang="sv-SE" dirty="0" smtClean="0"/>
                        <a:t>Förstoringsglas;  Sök</a:t>
                      </a:r>
                      <a:endParaRPr lang="sv-SE" dirty="0"/>
                    </a:p>
                  </a:txBody>
                  <a:tcPr/>
                </a:tc>
                <a:tc>
                  <a:txBody>
                    <a:bodyPr/>
                    <a:lstStyle/>
                    <a:p>
                      <a:endParaRPr lang="sv-SE"/>
                    </a:p>
                  </a:txBody>
                  <a:tcPr/>
                </a:tc>
                <a:tc>
                  <a:txBody>
                    <a:bodyPr/>
                    <a:lstStyle/>
                    <a:p>
                      <a:endParaRPr lang="sv-SE" dirty="0"/>
                    </a:p>
                  </a:txBody>
                  <a:tcPr/>
                </a:tc>
                <a:tc>
                  <a:txBody>
                    <a:bodyPr/>
                    <a:lstStyle/>
                    <a:p>
                      <a:r>
                        <a:rPr lang="sv-SE" dirty="0" smtClean="0"/>
                        <a:t>Byt ut enheten </a:t>
                      </a:r>
                      <a:r>
                        <a:rPr lang="sv-SE" b="1" dirty="0" smtClean="0"/>
                        <a:t>helt i hela </a:t>
                      </a:r>
                      <a:r>
                        <a:rPr lang="sv-SE" dirty="0" smtClean="0"/>
                        <a:t>ärendet</a:t>
                      </a:r>
                      <a:endParaRPr lang="sv-SE" dirty="0"/>
                    </a:p>
                  </a:txBody>
                  <a:tcPr/>
                </a:tc>
              </a:tr>
              <a:tr h="360000">
                <a:tc>
                  <a:txBody>
                    <a:bodyPr/>
                    <a:lstStyle/>
                    <a:p>
                      <a:endParaRPr lang="sv-SE" dirty="0"/>
                    </a:p>
                  </a:txBody>
                  <a:tcPr/>
                </a:tc>
                <a:tc>
                  <a:txBody>
                    <a:bodyPr/>
                    <a:lstStyle/>
                    <a:p>
                      <a:r>
                        <a:rPr lang="sv-SE" dirty="0" smtClean="0"/>
                        <a:t>Lägg till</a:t>
                      </a:r>
                      <a:endParaRPr lang="sv-SE" dirty="0"/>
                    </a:p>
                  </a:txBody>
                  <a:tcPr/>
                </a:tc>
                <a:tc>
                  <a:txBody>
                    <a:bodyPr/>
                    <a:lstStyle/>
                    <a:p>
                      <a:endParaRPr lang="sv-SE"/>
                    </a:p>
                  </a:txBody>
                  <a:tcPr/>
                </a:tc>
                <a:tc>
                  <a:txBody>
                    <a:bodyPr/>
                    <a:lstStyle/>
                    <a:p>
                      <a:endParaRPr lang="sv-SE" dirty="0"/>
                    </a:p>
                  </a:txBody>
                  <a:tcPr/>
                </a:tc>
                <a:tc>
                  <a:txBody>
                    <a:bodyPr/>
                    <a:lstStyle/>
                    <a:p>
                      <a:r>
                        <a:rPr lang="sv-SE" dirty="0" smtClean="0"/>
                        <a:t>Färdig markering, i Samordnad plan</a:t>
                      </a:r>
                      <a:endParaRPr lang="sv-SE" dirty="0"/>
                    </a:p>
                  </a:txBody>
                  <a:tcPr/>
                </a:tc>
              </a:tr>
              <a:tr h="360000">
                <a:tc>
                  <a:txBody>
                    <a:bodyPr/>
                    <a:lstStyle/>
                    <a:p>
                      <a:endParaRPr lang="sv-SE" dirty="0"/>
                    </a:p>
                  </a:txBody>
                  <a:tcPr/>
                </a:tc>
                <a:tc>
                  <a:txBody>
                    <a:bodyPr/>
                    <a:lstStyle/>
                    <a:p>
                      <a:r>
                        <a:rPr lang="sv-SE" dirty="0" smtClean="0"/>
                        <a:t>Ta bort</a:t>
                      </a:r>
                      <a:endParaRPr lang="sv-SE" dirty="0"/>
                    </a:p>
                  </a:txBody>
                  <a:tcPr/>
                </a:tc>
                <a:tc>
                  <a:txBody>
                    <a:bodyPr/>
                    <a:lstStyle/>
                    <a:p>
                      <a:endParaRPr lang="sv-SE"/>
                    </a:p>
                  </a:txBody>
                  <a:tcPr/>
                </a:tc>
                <a:tc>
                  <a:txBody>
                    <a:bodyPr/>
                    <a:lstStyle/>
                    <a:p>
                      <a:endParaRPr lang="sv-SE" dirty="0"/>
                    </a:p>
                  </a:txBody>
                  <a:tcPr/>
                </a:tc>
                <a:tc>
                  <a:txBody>
                    <a:bodyPr/>
                    <a:lstStyle/>
                    <a:p>
                      <a:r>
                        <a:rPr lang="sv-SE" dirty="0" smtClean="0"/>
                        <a:t>Justerad, i Samordnad plan</a:t>
                      </a:r>
                      <a:endParaRPr lang="sv-SE" dirty="0"/>
                    </a:p>
                  </a:txBody>
                  <a:tcPr/>
                </a:tc>
              </a:tr>
              <a:tr h="360000">
                <a:tc>
                  <a:txBody>
                    <a:bodyPr/>
                    <a:lstStyle/>
                    <a:p>
                      <a:endParaRPr lang="sv-SE" dirty="0"/>
                    </a:p>
                  </a:txBody>
                  <a:tcPr/>
                </a:tc>
                <a:tc>
                  <a:txBody>
                    <a:bodyPr/>
                    <a:lstStyle/>
                    <a:p>
                      <a:r>
                        <a:rPr lang="sv-SE" dirty="0" smtClean="0"/>
                        <a:t>Avbryt</a:t>
                      </a:r>
                      <a:endParaRPr lang="sv-SE" dirty="0"/>
                    </a:p>
                  </a:txBody>
                  <a:tcPr/>
                </a:tc>
                <a:tc>
                  <a:txBody>
                    <a:bodyPr/>
                    <a:lstStyle/>
                    <a:p>
                      <a:endParaRPr lang="sv-SE"/>
                    </a:p>
                  </a:txBody>
                  <a:tcPr/>
                </a:tc>
                <a:tc>
                  <a:txBody>
                    <a:bodyPr/>
                    <a:lstStyle/>
                    <a:p>
                      <a:endParaRPr lang="sv-SE" dirty="0"/>
                    </a:p>
                  </a:txBody>
                  <a:tcPr/>
                </a:tc>
                <a:tc>
                  <a:txBody>
                    <a:bodyPr/>
                    <a:lstStyle/>
                    <a:p>
                      <a:r>
                        <a:rPr lang="sv-SE" dirty="0" smtClean="0"/>
                        <a:t>Obligatoriskt fält är inte ifyllt</a:t>
                      </a:r>
                      <a:endParaRPr lang="sv-SE" dirty="0"/>
                    </a:p>
                  </a:txBody>
                  <a:tcPr/>
                </a:tc>
              </a:tr>
            </a:tbl>
          </a:graphicData>
        </a:graphic>
      </p:graphicFrame>
      <p:sp>
        <p:nvSpPr>
          <p:cNvPr id="21" name="Rektangel 20"/>
          <p:cNvSpPr/>
          <p:nvPr/>
        </p:nvSpPr>
        <p:spPr>
          <a:xfrm>
            <a:off x="41287" y="448733"/>
            <a:ext cx="12192000" cy="948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879487" y="365125"/>
            <a:ext cx="10515600" cy="1325563"/>
          </a:xfrm>
        </p:spPr>
        <p:txBody>
          <a:bodyPr/>
          <a:lstStyle/>
          <a:p>
            <a:r>
              <a:rPr lang="sv-SE" dirty="0" smtClean="0"/>
              <a:t>Ikoner i  </a:t>
            </a:r>
            <a:r>
              <a:rPr lang="sv-SE" b="1" dirty="0" smtClean="0">
                <a:solidFill>
                  <a:srgbClr val="FFFF00"/>
                </a:solidFill>
              </a:rPr>
              <a:t>SAMSA*</a:t>
            </a:r>
            <a:r>
              <a:rPr lang="sv-SE" dirty="0" smtClean="0"/>
              <a:t> </a:t>
            </a:r>
            <a:endParaRPr lang="sv-SE" dirty="0"/>
          </a:p>
        </p:txBody>
      </p:sp>
      <p:pic>
        <p:nvPicPr>
          <p:cNvPr id="4" name="Platshållare för innehåll 3"/>
          <p:cNvPicPr>
            <a:picLocks noGrp="1" noChangeAspect="1"/>
          </p:cNvPicPr>
          <p:nvPr>
            <p:ph idx="1"/>
          </p:nvPr>
        </p:nvPicPr>
        <p:blipFill rotWithShape="1">
          <a:blip r:embed="rId2"/>
          <a:srcRect l="41554" t="21597" r="8739" b="15904"/>
          <a:stretch/>
        </p:blipFill>
        <p:spPr>
          <a:xfrm>
            <a:off x="1286932" y="2356478"/>
            <a:ext cx="270934" cy="338666"/>
          </a:xfrm>
          <a:prstGeom prst="rect">
            <a:avLst/>
          </a:prstGeom>
        </p:spPr>
      </p:pic>
      <p:pic>
        <p:nvPicPr>
          <p:cNvPr id="5" name="Bildobjekt 4"/>
          <p:cNvPicPr>
            <a:picLocks noChangeAspect="1"/>
          </p:cNvPicPr>
          <p:nvPr/>
        </p:nvPicPr>
        <p:blipFill>
          <a:blip r:embed="rId3"/>
          <a:stretch>
            <a:fillRect/>
          </a:stretch>
        </p:blipFill>
        <p:spPr>
          <a:xfrm>
            <a:off x="6061751" y="2353151"/>
            <a:ext cx="333375" cy="304800"/>
          </a:xfrm>
          <a:prstGeom prst="rect">
            <a:avLst/>
          </a:prstGeom>
        </p:spPr>
      </p:pic>
      <p:pic>
        <p:nvPicPr>
          <p:cNvPr id="6" name="Bildobjekt 5"/>
          <p:cNvPicPr>
            <a:picLocks noChangeAspect="1"/>
          </p:cNvPicPr>
          <p:nvPr/>
        </p:nvPicPr>
        <p:blipFill>
          <a:blip r:embed="rId4"/>
          <a:stretch>
            <a:fillRect/>
          </a:stretch>
        </p:blipFill>
        <p:spPr>
          <a:xfrm>
            <a:off x="1260474" y="3436342"/>
            <a:ext cx="339789" cy="339789"/>
          </a:xfrm>
          <a:prstGeom prst="rect">
            <a:avLst/>
          </a:prstGeom>
        </p:spPr>
      </p:pic>
      <p:pic>
        <p:nvPicPr>
          <p:cNvPr id="7" name="Bildobjekt 6"/>
          <p:cNvPicPr>
            <a:picLocks noChangeAspect="1"/>
          </p:cNvPicPr>
          <p:nvPr/>
        </p:nvPicPr>
        <p:blipFill>
          <a:blip r:embed="rId5"/>
          <a:stretch>
            <a:fillRect/>
          </a:stretch>
        </p:blipFill>
        <p:spPr>
          <a:xfrm>
            <a:off x="1260474" y="2705466"/>
            <a:ext cx="323850" cy="342900"/>
          </a:xfrm>
          <a:prstGeom prst="rect">
            <a:avLst/>
          </a:prstGeom>
        </p:spPr>
      </p:pic>
      <p:pic>
        <p:nvPicPr>
          <p:cNvPr id="10" name="Bildobjekt 9"/>
          <p:cNvPicPr>
            <a:picLocks noChangeAspect="1"/>
          </p:cNvPicPr>
          <p:nvPr/>
        </p:nvPicPr>
        <p:blipFill>
          <a:blip r:embed="rId6"/>
          <a:stretch>
            <a:fillRect/>
          </a:stretch>
        </p:blipFill>
        <p:spPr>
          <a:xfrm>
            <a:off x="1291694" y="3113802"/>
            <a:ext cx="292630" cy="243858"/>
          </a:xfrm>
          <a:prstGeom prst="rect">
            <a:avLst/>
          </a:prstGeom>
        </p:spPr>
      </p:pic>
      <p:pic>
        <p:nvPicPr>
          <p:cNvPr id="11" name="Bildobjekt 10"/>
          <p:cNvPicPr>
            <a:picLocks noChangeAspect="1"/>
          </p:cNvPicPr>
          <p:nvPr/>
        </p:nvPicPr>
        <p:blipFill>
          <a:blip r:embed="rId7"/>
          <a:stretch>
            <a:fillRect/>
          </a:stretch>
        </p:blipFill>
        <p:spPr>
          <a:xfrm>
            <a:off x="1260474" y="3831629"/>
            <a:ext cx="390525" cy="276225"/>
          </a:xfrm>
          <a:prstGeom prst="rect">
            <a:avLst/>
          </a:prstGeom>
        </p:spPr>
      </p:pic>
      <p:pic>
        <p:nvPicPr>
          <p:cNvPr id="12" name="Bildobjekt 11"/>
          <p:cNvPicPr>
            <a:picLocks noChangeAspect="1"/>
          </p:cNvPicPr>
          <p:nvPr/>
        </p:nvPicPr>
        <p:blipFill>
          <a:blip r:embed="rId8"/>
          <a:stretch>
            <a:fillRect/>
          </a:stretch>
        </p:blipFill>
        <p:spPr>
          <a:xfrm>
            <a:off x="1303601" y="4184366"/>
            <a:ext cx="285750" cy="295275"/>
          </a:xfrm>
          <a:prstGeom prst="rect">
            <a:avLst/>
          </a:prstGeom>
        </p:spPr>
      </p:pic>
      <p:pic>
        <p:nvPicPr>
          <p:cNvPr id="13" name="Bildobjekt 12"/>
          <p:cNvPicPr>
            <a:picLocks noChangeAspect="1"/>
          </p:cNvPicPr>
          <p:nvPr/>
        </p:nvPicPr>
        <p:blipFill>
          <a:blip r:embed="rId9"/>
          <a:stretch>
            <a:fillRect/>
          </a:stretch>
        </p:blipFill>
        <p:spPr>
          <a:xfrm>
            <a:off x="6042701" y="3076454"/>
            <a:ext cx="371475" cy="314325"/>
          </a:xfrm>
          <a:prstGeom prst="rect">
            <a:avLst/>
          </a:prstGeom>
        </p:spPr>
      </p:pic>
      <p:pic>
        <p:nvPicPr>
          <p:cNvPr id="14" name="Bildobjekt 13"/>
          <p:cNvPicPr>
            <a:picLocks noChangeAspect="1"/>
          </p:cNvPicPr>
          <p:nvPr/>
        </p:nvPicPr>
        <p:blipFill>
          <a:blip r:embed="rId10"/>
          <a:stretch>
            <a:fillRect/>
          </a:stretch>
        </p:blipFill>
        <p:spPr>
          <a:xfrm>
            <a:off x="6080801" y="2743257"/>
            <a:ext cx="295275" cy="276225"/>
          </a:xfrm>
          <a:prstGeom prst="rect">
            <a:avLst/>
          </a:prstGeom>
        </p:spPr>
      </p:pic>
      <p:pic>
        <p:nvPicPr>
          <p:cNvPr id="15" name="Bildobjekt 14"/>
          <p:cNvPicPr>
            <a:picLocks noChangeAspect="1"/>
          </p:cNvPicPr>
          <p:nvPr/>
        </p:nvPicPr>
        <p:blipFill>
          <a:blip r:embed="rId11"/>
          <a:stretch>
            <a:fillRect/>
          </a:stretch>
        </p:blipFill>
        <p:spPr>
          <a:xfrm>
            <a:off x="6096000" y="3449050"/>
            <a:ext cx="285750" cy="323850"/>
          </a:xfrm>
          <a:prstGeom prst="rect">
            <a:avLst/>
          </a:prstGeom>
        </p:spPr>
      </p:pic>
      <p:pic>
        <p:nvPicPr>
          <p:cNvPr id="16" name="Bildobjekt 15"/>
          <p:cNvPicPr>
            <a:picLocks noChangeAspect="1"/>
          </p:cNvPicPr>
          <p:nvPr/>
        </p:nvPicPr>
        <p:blipFill>
          <a:blip r:embed="rId12"/>
          <a:stretch>
            <a:fillRect/>
          </a:stretch>
        </p:blipFill>
        <p:spPr>
          <a:xfrm>
            <a:off x="6091384" y="4155804"/>
            <a:ext cx="314325" cy="337608"/>
          </a:xfrm>
          <a:prstGeom prst="rect">
            <a:avLst/>
          </a:prstGeom>
        </p:spPr>
      </p:pic>
      <p:pic>
        <p:nvPicPr>
          <p:cNvPr id="23" name="Bildobjekt 22"/>
          <p:cNvPicPr>
            <a:picLocks noChangeAspect="1"/>
          </p:cNvPicPr>
          <p:nvPr/>
        </p:nvPicPr>
        <p:blipFill>
          <a:blip r:embed="rId13"/>
          <a:stretch>
            <a:fillRect/>
          </a:stretch>
        </p:blipFill>
        <p:spPr>
          <a:xfrm>
            <a:off x="6104086" y="3840893"/>
            <a:ext cx="333375" cy="295275"/>
          </a:xfrm>
          <a:prstGeom prst="rect">
            <a:avLst/>
          </a:prstGeom>
        </p:spPr>
      </p:pic>
      <p:pic>
        <p:nvPicPr>
          <p:cNvPr id="3" name="Bildobjekt 2"/>
          <p:cNvPicPr>
            <a:picLocks noChangeAspect="1"/>
          </p:cNvPicPr>
          <p:nvPr/>
        </p:nvPicPr>
        <p:blipFill>
          <a:blip r:embed="rId14"/>
          <a:stretch>
            <a:fillRect/>
          </a:stretch>
        </p:blipFill>
        <p:spPr>
          <a:xfrm>
            <a:off x="6137951" y="4537925"/>
            <a:ext cx="367816" cy="338391"/>
          </a:xfrm>
          <a:prstGeom prst="rect">
            <a:avLst/>
          </a:prstGeom>
        </p:spPr>
      </p:pic>
      <p:pic>
        <p:nvPicPr>
          <p:cNvPr id="9" name="Bildobjekt 8"/>
          <p:cNvPicPr>
            <a:picLocks noChangeAspect="1"/>
          </p:cNvPicPr>
          <p:nvPr/>
        </p:nvPicPr>
        <p:blipFill>
          <a:blip r:embed="rId15"/>
          <a:stretch>
            <a:fillRect/>
          </a:stretch>
        </p:blipFill>
        <p:spPr>
          <a:xfrm>
            <a:off x="1319740" y="4569280"/>
            <a:ext cx="252000" cy="221760"/>
          </a:xfrm>
          <a:prstGeom prst="rect">
            <a:avLst/>
          </a:prstGeom>
        </p:spPr>
      </p:pic>
    </p:spTree>
    <p:extLst>
      <p:ext uri="{BB962C8B-B14F-4D97-AF65-F5344CB8AC3E}">
        <p14:creationId xmlns:p14="http://schemas.microsoft.com/office/powerpoint/2010/main" val="30030683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b="1" dirty="0"/>
          </a:p>
        </p:txBody>
      </p:sp>
      <p:sp>
        <p:nvSpPr>
          <p:cNvPr id="3" name="Content Placeholder 2"/>
          <p:cNvSpPr>
            <a:spLocks noGrp="1"/>
          </p:cNvSpPr>
          <p:nvPr>
            <p:ph idx="1"/>
          </p:nvPr>
        </p:nvSpPr>
        <p:spPr/>
        <p:txBody>
          <a:bodyPr/>
          <a:lstStyle/>
          <a:p>
            <a:pPr marL="0" indent="0" algn="ctr">
              <a:buNone/>
            </a:pPr>
            <a:r>
              <a:rPr lang="sv-SE" sz="8000" dirty="0" smtClean="0"/>
              <a:t>Slut</a:t>
            </a:r>
            <a:endParaRPr lang="en-US" sz="8000" dirty="0"/>
          </a:p>
        </p:txBody>
      </p:sp>
    </p:spTree>
    <p:extLst>
      <p:ext uri="{BB962C8B-B14F-4D97-AF65-F5344CB8AC3E}">
        <p14:creationId xmlns:p14="http://schemas.microsoft.com/office/powerpoint/2010/main" val="643347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Inkorg</a:t>
            </a:r>
            <a:r>
              <a:rPr lang="sv-SE" sz="1200" dirty="0" smtClean="0"/>
              <a:t> </a:t>
            </a:r>
            <a:br>
              <a:rPr lang="sv-SE" sz="1200" dirty="0" smtClean="0"/>
            </a:br>
            <a:r>
              <a:rPr lang="sv-SE" sz="1200" dirty="0" smtClean="0"/>
              <a:t>* Vid inloggningen visas i Toppmenyn: Användare och Arbetsplats. Du kan välja bland senaste patienter eller använda sökfält för patient.</a:t>
            </a:r>
            <a:br>
              <a:rPr lang="sv-SE" sz="1200" dirty="0" smtClean="0"/>
            </a:br>
            <a:r>
              <a:rPr lang="sv-SE" sz="1200" dirty="0" smtClean="0"/>
              <a:t>* I mittsektionen visas de olika flikarna –Inkorg –Meddelanden –Ärendeöversikt –Patient </a:t>
            </a:r>
            <a:r>
              <a:rPr lang="sv-SE" sz="1200" dirty="0" err="1" smtClean="0"/>
              <a:t>admin</a:t>
            </a:r>
            <a:r>
              <a:rPr lang="sv-SE" sz="1200" dirty="0" smtClean="0"/>
              <a:t> –Betalning –Rapporter –Loggar –Förberedd vårdbegäran. </a:t>
            </a:r>
            <a:br>
              <a:rPr lang="sv-SE" sz="1200" dirty="0" smtClean="0"/>
            </a:br>
            <a:r>
              <a:rPr lang="sv-SE" sz="1200" dirty="0" smtClean="0"/>
              <a:t>* Du kan filtrera Inkorgen på Enhet samt Meddelandetyp och den är uppdelad i rader och kolumner som alla är </a:t>
            </a:r>
            <a:r>
              <a:rPr lang="sv-SE" sz="1200" dirty="0" err="1" smtClean="0"/>
              <a:t>sorterbara</a:t>
            </a:r>
            <a:r>
              <a:rPr lang="sv-SE" sz="1200" dirty="0" smtClean="0"/>
              <a:t>. </a:t>
            </a:r>
            <a:endParaRPr lang="en-US" sz="1200" dirty="0"/>
          </a:p>
        </p:txBody>
      </p:sp>
      <p:sp>
        <p:nvSpPr>
          <p:cNvPr id="3" name="Content Placeholder 2"/>
          <p:cNvSpPr>
            <a:spLocks noGrp="1"/>
          </p:cNvSpPr>
          <p:nvPr>
            <p:ph idx="1"/>
          </p:nvPr>
        </p:nvSpPr>
        <p:spPr/>
        <p:txBody>
          <a:bodyPr/>
          <a:lstStyle/>
          <a:p>
            <a:pPr marL="0" indent="0">
              <a:buNone/>
            </a:pPr>
            <a:r>
              <a:rPr lang="sv-SE" dirty="0" smtClean="0"/>
              <a:t> </a:t>
            </a:r>
            <a:endParaRPr lang="en-US" dirty="0"/>
          </a:p>
        </p:txBody>
      </p:sp>
      <p:pic>
        <p:nvPicPr>
          <p:cNvPr id="4" name="Picture 3">
            <a:hlinkClick r:id="rId2" action="ppaction://hlinksldjump"/>
          </p:cNvPr>
          <p:cNvPicPr>
            <a:picLocks noChangeAspect="1"/>
          </p:cNvPicPr>
          <p:nvPr/>
        </p:nvPicPr>
        <p:blipFill>
          <a:blip r:embed="rId3" cstate="print"/>
          <a:stretch>
            <a:fillRect/>
          </a:stretch>
        </p:blipFill>
        <p:spPr>
          <a:xfrm>
            <a:off x="149923" y="1557655"/>
            <a:ext cx="11934825" cy="4333875"/>
          </a:xfrm>
          <a:prstGeom prst="rect">
            <a:avLst/>
          </a:prstGeom>
        </p:spPr>
      </p:pic>
      <p:sp>
        <p:nvSpPr>
          <p:cNvPr id="7" name="Rectangle 6">
            <a:hlinkClick r:id="rId4" action="ppaction://hlinksldjump"/>
          </p:cNvPr>
          <p:cNvSpPr/>
          <p:nvPr/>
        </p:nvSpPr>
        <p:spPr>
          <a:xfrm>
            <a:off x="8513064" y="2487168"/>
            <a:ext cx="475488" cy="32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5" action="ppaction://hlinksldjump"/>
          </p:cNvPr>
          <p:cNvSpPr/>
          <p:nvPr/>
        </p:nvSpPr>
        <p:spPr>
          <a:xfrm>
            <a:off x="8988552" y="2487168"/>
            <a:ext cx="411480" cy="32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2" action="ppaction://hlinksldjump"/>
          </p:cNvPr>
          <p:cNvSpPr/>
          <p:nvPr/>
        </p:nvSpPr>
        <p:spPr>
          <a:xfrm>
            <a:off x="11631168" y="2687659"/>
            <a:ext cx="301752" cy="27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6" action="ppaction://hlinksldjump"/>
          </p:cNvPr>
          <p:cNvSpPr/>
          <p:nvPr/>
        </p:nvSpPr>
        <p:spPr>
          <a:xfrm>
            <a:off x="1353312" y="3227832"/>
            <a:ext cx="1819656" cy="301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7" action="ppaction://hlinksldjump"/>
          </p:cNvPr>
          <p:cNvSpPr/>
          <p:nvPr/>
        </p:nvSpPr>
        <p:spPr>
          <a:xfrm>
            <a:off x="5093208" y="3236976"/>
            <a:ext cx="1024128" cy="265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842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Ärendehistorik </a:t>
            </a:r>
            <a:r>
              <a:rPr lang="sv-SE" sz="1200" dirty="0" smtClean="0"/>
              <a:t/>
            </a:r>
            <a:br>
              <a:rPr lang="sv-SE" sz="1200" dirty="0" smtClean="0"/>
            </a:br>
            <a:r>
              <a:rPr lang="sv-SE" sz="1200" dirty="0" smtClean="0"/>
              <a:t>* Här finns gamla ärenden att titta på med Ärendenummer, Status, Startdatum samt Stoppdatum. </a:t>
            </a:r>
            <a:br>
              <a:rPr lang="sv-SE" sz="1200" dirty="0" smtClean="0"/>
            </a:br>
            <a:r>
              <a:rPr lang="sv-SE" sz="1200" dirty="0" smtClean="0"/>
              <a:t>* Du kan bläddra ifall det är flera flikar och det är </a:t>
            </a:r>
            <a:r>
              <a:rPr lang="sv-SE" sz="1200" dirty="0" err="1" smtClean="0"/>
              <a:t>sorterbara</a:t>
            </a:r>
            <a:r>
              <a:rPr lang="sv-SE" sz="1200" dirty="0" smtClean="0"/>
              <a:t>.</a:t>
            </a:r>
            <a:endParaRPr lang="en-US" sz="2000" b="1" dirty="0"/>
          </a:p>
        </p:txBody>
      </p:sp>
      <p:pic>
        <p:nvPicPr>
          <p:cNvPr id="4" name="Content Placeholder 3"/>
          <p:cNvPicPr>
            <a:picLocks noGrp="1" noChangeAspect="1"/>
          </p:cNvPicPr>
          <p:nvPr>
            <p:ph idx="1"/>
          </p:nvPr>
        </p:nvPicPr>
        <p:blipFill>
          <a:blip r:embed="rId2" cstate="print"/>
          <a:stretch>
            <a:fillRect/>
          </a:stretch>
        </p:blipFill>
        <p:spPr>
          <a:xfrm>
            <a:off x="3290887" y="1986756"/>
            <a:ext cx="5610225" cy="4029075"/>
          </a:xfrm>
          <a:prstGeom prst="rect">
            <a:avLst/>
          </a:prstGeom>
        </p:spPr>
      </p:pic>
      <p:sp>
        <p:nvSpPr>
          <p:cNvPr id="5" name="Rectangle 4"/>
          <p:cNvSpPr/>
          <p:nvPr/>
        </p:nvSpPr>
        <p:spPr>
          <a:xfrm>
            <a:off x="4667416" y="2337683"/>
            <a:ext cx="588396" cy="2862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a:hlinkClick r:id="rId3" action="ppaction://hlinksldjump"/>
          </p:cNvPr>
          <p:cNvSpPr/>
          <p:nvPr/>
        </p:nvSpPr>
        <p:spPr>
          <a:xfrm>
            <a:off x="1152939" y="5327374"/>
            <a:ext cx="954157" cy="75537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Tree>
    <p:extLst>
      <p:ext uri="{BB962C8B-B14F-4D97-AF65-F5344CB8AC3E}">
        <p14:creationId xmlns:p14="http://schemas.microsoft.com/office/powerpoint/2010/main" val="11199617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a:t>Samtycke</a:t>
            </a:r>
            <a:r>
              <a:rPr lang="sv-SE" sz="1200" b="1" dirty="0"/>
              <a:t> </a:t>
            </a:r>
            <a:r>
              <a:rPr lang="sv-SE" sz="1200" b="1" dirty="0" smtClean="0"/>
              <a:t/>
            </a:r>
            <a:br>
              <a:rPr lang="sv-SE" sz="1200" b="1" dirty="0" smtClean="0"/>
            </a:br>
            <a:r>
              <a:rPr lang="sv-SE" sz="1200" dirty="0" smtClean="0"/>
              <a:t>* För </a:t>
            </a:r>
            <a:r>
              <a:rPr lang="sv-SE" sz="1200" dirty="0"/>
              <a:t>att skriva in patienten behövs ej ett Samtycke men för att komma vidare </a:t>
            </a:r>
            <a:r>
              <a:rPr lang="sv-SE" sz="1200" dirty="0" smtClean="0"/>
              <a:t>i processen eller avsluta den är man tvingad </a:t>
            </a:r>
            <a:r>
              <a:rPr lang="sv-SE" sz="1200" dirty="0"/>
              <a:t>att göra ett </a:t>
            </a:r>
            <a:r>
              <a:rPr lang="sv-SE" sz="1200" dirty="0" smtClean="0"/>
              <a:t>samtycke</a:t>
            </a:r>
            <a:r>
              <a:rPr lang="sv-SE" sz="1200" dirty="0"/>
              <a:t>. </a:t>
            </a:r>
            <a:br>
              <a:rPr lang="sv-SE" sz="1200" dirty="0"/>
            </a:br>
            <a:r>
              <a:rPr lang="sv-SE" sz="1200" dirty="0" smtClean="0"/>
              <a:t>1. Du </a:t>
            </a:r>
            <a:r>
              <a:rPr lang="sv-SE" sz="1200" dirty="0"/>
              <a:t>får upp en inforuta om att </a:t>
            </a:r>
            <a:r>
              <a:rPr lang="sv-SE" sz="1200" dirty="0" smtClean="0"/>
              <a:t>du måste </a:t>
            </a:r>
            <a:r>
              <a:rPr lang="sv-SE" sz="1200" dirty="0"/>
              <a:t>registrera ett </a:t>
            </a:r>
            <a:r>
              <a:rPr lang="sv-SE" sz="1200" dirty="0" smtClean="0"/>
              <a:t>Samtycke. </a:t>
            </a:r>
            <a:br>
              <a:rPr lang="sv-SE" sz="1200" dirty="0" smtClean="0"/>
            </a:br>
            <a:r>
              <a:rPr lang="sv-SE" sz="1200" dirty="0" smtClean="0"/>
              <a:t>2. Registrera </a:t>
            </a:r>
            <a:r>
              <a:rPr lang="sv-SE" sz="1200" dirty="0"/>
              <a:t>nytt </a:t>
            </a:r>
            <a:r>
              <a:rPr lang="sv-SE" sz="1200" dirty="0" smtClean="0"/>
              <a:t>samtycke. </a:t>
            </a:r>
            <a:br>
              <a:rPr lang="sv-SE" sz="1200" dirty="0" smtClean="0"/>
            </a:br>
            <a:r>
              <a:rPr lang="sv-SE" sz="1200" dirty="0" smtClean="0"/>
              <a:t>3. Makulera </a:t>
            </a:r>
            <a:r>
              <a:rPr lang="sv-SE" sz="1200" dirty="0"/>
              <a:t>senaste </a:t>
            </a:r>
            <a:r>
              <a:rPr lang="sv-SE" sz="1200" dirty="0" smtClean="0"/>
              <a:t>samtycket.</a:t>
            </a:r>
            <a:endParaRPr lang="en-US" sz="1200" dirty="0"/>
          </a:p>
        </p:txBody>
      </p:sp>
      <p:pic>
        <p:nvPicPr>
          <p:cNvPr id="4" name="Content Placeholder 3"/>
          <p:cNvPicPr>
            <a:picLocks noGrp="1" noChangeAspect="1"/>
          </p:cNvPicPr>
          <p:nvPr>
            <p:ph idx="1"/>
          </p:nvPr>
        </p:nvPicPr>
        <p:blipFill>
          <a:blip r:embed="rId2" cstate="print"/>
          <a:stretch>
            <a:fillRect/>
          </a:stretch>
        </p:blipFill>
        <p:spPr>
          <a:xfrm>
            <a:off x="838200" y="2100339"/>
            <a:ext cx="10515600" cy="3801909"/>
          </a:xfrm>
          <a:prstGeom prst="rect">
            <a:avLst/>
          </a:prstGeom>
        </p:spPr>
      </p:pic>
      <p:sp>
        <p:nvSpPr>
          <p:cNvPr id="3" name="Left Arrow 2">
            <a:hlinkClick r:id="rId3" action="ppaction://hlinksldjump"/>
          </p:cNvPr>
          <p:cNvSpPr/>
          <p:nvPr/>
        </p:nvSpPr>
        <p:spPr>
          <a:xfrm>
            <a:off x="838200" y="5565913"/>
            <a:ext cx="1132002" cy="74598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p>
        </p:txBody>
      </p:sp>
      <p:sp>
        <p:nvSpPr>
          <p:cNvPr id="11" name="Koppling 3"/>
          <p:cNvSpPr/>
          <p:nvPr/>
        </p:nvSpPr>
        <p:spPr>
          <a:xfrm>
            <a:off x="3979605" y="4685388"/>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
        <p:nvSpPr>
          <p:cNvPr id="12" name="Koppling 3"/>
          <p:cNvSpPr/>
          <p:nvPr/>
        </p:nvSpPr>
        <p:spPr>
          <a:xfrm>
            <a:off x="9203625" y="3847974"/>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
        <p:nvSpPr>
          <p:cNvPr id="13" name="Koppling 3"/>
          <p:cNvSpPr/>
          <p:nvPr/>
        </p:nvSpPr>
        <p:spPr>
          <a:xfrm>
            <a:off x="11031339" y="3847974"/>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a:t>
            </a:r>
          </a:p>
        </p:txBody>
      </p:sp>
    </p:spTree>
    <p:extLst>
      <p:ext uri="{BB962C8B-B14F-4D97-AF65-F5344CB8AC3E}">
        <p14:creationId xmlns:p14="http://schemas.microsoft.com/office/powerpoint/2010/main" val="1845713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b="1" dirty="0" smtClean="0"/>
              <a:t>Sändlista</a:t>
            </a:r>
            <a:br>
              <a:rPr lang="sv-SE" sz="2000" b="1" dirty="0" smtClean="0"/>
            </a:br>
            <a:r>
              <a:rPr lang="sv-SE" sz="1200" dirty="0" smtClean="0"/>
              <a:t>* I Sändlistan visas det Aktivitet, tidpunkt och vem det är skickat av och till vem. (Skickat, Kvitterat) (Här visas inte Färdig och Justera)</a:t>
            </a:r>
            <a:endParaRPr lang="en-US" sz="2000" b="1" dirty="0"/>
          </a:p>
        </p:txBody>
      </p:sp>
      <p:sp>
        <p:nvSpPr>
          <p:cNvPr id="5" name="Left Arrow 4">
            <a:hlinkClick r:id="rId2" action="ppaction://hlinksldjump"/>
          </p:cNvPr>
          <p:cNvSpPr/>
          <p:nvPr/>
        </p:nvSpPr>
        <p:spPr>
          <a:xfrm>
            <a:off x="1065474" y="5446643"/>
            <a:ext cx="1064983" cy="75537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hlinkClick r:id="rId2" action="ppaction://hlinksldjump"/>
              </a:rPr>
              <a:t>Tillbaka</a:t>
            </a:r>
            <a:endParaRPr lang="en-US" sz="1200" dirty="0">
              <a:solidFill>
                <a:schemeClr val="tx1"/>
              </a:solidFill>
            </a:endParaRPr>
          </a:p>
        </p:txBody>
      </p:sp>
      <p:pic>
        <p:nvPicPr>
          <p:cNvPr id="6" name="Content Placeholder 5"/>
          <p:cNvPicPr>
            <a:picLocks noGrp="1" noChangeAspect="1"/>
          </p:cNvPicPr>
          <p:nvPr>
            <p:ph idx="1"/>
          </p:nvPr>
        </p:nvPicPr>
        <p:blipFill>
          <a:blip r:embed="rId3"/>
          <a:stretch>
            <a:fillRect/>
          </a:stretch>
        </p:blipFill>
        <p:spPr>
          <a:xfrm>
            <a:off x="1261872" y="2009693"/>
            <a:ext cx="7552944" cy="3117945"/>
          </a:xfrm>
          <a:prstGeom prst="rect">
            <a:avLst/>
          </a:prstGeom>
        </p:spPr>
      </p:pic>
    </p:spTree>
    <p:extLst>
      <p:ext uri="{BB962C8B-B14F-4D97-AF65-F5344CB8AC3E}">
        <p14:creationId xmlns:p14="http://schemas.microsoft.com/office/powerpoint/2010/main" val="31681797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b="1" dirty="0" smtClean="0"/>
              <a:t>Kontakter </a:t>
            </a:r>
            <a:r>
              <a:rPr lang="sv-SE" sz="1200" dirty="0" smtClean="0"/>
              <a:t/>
            </a:r>
            <a:br>
              <a:rPr lang="sv-SE" sz="1200" dirty="0" smtClean="0"/>
            </a:br>
            <a:r>
              <a:rPr lang="sv-SE" sz="1200" dirty="0" smtClean="0"/>
              <a:t>*</a:t>
            </a:r>
            <a:r>
              <a:rPr lang="sv-SE" sz="1200" dirty="0"/>
              <a:t> </a:t>
            </a:r>
            <a:r>
              <a:rPr lang="sv-SE" sz="1200" dirty="0" smtClean="0"/>
              <a:t>Under kontakter syns både patient- och ärendeknutna kontakter.</a:t>
            </a:r>
            <a:br>
              <a:rPr lang="sv-SE" sz="1200" dirty="0" smtClean="0"/>
            </a:br>
            <a:r>
              <a:rPr lang="sv-SE" sz="1200" dirty="0" smtClean="0"/>
              <a:t>* Ärendeknutna kontakter registreras för respektive part i ärendet exempelvis SSK, Läkare eller Biståndsbedömare.</a:t>
            </a:r>
            <a:r>
              <a:rPr lang="sv-SE" sz="2000" b="1" dirty="0" smtClean="0"/>
              <a:t> </a:t>
            </a:r>
            <a:endParaRPr lang="en-US" sz="2000" b="1" dirty="0"/>
          </a:p>
        </p:txBody>
      </p:sp>
      <p:pic>
        <p:nvPicPr>
          <p:cNvPr id="4" name="Content Placeholder 3"/>
          <p:cNvPicPr>
            <a:picLocks noGrp="1" noChangeAspect="1"/>
          </p:cNvPicPr>
          <p:nvPr>
            <p:ph idx="1"/>
          </p:nvPr>
        </p:nvPicPr>
        <p:blipFill>
          <a:blip r:embed="rId2" cstate="print"/>
          <a:stretch>
            <a:fillRect/>
          </a:stretch>
        </p:blipFill>
        <p:spPr>
          <a:xfrm>
            <a:off x="3319218" y="1825625"/>
            <a:ext cx="5553563" cy="4351338"/>
          </a:xfrm>
          <a:prstGeom prst="rect">
            <a:avLst/>
          </a:prstGeom>
        </p:spPr>
      </p:pic>
      <p:sp>
        <p:nvSpPr>
          <p:cNvPr id="5" name="Left Arrow 4">
            <a:hlinkClick r:id="rId3" action="ppaction://hlinksldjump"/>
          </p:cNvPr>
          <p:cNvSpPr/>
          <p:nvPr/>
        </p:nvSpPr>
        <p:spPr>
          <a:xfrm>
            <a:off x="1081377" y="5462546"/>
            <a:ext cx="1039654" cy="71441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sv-SE" sz="1200" dirty="0">
              <a:solidFill>
                <a:schemeClr val="tx1"/>
              </a:solidFill>
            </a:endParaRPr>
          </a:p>
        </p:txBody>
      </p:sp>
    </p:spTree>
    <p:extLst>
      <p:ext uri="{BB962C8B-B14F-4D97-AF65-F5344CB8AC3E}">
        <p14:creationId xmlns:p14="http://schemas.microsoft.com/office/powerpoint/2010/main" val="21536804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2000" b="1" dirty="0" smtClean="0"/>
              <a:t>Möte</a:t>
            </a:r>
            <a:br>
              <a:rPr lang="sv-SE" sz="2000" b="1" dirty="0" smtClean="0"/>
            </a:br>
            <a:r>
              <a:rPr lang="sv-SE" sz="1300" dirty="0"/>
              <a:t>* Mötesinformation innehåller -Mötesdag, -Mötet startar, -Mötesform, -Mötesplats, -Länk till Videomöte, -Tryck på knapp för att, -Telefonnummer, -</a:t>
            </a:r>
            <a:r>
              <a:rPr lang="sv-SE" sz="1300" dirty="0" err="1" smtClean="0"/>
              <a:t>VideomötesId</a:t>
            </a:r>
            <a:r>
              <a:rPr lang="sv-SE" sz="1300" dirty="0"/>
              <a:t>, -Spara, -Ta bort samt -Mötesdeltagare.</a:t>
            </a:r>
            <a:r>
              <a:rPr lang="sv-SE" sz="1300" b="1" dirty="0" smtClean="0"/>
              <a:t/>
            </a:r>
            <a:br>
              <a:rPr lang="sv-SE" sz="1300" b="1" dirty="0" smtClean="0"/>
            </a:br>
            <a:r>
              <a:rPr lang="sv-SE" sz="1300" dirty="0" smtClean="0"/>
              <a:t>* Vid val av Kallelse (1) hamnar Högerflikens fokus på Möte (2). </a:t>
            </a:r>
            <a:br>
              <a:rPr lang="sv-SE" sz="1300" dirty="0" smtClean="0"/>
            </a:br>
            <a:r>
              <a:rPr lang="sv-SE" sz="1300" dirty="0" smtClean="0"/>
              <a:t>* När Mötesbokningen Sparas skickas en Notifiering till motparterna. </a:t>
            </a:r>
            <a:br>
              <a:rPr lang="sv-SE" sz="1300" dirty="0" smtClean="0"/>
            </a:br>
            <a:r>
              <a:rPr lang="sv-SE" sz="1300" dirty="0" smtClean="0"/>
              <a:t>* </a:t>
            </a:r>
            <a:r>
              <a:rPr lang="sv-SE" sz="1300" dirty="0"/>
              <a:t>Mötesdeltagare avläses till Vårdplanen från Mötesfliken och uppdateras vid varje redigering av Vårdplanen. (fram tills den färdigmarkeras)</a:t>
            </a:r>
            <a:r>
              <a:rPr lang="sv-SE" sz="1300" dirty="0" smtClean="0"/>
              <a:t/>
            </a:r>
            <a:br>
              <a:rPr lang="sv-SE" sz="1300" dirty="0" smtClean="0"/>
            </a:br>
            <a:r>
              <a:rPr lang="sv-SE" sz="1300" dirty="0" smtClean="0"/>
              <a:t>* Länk till Videomötet hämtar mötesbokaren från sitt mail när de bokar Mötet i Lync/Skype</a:t>
            </a:r>
            <a:r>
              <a:rPr lang="sv-SE" sz="1300" dirty="0"/>
              <a:t> </a:t>
            </a:r>
            <a:r>
              <a:rPr lang="sv-SE" sz="1300" dirty="0" smtClean="0"/>
              <a:t>och de fyller även i </a:t>
            </a:r>
            <a:r>
              <a:rPr lang="sv-SE" sz="1300" dirty="0" err="1" smtClean="0"/>
              <a:t>VideomötesId</a:t>
            </a:r>
            <a:r>
              <a:rPr lang="sv-SE" sz="1300" dirty="0" smtClean="0"/>
              <a:t>.</a:t>
            </a:r>
            <a:br>
              <a:rPr lang="sv-SE" sz="1300" dirty="0" smtClean="0"/>
            </a:br>
            <a:r>
              <a:rPr lang="sv-SE" sz="1300" dirty="0" smtClean="0"/>
              <a:t>* Ifall man väljer Telefonmöte fyller mötesbokaren i Telefonnummer.</a:t>
            </a:r>
            <a:br>
              <a:rPr lang="sv-SE" sz="1300" dirty="0" smtClean="0"/>
            </a:br>
            <a:endParaRPr lang="en-US" sz="1300" b="1" dirty="0"/>
          </a:p>
        </p:txBody>
      </p:sp>
      <p:pic>
        <p:nvPicPr>
          <p:cNvPr id="7" name="Content Placeholder 6"/>
          <p:cNvPicPr>
            <a:picLocks noGrp="1" noChangeAspect="1"/>
          </p:cNvPicPr>
          <p:nvPr>
            <p:ph idx="1"/>
          </p:nvPr>
        </p:nvPicPr>
        <p:blipFill>
          <a:blip r:embed="rId2"/>
          <a:stretch>
            <a:fillRect/>
          </a:stretch>
        </p:blipFill>
        <p:spPr>
          <a:xfrm>
            <a:off x="838200" y="2713675"/>
            <a:ext cx="10515600" cy="3520148"/>
          </a:xfrm>
          <a:prstGeom prst="rect">
            <a:avLst/>
          </a:prstGeom>
        </p:spPr>
      </p:pic>
      <p:sp>
        <p:nvSpPr>
          <p:cNvPr id="12" name="Left Arrow 11">
            <a:hlinkClick r:id="rId3" action="ppaction://hlinksldjump"/>
          </p:cNvPr>
          <p:cNvSpPr/>
          <p:nvPr/>
        </p:nvSpPr>
        <p:spPr>
          <a:xfrm>
            <a:off x="838200" y="5876614"/>
            <a:ext cx="1039654" cy="71441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
        <p:nvSpPr>
          <p:cNvPr id="5" name="Koppling 3"/>
          <p:cNvSpPr/>
          <p:nvPr/>
        </p:nvSpPr>
        <p:spPr>
          <a:xfrm>
            <a:off x="2934490" y="2967055"/>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a:t>
            </a:r>
          </a:p>
        </p:txBody>
      </p:sp>
      <p:sp>
        <p:nvSpPr>
          <p:cNvPr id="6" name="Koppling 3"/>
          <p:cNvSpPr/>
          <p:nvPr/>
        </p:nvSpPr>
        <p:spPr>
          <a:xfrm>
            <a:off x="8764121" y="2904770"/>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Tree>
    <p:extLst>
      <p:ext uri="{BB962C8B-B14F-4D97-AF65-F5344CB8AC3E}">
        <p14:creationId xmlns:p14="http://schemas.microsoft.com/office/powerpoint/2010/main" val="28406416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Vårdplan </a:t>
            </a:r>
            <a:br>
              <a:rPr lang="sv-SE" sz="2000" b="1" dirty="0" smtClean="0"/>
            </a:br>
            <a:r>
              <a:rPr lang="sv-SE" sz="1200" dirty="0" smtClean="0"/>
              <a:t>* Mötesdeltagare </a:t>
            </a:r>
            <a:r>
              <a:rPr lang="sv-SE" sz="1200" dirty="0"/>
              <a:t>avläses till Vårdplanen från Mötesfliken </a:t>
            </a:r>
            <a:r>
              <a:rPr lang="sv-SE" sz="1200" dirty="0" smtClean="0"/>
              <a:t>och uppdateras vid </a:t>
            </a:r>
            <a:r>
              <a:rPr lang="sv-SE" sz="1200" dirty="0"/>
              <a:t>varje redigering av Vårdplanen. (fram tills den färdigmarkeras</a:t>
            </a:r>
            <a:r>
              <a:rPr lang="sv-SE" sz="1200" dirty="0" smtClean="0"/>
              <a:t>)</a:t>
            </a:r>
            <a:endParaRPr lang="en-US" sz="2000" b="1" dirty="0"/>
          </a:p>
        </p:txBody>
      </p:sp>
      <p:pic>
        <p:nvPicPr>
          <p:cNvPr id="4" name="Content Placeholder 3"/>
          <p:cNvPicPr>
            <a:picLocks noGrp="1" noChangeAspect="1"/>
          </p:cNvPicPr>
          <p:nvPr>
            <p:ph idx="1"/>
          </p:nvPr>
        </p:nvPicPr>
        <p:blipFill>
          <a:blip r:embed="rId2"/>
          <a:stretch>
            <a:fillRect/>
          </a:stretch>
        </p:blipFill>
        <p:spPr>
          <a:xfrm>
            <a:off x="918190" y="1825625"/>
            <a:ext cx="10355619" cy="4351338"/>
          </a:xfrm>
          <a:prstGeom prst="rect">
            <a:avLst/>
          </a:prstGeom>
        </p:spPr>
      </p:pic>
      <p:sp>
        <p:nvSpPr>
          <p:cNvPr id="6" name="Frame 5"/>
          <p:cNvSpPr/>
          <p:nvPr/>
        </p:nvSpPr>
        <p:spPr>
          <a:xfrm>
            <a:off x="739471" y="4047214"/>
            <a:ext cx="2568272" cy="2369489"/>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Left Arrow 5">
            <a:hlinkClick r:id="rId3" action="ppaction://hlinksldjump"/>
          </p:cNvPr>
          <p:cNvSpPr/>
          <p:nvPr/>
        </p:nvSpPr>
        <p:spPr>
          <a:xfrm>
            <a:off x="3621671" y="5947765"/>
            <a:ext cx="980123" cy="72827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hlinkClick r:id="rId4" action="ppaction://hlinksldjump"/>
              </a:rPr>
              <a:t>Tillbaka</a:t>
            </a:r>
            <a:endParaRPr lang="en-US" sz="1200" dirty="0">
              <a:solidFill>
                <a:schemeClr val="tx1"/>
              </a:solidFill>
            </a:endParaRPr>
          </a:p>
        </p:txBody>
      </p:sp>
    </p:spTree>
    <p:extLst>
      <p:ext uri="{BB962C8B-B14F-4D97-AF65-F5344CB8AC3E}">
        <p14:creationId xmlns:p14="http://schemas.microsoft.com/office/powerpoint/2010/main" val="42135206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b="1" dirty="0" smtClean="0"/>
              <a:t>Inkorgen </a:t>
            </a:r>
            <a:r>
              <a:rPr lang="sv-SE" sz="1200" dirty="0" smtClean="0"/>
              <a:t/>
            </a:r>
            <a:br>
              <a:rPr lang="sv-SE" sz="1200" dirty="0" smtClean="0"/>
            </a:br>
            <a:r>
              <a:rPr lang="sv-SE" sz="1200" dirty="0" smtClean="0"/>
              <a:t>* Du når även här dina inkomna meddelanden i Inkorgen och kan öppna upp meddelandena genom att trycka på patienten</a:t>
            </a:r>
            <a:endParaRPr lang="en-US" sz="2000" b="1" dirty="0"/>
          </a:p>
        </p:txBody>
      </p:sp>
      <p:pic>
        <p:nvPicPr>
          <p:cNvPr id="4" name="Content Placeholder 3"/>
          <p:cNvPicPr>
            <a:picLocks noGrp="1" noChangeAspect="1"/>
          </p:cNvPicPr>
          <p:nvPr>
            <p:ph idx="1"/>
          </p:nvPr>
        </p:nvPicPr>
        <p:blipFill>
          <a:blip r:embed="rId2" cstate="print"/>
          <a:stretch>
            <a:fillRect/>
          </a:stretch>
        </p:blipFill>
        <p:spPr>
          <a:xfrm>
            <a:off x="1926328" y="1825625"/>
            <a:ext cx="8339343" cy="4351338"/>
          </a:xfrm>
          <a:prstGeom prst="rect">
            <a:avLst/>
          </a:prstGeom>
        </p:spPr>
      </p:pic>
      <p:sp>
        <p:nvSpPr>
          <p:cNvPr id="5" name="Rectangle 4">
            <a:hlinkClick r:id="rId3" action="ppaction://hlinksldjump"/>
          </p:cNvPr>
          <p:cNvSpPr/>
          <p:nvPr/>
        </p:nvSpPr>
        <p:spPr>
          <a:xfrm>
            <a:off x="4086970" y="4818490"/>
            <a:ext cx="882595" cy="381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a:hlinkClick r:id="rId4" action="ppaction://hlinksldjump"/>
          </p:cNvPr>
          <p:cNvSpPr/>
          <p:nvPr/>
        </p:nvSpPr>
        <p:spPr>
          <a:xfrm>
            <a:off x="946205" y="5448693"/>
            <a:ext cx="980123" cy="72827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Tree>
    <p:extLst>
      <p:ext uri="{BB962C8B-B14F-4D97-AF65-F5344CB8AC3E}">
        <p14:creationId xmlns:p14="http://schemas.microsoft.com/office/powerpoint/2010/main" val="439007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b="1" dirty="0" smtClean="0"/>
              <a:t>Meddelanden </a:t>
            </a:r>
            <a:br>
              <a:rPr lang="sv-SE" sz="2000" b="1" dirty="0" smtClean="0"/>
            </a:br>
            <a:r>
              <a:rPr lang="sv-SE" sz="1200" dirty="0" smtClean="0"/>
              <a:t>*</a:t>
            </a:r>
            <a:r>
              <a:rPr lang="sv-SE" sz="2000" b="1" dirty="0" smtClean="0"/>
              <a:t> </a:t>
            </a:r>
            <a:r>
              <a:rPr lang="sv-SE" sz="1200" dirty="0" smtClean="0"/>
              <a:t>Du kommer nu in i den valda patientens meddelanden</a:t>
            </a:r>
            <a:endParaRPr lang="en-US" sz="2000" b="1" dirty="0"/>
          </a:p>
        </p:txBody>
      </p:sp>
      <p:pic>
        <p:nvPicPr>
          <p:cNvPr id="4" name="Content Placeholder 3"/>
          <p:cNvPicPr>
            <a:picLocks noGrp="1" noChangeAspect="1"/>
          </p:cNvPicPr>
          <p:nvPr>
            <p:ph idx="1"/>
          </p:nvPr>
        </p:nvPicPr>
        <p:blipFill>
          <a:blip r:embed="rId2" cstate="print"/>
          <a:stretch>
            <a:fillRect/>
          </a:stretch>
        </p:blipFill>
        <p:spPr>
          <a:xfrm>
            <a:off x="1553643" y="1825625"/>
            <a:ext cx="9084713" cy="4351338"/>
          </a:xfrm>
          <a:prstGeom prst="rect">
            <a:avLst/>
          </a:prstGeom>
        </p:spPr>
      </p:pic>
      <p:sp>
        <p:nvSpPr>
          <p:cNvPr id="5" name="Left Arrow 4">
            <a:hlinkClick r:id="rId3" action="ppaction://hlinksldjump"/>
          </p:cNvPr>
          <p:cNvSpPr/>
          <p:nvPr/>
        </p:nvSpPr>
        <p:spPr>
          <a:xfrm>
            <a:off x="985961" y="5518205"/>
            <a:ext cx="1069081" cy="7633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Tree>
    <p:extLst>
      <p:ext uri="{BB962C8B-B14F-4D97-AF65-F5344CB8AC3E}">
        <p14:creationId xmlns:p14="http://schemas.microsoft.com/office/powerpoint/2010/main" val="31756526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Snabbval till de senaste patienterna</a:t>
            </a:r>
            <a:endParaRPr lang="en-US" sz="2000" b="1"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cstate="print"/>
          <a:stretch>
            <a:fillRect/>
          </a:stretch>
        </p:blipFill>
        <p:spPr>
          <a:xfrm>
            <a:off x="838200" y="1719263"/>
            <a:ext cx="10515600" cy="4457700"/>
          </a:xfrm>
          <a:prstGeom prst="rect">
            <a:avLst/>
          </a:prstGeom>
        </p:spPr>
      </p:pic>
      <p:sp>
        <p:nvSpPr>
          <p:cNvPr id="4" name="Left Arrow 3">
            <a:hlinkClick r:id="rId3" action="ppaction://hlinksldjump"/>
          </p:cNvPr>
          <p:cNvSpPr/>
          <p:nvPr/>
        </p:nvSpPr>
        <p:spPr>
          <a:xfrm>
            <a:off x="838199" y="5429839"/>
            <a:ext cx="1075441" cy="7471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Tree>
    <p:extLst>
      <p:ext uri="{BB962C8B-B14F-4D97-AF65-F5344CB8AC3E}">
        <p14:creationId xmlns:p14="http://schemas.microsoft.com/office/powerpoint/2010/main" val="16494958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Möjligt att söka på personnumret eller efternamnet</a:t>
            </a:r>
            <a:endParaRPr lang="en-US" sz="2000" b="1"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838200" y="1668970"/>
            <a:ext cx="10515600" cy="4507993"/>
          </a:xfrm>
          <a:prstGeom prst="rect">
            <a:avLst/>
          </a:prstGeom>
        </p:spPr>
      </p:pic>
      <p:sp>
        <p:nvSpPr>
          <p:cNvPr id="5" name="Left Arrow 4">
            <a:hlinkClick r:id="rId3" action="ppaction://hlinksldjump"/>
          </p:cNvPr>
          <p:cNvSpPr/>
          <p:nvPr/>
        </p:nvSpPr>
        <p:spPr>
          <a:xfrm>
            <a:off x="923543" y="5495828"/>
            <a:ext cx="961817" cy="68113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Tree>
    <p:extLst>
      <p:ext uri="{BB962C8B-B14F-4D97-AF65-F5344CB8AC3E}">
        <p14:creationId xmlns:p14="http://schemas.microsoft.com/office/powerpoint/2010/main" val="191750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Inkorg</a:t>
            </a:r>
            <a:r>
              <a:rPr lang="sv-SE" sz="1200" dirty="0" smtClean="0"/>
              <a:t/>
            </a:r>
            <a:br>
              <a:rPr lang="sv-SE" sz="1200" dirty="0" smtClean="0"/>
            </a:br>
            <a:r>
              <a:rPr lang="sv-SE" sz="1200" dirty="0" smtClean="0"/>
              <a:t>* I Inkorgen hamnar alla nya meddelanden överst</a:t>
            </a:r>
            <a:r>
              <a:rPr lang="sv-SE" sz="1200" dirty="0"/>
              <a:t> </a:t>
            </a:r>
            <a:r>
              <a:rPr lang="sv-SE" sz="1200" dirty="0" smtClean="0"/>
              <a:t>och inom parentesen visas antal nya meddelanden</a:t>
            </a:r>
            <a:r>
              <a:rPr lang="sv-SE" sz="1200" dirty="0"/>
              <a:t>. </a:t>
            </a:r>
            <a:r>
              <a:rPr lang="sv-SE" sz="1200" dirty="0" smtClean="0"/>
              <a:t/>
            </a:r>
            <a:br>
              <a:rPr lang="sv-SE" sz="1200" dirty="0" smtClean="0"/>
            </a:br>
            <a:r>
              <a:rPr lang="sv-SE" sz="1200" dirty="0" smtClean="0"/>
              <a:t>* Meddelanden som du har något kvar att göra med hamnar också här. </a:t>
            </a:r>
            <a:br>
              <a:rPr lang="sv-SE" sz="1200" dirty="0" smtClean="0"/>
            </a:br>
            <a:r>
              <a:rPr lang="sv-SE" sz="1200" dirty="0" smtClean="0"/>
              <a:t>* För </a:t>
            </a:r>
            <a:r>
              <a:rPr lang="sv-SE" sz="1200" dirty="0"/>
              <a:t>att kvittera ett meddelande behöver ni </a:t>
            </a:r>
            <a:r>
              <a:rPr lang="sv-SE" sz="1200" dirty="0" smtClean="0"/>
              <a:t>klicka </a:t>
            </a:r>
            <a:r>
              <a:rPr lang="sv-SE" sz="1200" dirty="0"/>
              <a:t>på patientens rad </a:t>
            </a:r>
            <a:r>
              <a:rPr lang="sv-SE" sz="1200" dirty="0" smtClean="0"/>
              <a:t>för att komma in </a:t>
            </a:r>
            <a:r>
              <a:rPr lang="sv-SE" sz="1200" dirty="0"/>
              <a:t>i patientens </a:t>
            </a:r>
            <a:r>
              <a:rPr lang="sv-SE" sz="1200" dirty="0" smtClean="0"/>
              <a:t>meddelanden. </a:t>
            </a:r>
            <a:br>
              <a:rPr lang="sv-SE" sz="1200" dirty="0" smtClean="0"/>
            </a:br>
            <a:r>
              <a:rPr lang="sv-SE" sz="1200" dirty="0" smtClean="0"/>
              <a:t>* Möjlighet finns även att Ta bort meddelande       (1) eller trycka Felsänt       (2) direkt från Inkorgen. </a:t>
            </a:r>
            <a:br>
              <a:rPr lang="sv-SE" sz="1200" dirty="0" smtClean="0"/>
            </a:br>
            <a:r>
              <a:rPr lang="sv-SE" sz="1200" dirty="0" smtClean="0"/>
              <a:t>* </a:t>
            </a:r>
            <a:r>
              <a:rPr lang="sv-SE" sz="1200" dirty="0" err="1" smtClean="0"/>
              <a:t>Tooltip</a:t>
            </a:r>
            <a:r>
              <a:rPr lang="sv-SE" sz="1200" dirty="0" smtClean="0"/>
              <a:t>: Genom att hålla muspekaren över patienten visas patientens Folkbokföringsadress och Vistelseadress. </a:t>
            </a:r>
            <a:endParaRPr lang="en-US" sz="1200" dirty="0"/>
          </a:p>
        </p:txBody>
      </p:sp>
      <p:pic>
        <p:nvPicPr>
          <p:cNvPr id="4" name="Content Placeholder 3">
            <a:hlinkClick r:id="rId2" action="ppaction://hlinksldjump"/>
          </p:cNvPr>
          <p:cNvPicPr>
            <a:picLocks noGrp="1" noChangeAspect="1"/>
          </p:cNvPicPr>
          <p:nvPr>
            <p:ph idx="1"/>
          </p:nvPr>
        </p:nvPicPr>
        <p:blipFill>
          <a:blip r:embed="rId3" cstate="print"/>
          <a:stretch>
            <a:fillRect/>
          </a:stretch>
        </p:blipFill>
        <p:spPr>
          <a:xfrm>
            <a:off x="1221067" y="1783291"/>
            <a:ext cx="9308593" cy="4575175"/>
          </a:xfrm>
          <a:prstGeom prst="rect">
            <a:avLst/>
          </a:prstGeom>
        </p:spPr>
      </p:pic>
      <p:pic>
        <p:nvPicPr>
          <p:cNvPr id="3" name="Picture 2"/>
          <p:cNvPicPr>
            <a:picLocks noChangeAspect="1"/>
          </p:cNvPicPr>
          <p:nvPr/>
        </p:nvPicPr>
        <p:blipFill>
          <a:blip r:embed="rId4"/>
          <a:stretch>
            <a:fillRect/>
          </a:stretch>
        </p:blipFill>
        <p:spPr>
          <a:xfrm>
            <a:off x="3780444" y="1230795"/>
            <a:ext cx="166970" cy="193685"/>
          </a:xfrm>
          <a:prstGeom prst="rect">
            <a:avLst/>
          </a:prstGeom>
        </p:spPr>
      </p:pic>
      <p:pic>
        <p:nvPicPr>
          <p:cNvPr id="6" name="Picture 5"/>
          <p:cNvPicPr>
            <a:picLocks noChangeAspect="1"/>
          </p:cNvPicPr>
          <p:nvPr/>
        </p:nvPicPr>
        <p:blipFill>
          <a:blip r:embed="rId5"/>
          <a:stretch>
            <a:fillRect/>
          </a:stretch>
        </p:blipFill>
        <p:spPr>
          <a:xfrm>
            <a:off x="5378973" y="1244964"/>
            <a:ext cx="186939" cy="203933"/>
          </a:xfrm>
          <a:prstGeom prst="rect">
            <a:avLst/>
          </a:prstGeom>
        </p:spPr>
      </p:pic>
      <p:sp>
        <p:nvSpPr>
          <p:cNvPr id="12" name="Koppling 3"/>
          <p:cNvSpPr/>
          <p:nvPr/>
        </p:nvSpPr>
        <p:spPr>
          <a:xfrm>
            <a:off x="1650787" y="3379304"/>
            <a:ext cx="233671" cy="22860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
        <p:nvSpPr>
          <p:cNvPr id="13" name="Koppling 3"/>
          <p:cNvSpPr/>
          <p:nvPr/>
        </p:nvSpPr>
        <p:spPr>
          <a:xfrm>
            <a:off x="1104629" y="3379304"/>
            <a:ext cx="232877" cy="22860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a:t>
            </a:r>
          </a:p>
        </p:txBody>
      </p:sp>
      <p:sp>
        <p:nvSpPr>
          <p:cNvPr id="7" name="Rectangle 6">
            <a:hlinkClick r:id="rId6" action="ppaction://hlinksldjump"/>
          </p:cNvPr>
          <p:cNvSpPr/>
          <p:nvPr/>
        </p:nvSpPr>
        <p:spPr>
          <a:xfrm>
            <a:off x="3566160" y="3600542"/>
            <a:ext cx="484632" cy="2476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hlinkClick r:id="rId7" action="ppaction://hlinksldjump"/>
          </p:cNvPr>
          <p:cNvSpPr/>
          <p:nvPr/>
        </p:nvSpPr>
        <p:spPr>
          <a:xfrm>
            <a:off x="3538128" y="4040185"/>
            <a:ext cx="703672" cy="2476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3514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Välja arbetsplats</a:t>
            </a:r>
            <a:endParaRPr lang="en-US" sz="2000" b="1" dirty="0"/>
          </a:p>
        </p:txBody>
      </p:sp>
      <p:pic>
        <p:nvPicPr>
          <p:cNvPr id="4" name="Content Placeholder 3"/>
          <p:cNvPicPr>
            <a:picLocks noGrp="1" noChangeAspect="1"/>
          </p:cNvPicPr>
          <p:nvPr>
            <p:ph idx="1"/>
          </p:nvPr>
        </p:nvPicPr>
        <p:blipFill>
          <a:blip r:embed="rId2" cstate="print"/>
          <a:stretch>
            <a:fillRect/>
          </a:stretch>
        </p:blipFill>
        <p:spPr>
          <a:xfrm>
            <a:off x="838200" y="2231342"/>
            <a:ext cx="10515600" cy="3539904"/>
          </a:xfrm>
          <a:prstGeom prst="rect">
            <a:avLst/>
          </a:prstGeom>
        </p:spPr>
      </p:pic>
      <p:sp>
        <p:nvSpPr>
          <p:cNvPr id="5" name="Left Arrow 4">
            <a:hlinkClick r:id="rId3" action="ppaction://hlinksldjump"/>
          </p:cNvPr>
          <p:cNvSpPr/>
          <p:nvPr/>
        </p:nvSpPr>
        <p:spPr>
          <a:xfrm>
            <a:off x="838199" y="5920033"/>
            <a:ext cx="952893" cy="70022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Tree>
    <p:extLst>
      <p:ext uri="{BB962C8B-B14F-4D97-AF65-F5344CB8AC3E}">
        <p14:creationId xmlns:p14="http://schemas.microsoft.com/office/powerpoint/2010/main" val="37383819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Välja enhet i inkorgen</a:t>
            </a:r>
            <a:endParaRPr lang="en-US" sz="2000" b="1"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323850" y="1324928"/>
            <a:ext cx="11544300" cy="5144643"/>
          </a:xfrm>
          <a:prstGeom prst="rect">
            <a:avLst/>
          </a:prstGeom>
        </p:spPr>
      </p:pic>
      <p:sp>
        <p:nvSpPr>
          <p:cNvPr id="5" name="Left Arrow 4">
            <a:hlinkClick r:id="rId3" action="ppaction://hlinksldjump"/>
          </p:cNvPr>
          <p:cNvSpPr/>
          <p:nvPr/>
        </p:nvSpPr>
        <p:spPr>
          <a:xfrm>
            <a:off x="472440" y="5637230"/>
            <a:ext cx="1101836" cy="71585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Tree>
    <p:extLst>
      <p:ext uri="{BB962C8B-B14F-4D97-AF65-F5344CB8AC3E}">
        <p14:creationId xmlns:p14="http://schemas.microsoft.com/office/powerpoint/2010/main" val="28511789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Välj Meddelandetyp</a:t>
            </a:r>
            <a:endParaRPr lang="en-US" sz="2000" b="1" dirty="0"/>
          </a:p>
        </p:txBody>
      </p:sp>
      <p:pic>
        <p:nvPicPr>
          <p:cNvPr id="4" name="Content Placeholder 3"/>
          <p:cNvPicPr>
            <a:picLocks noGrp="1" noChangeAspect="1"/>
          </p:cNvPicPr>
          <p:nvPr>
            <p:ph idx="1"/>
          </p:nvPr>
        </p:nvPicPr>
        <p:blipFill>
          <a:blip r:embed="rId2" cstate="print"/>
          <a:stretch>
            <a:fillRect/>
          </a:stretch>
        </p:blipFill>
        <p:spPr>
          <a:xfrm>
            <a:off x="838200" y="2051238"/>
            <a:ext cx="10515600" cy="3900111"/>
          </a:xfrm>
          <a:prstGeom prst="rect">
            <a:avLst/>
          </a:prstGeom>
        </p:spPr>
      </p:pic>
      <p:sp>
        <p:nvSpPr>
          <p:cNvPr id="5" name="Left Arrow 4">
            <a:hlinkClick r:id="rId3" action="ppaction://hlinksldjump"/>
          </p:cNvPr>
          <p:cNvSpPr/>
          <p:nvPr/>
        </p:nvSpPr>
        <p:spPr>
          <a:xfrm>
            <a:off x="838199" y="5458120"/>
            <a:ext cx="1141429" cy="7872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Tree>
    <p:extLst>
      <p:ext uri="{BB962C8B-B14F-4D97-AF65-F5344CB8AC3E}">
        <p14:creationId xmlns:p14="http://schemas.microsoft.com/office/powerpoint/2010/main" val="20706659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err="1" smtClean="0"/>
              <a:t>Tooltip</a:t>
            </a:r>
            <a:r>
              <a:rPr lang="sv-SE" sz="2000" b="1" dirty="0" smtClean="0"/>
              <a:t>: Adress</a:t>
            </a:r>
            <a:endParaRPr lang="en-US" sz="2000" b="1" dirty="0"/>
          </a:p>
        </p:txBody>
      </p:sp>
      <p:pic>
        <p:nvPicPr>
          <p:cNvPr id="4" name="Content Placeholder 3"/>
          <p:cNvPicPr>
            <a:picLocks noGrp="1" noChangeAspect="1"/>
          </p:cNvPicPr>
          <p:nvPr>
            <p:ph idx="1"/>
          </p:nvPr>
        </p:nvPicPr>
        <p:blipFill>
          <a:blip r:embed="rId2" cstate="print"/>
          <a:stretch>
            <a:fillRect/>
          </a:stretch>
        </p:blipFill>
        <p:spPr>
          <a:xfrm>
            <a:off x="838200" y="1826114"/>
            <a:ext cx="10515600" cy="3198215"/>
          </a:xfrm>
          <a:prstGeom prst="rect">
            <a:avLst/>
          </a:prstGeom>
        </p:spPr>
      </p:pic>
      <p:sp>
        <p:nvSpPr>
          <p:cNvPr id="5" name="Left Arrow 4">
            <a:hlinkClick r:id="rId3" action="ppaction://hlinksldjump"/>
          </p:cNvPr>
          <p:cNvSpPr/>
          <p:nvPr/>
        </p:nvSpPr>
        <p:spPr>
          <a:xfrm>
            <a:off x="941831" y="5024329"/>
            <a:ext cx="1066077" cy="74553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Tree>
    <p:extLst>
      <p:ext uri="{BB962C8B-B14F-4D97-AF65-F5344CB8AC3E}">
        <p14:creationId xmlns:p14="http://schemas.microsoft.com/office/powerpoint/2010/main" val="6009940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err="1" smtClean="0"/>
              <a:t>Tooltip</a:t>
            </a:r>
            <a:r>
              <a:rPr lang="sv-SE" sz="2000" b="1" dirty="0" smtClean="0"/>
              <a:t>: Adress</a:t>
            </a:r>
            <a:endParaRPr lang="en-US" sz="2000" b="1" dirty="0"/>
          </a:p>
        </p:txBody>
      </p:sp>
      <p:pic>
        <p:nvPicPr>
          <p:cNvPr id="6" name="Content Placeholder 5"/>
          <p:cNvPicPr>
            <a:picLocks noGrp="1" noChangeAspect="1"/>
          </p:cNvPicPr>
          <p:nvPr>
            <p:ph idx="1"/>
          </p:nvPr>
        </p:nvPicPr>
        <p:blipFill>
          <a:blip r:embed="rId2" cstate="print"/>
          <a:stretch>
            <a:fillRect/>
          </a:stretch>
        </p:blipFill>
        <p:spPr>
          <a:xfrm>
            <a:off x="838200" y="2049946"/>
            <a:ext cx="10515600" cy="3902696"/>
          </a:xfrm>
          <a:prstGeom prst="rect">
            <a:avLst/>
          </a:prstGeom>
        </p:spPr>
      </p:pic>
      <p:sp>
        <p:nvSpPr>
          <p:cNvPr id="7" name="Left Arrow 6">
            <a:hlinkClick r:id="rId3" action="ppaction://hlinksldjump"/>
          </p:cNvPr>
          <p:cNvSpPr/>
          <p:nvPr/>
        </p:nvSpPr>
        <p:spPr>
          <a:xfrm>
            <a:off x="957470" y="5693790"/>
            <a:ext cx="1041012" cy="7865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Tree>
    <p:extLst>
      <p:ext uri="{BB962C8B-B14F-4D97-AF65-F5344CB8AC3E}">
        <p14:creationId xmlns:p14="http://schemas.microsoft.com/office/powerpoint/2010/main" val="3784310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err="1" smtClean="0"/>
              <a:t>Tooltip</a:t>
            </a:r>
            <a:r>
              <a:rPr lang="sv-SE" sz="2000" b="1" dirty="0" smtClean="0"/>
              <a:t>: Parter och eventuella Omflyttningar</a:t>
            </a:r>
            <a:endParaRPr lang="en-US" sz="2000" b="1" dirty="0"/>
          </a:p>
        </p:txBody>
      </p:sp>
      <p:pic>
        <p:nvPicPr>
          <p:cNvPr id="4" name="Content Placeholder 3"/>
          <p:cNvPicPr>
            <a:picLocks noGrp="1" noChangeAspect="1"/>
          </p:cNvPicPr>
          <p:nvPr>
            <p:ph idx="1"/>
          </p:nvPr>
        </p:nvPicPr>
        <p:blipFill>
          <a:blip r:embed="rId2" cstate="print"/>
          <a:stretch>
            <a:fillRect/>
          </a:stretch>
        </p:blipFill>
        <p:spPr>
          <a:xfrm>
            <a:off x="913877" y="1825625"/>
            <a:ext cx="10364245" cy="4351338"/>
          </a:xfrm>
          <a:prstGeom prst="rect">
            <a:avLst/>
          </a:prstGeom>
        </p:spPr>
      </p:pic>
      <p:sp>
        <p:nvSpPr>
          <p:cNvPr id="5" name="Left Arrow 4">
            <a:hlinkClick r:id="rId3" action="ppaction://hlinksldjump"/>
          </p:cNvPr>
          <p:cNvSpPr/>
          <p:nvPr/>
        </p:nvSpPr>
        <p:spPr>
          <a:xfrm>
            <a:off x="1001864" y="5788058"/>
            <a:ext cx="1024899" cy="74791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Tree>
    <p:extLst>
      <p:ext uri="{BB962C8B-B14F-4D97-AF65-F5344CB8AC3E}">
        <p14:creationId xmlns:p14="http://schemas.microsoft.com/office/powerpoint/2010/main" val="23931048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Meddelanden</a:t>
            </a:r>
            <a:endParaRPr lang="en-US" sz="2000" b="1" dirty="0"/>
          </a:p>
        </p:txBody>
      </p:sp>
      <p:pic>
        <p:nvPicPr>
          <p:cNvPr id="4" name="Content Placeholder 3"/>
          <p:cNvPicPr>
            <a:picLocks noGrp="1" noChangeAspect="1"/>
          </p:cNvPicPr>
          <p:nvPr>
            <p:ph idx="1"/>
          </p:nvPr>
        </p:nvPicPr>
        <p:blipFill>
          <a:blip r:embed="rId2" cstate="print"/>
          <a:stretch>
            <a:fillRect/>
          </a:stretch>
        </p:blipFill>
        <p:spPr>
          <a:xfrm>
            <a:off x="842657" y="1825625"/>
            <a:ext cx="10506685" cy="4351338"/>
          </a:xfrm>
          <a:prstGeom prst="rect">
            <a:avLst/>
          </a:prstGeom>
        </p:spPr>
      </p:pic>
      <p:sp>
        <p:nvSpPr>
          <p:cNvPr id="5" name="Left Arrow 4">
            <a:hlinkClick r:id="rId3" action="ppaction://hlinksldjump"/>
          </p:cNvPr>
          <p:cNvSpPr/>
          <p:nvPr/>
        </p:nvSpPr>
        <p:spPr>
          <a:xfrm>
            <a:off x="906267" y="5665508"/>
            <a:ext cx="1007374" cy="75414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Tree>
    <p:extLst>
      <p:ext uri="{BB962C8B-B14F-4D97-AF65-F5344CB8AC3E}">
        <p14:creationId xmlns:p14="http://schemas.microsoft.com/office/powerpoint/2010/main" val="8925538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Avliden visas tydligt i bild</a:t>
            </a:r>
            <a:endParaRPr lang="en-US" sz="2000" b="1" dirty="0"/>
          </a:p>
        </p:txBody>
      </p:sp>
      <p:pic>
        <p:nvPicPr>
          <p:cNvPr id="5" name="Content Placeholder 4"/>
          <p:cNvPicPr>
            <a:picLocks noGrp="1" noChangeAspect="1"/>
          </p:cNvPicPr>
          <p:nvPr>
            <p:ph idx="1"/>
          </p:nvPr>
        </p:nvPicPr>
        <p:blipFill>
          <a:blip r:embed="rId2" cstate="print"/>
          <a:stretch>
            <a:fillRect/>
          </a:stretch>
        </p:blipFill>
        <p:spPr>
          <a:xfrm>
            <a:off x="838200" y="1581912"/>
            <a:ext cx="10515600" cy="4809744"/>
          </a:xfrm>
          <a:prstGeom prst="rect">
            <a:avLst/>
          </a:prstGeom>
        </p:spPr>
      </p:pic>
      <p:sp>
        <p:nvSpPr>
          <p:cNvPr id="6" name="Left Arrow 5">
            <a:hlinkClick r:id="rId3" action="ppaction://hlinksldjump"/>
          </p:cNvPr>
          <p:cNvSpPr/>
          <p:nvPr/>
        </p:nvSpPr>
        <p:spPr>
          <a:xfrm>
            <a:off x="950975" y="5392132"/>
            <a:ext cx="1085215" cy="7709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
        <p:nvSpPr>
          <p:cNvPr id="3" name="Frame 2"/>
          <p:cNvSpPr/>
          <p:nvPr/>
        </p:nvSpPr>
        <p:spPr>
          <a:xfrm>
            <a:off x="2115047" y="1844703"/>
            <a:ext cx="6345141" cy="874643"/>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52276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Ärendestatistik </a:t>
            </a:r>
            <a:endParaRPr lang="en-US" sz="2000" b="1" dirty="0"/>
          </a:p>
        </p:txBody>
      </p:sp>
      <p:pic>
        <p:nvPicPr>
          <p:cNvPr id="5" name="Content Placeholder 4"/>
          <p:cNvPicPr>
            <a:picLocks noGrp="1" noChangeAspect="1"/>
          </p:cNvPicPr>
          <p:nvPr>
            <p:ph idx="1"/>
          </p:nvPr>
        </p:nvPicPr>
        <p:blipFill>
          <a:blip r:embed="rId2" cstate="print"/>
          <a:stretch>
            <a:fillRect/>
          </a:stretch>
        </p:blipFill>
        <p:spPr>
          <a:xfrm>
            <a:off x="1956816" y="1435608"/>
            <a:ext cx="8065008" cy="4741355"/>
          </a:xfrm>
          <a:prstGeom prst="rect">
            <a:avLst/>
          </a:prstGeom>
        </p:spPr>
      </p:pic>
      <p:sp>
        <p:nvSpPr>
          <p:cNvPr id="6" name="Left Arrow 5">
            <a:hlinkClick r:id="rId3" action="ppaction://hlinksldjump"/>
          </p:cNvPr>
          <p:cNvSpPr/>
          <p:nvPr/>
        </p:nvSpPr>
        <p:spPr>
          <a:xfrm>
            <a:off x="896112" y="5524107"/>
            <a:ext cx="932688" cy="73038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Tree>
    <p:extLst>
      <p:ext uri="{BB962C8B-B14F-4D97-AF65-F5344CB8AC3E}">
        <p14:creationId xmlns:p14="http://schemas.microsoft.com/office/powerpoint/2010/main" val="40013786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Daglig Rapport</a:t>
            </a:r>
            <a:endParaRPr lang="en-US" sz="2000" b="1" dirty="0"/>
          </a:p>
        </p:txBody>
      </p:sp>
      <p:pic>
        <p:nvPicPr>
          <p:cNvPr id="4" name="Content Placeholder 3"/>
          <p:cNvPicPr>
            <a:picLocks noGrp="1"/>
          </p:cNvPicPr>
          <p:nvPr>
            <p:ph idx="1"/>
          </p:nvPr>
        </p:nvPicPr>
        <p:blipFill>
          <a:blip r:embed="rId2" cstate="print"/>
          <a:stretch>
            <a:fillRect/>
          </a:stretch>
        </p:blipFill>
        <p:spPr>
          <a:xfrm>
            <a:off x="1444752" y="1825624"/>
            <a:ext cx="9107424" cy="4968367"/>
          </a:xfrm>
          <a:prstGeom prst="rect">
            <a:avLst/>
          </a:prstGeom>
        </p:spPr>
      </p:pic>
      <p:sp>
        <p:nvSpPr>
          <p:cNvPr id="5" name="Left Arrow 4">
            <a:hlinkClick r:id="rId3" action="ppaction://hlinksldjump"/>
          </p:cNvPr>
          <p:cNvSpPr/>
          <p:nvPr/>
        </p:nvSpPr>
        <p:spPr>
          <a:xfrm>
            <a:off x="475487" y="5863472"/>
            <a:ext cx="1108215" cy="80250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spTree>
    <p:extLst>
      <p:ext uri="{BB962C8B-B14F-4D97-AF65-F5344CB8AC3E}">
        <p14:creationId xmlns:p14="http://schemas.microsoft.com/office/powerpoint/2010/main" val="489917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Ärendeöversikt</a:t>
            </a:r>
            <a:r>
              <a:rPr lang="sv-SE" sz="1200" dirty="0" smtClean="0"/>
              <a:t/>
            </a:r>
            <a:br>
              <a:rPr lang="sv-SE" sz="1200" dirty="0" smtClean="0"/>
            </a:br>
            <a:r>
              <a:rPr lang="sv-SE" sz="1200" dirty="0"/>
              <a:t>*</a:t>
            </a:r>
            <a:r>
              <a:rPr lang="sv-SE" sz="1200" dirty="0" smtClean="0"/>
              <a:t> Här finns olika </a:t>
            </a:r>
            <a:r>
              <a:rPr lang="sv-SE" sz="1200" dirty="0" err="1" smtClean="0"/>
              <a:t>sökval</a:t>
            </a:r>
            <a:r>
              <a:rPr lang="sv-SE" sz="1200" dirty="0" smtClean="0"/>
              <a:t> att göra: -Ärendenummer, -Personnummer, -Avslutade, Aktuella eller Båda. -Enhet, -Från datum, -Till datum samt -Sorteringsordning.</a:t>
            </a:r>
            <a:br>
              <a:rPr lang="sv-SE" sz="1200" dirty="0" smtClean="0"/>
            </a:br>
            <a:r>
              <a:rPr lang="sv-SE" sz="1200" dirty="0" smtClean="0"/>
              <a:t>* Färgen på meddelandena visar statusen Grönt = Klart, Gul = Motpart har något att göra, Röd = </a:t>
            </a:r>
            <a:r>
              <a:rPr lang="sv-SE" sz="1200" dirty="0"/>
              <a:t>D</a:t>
            </a:r>
            <a:r>
              <a:rPr lang="sv-SE" sz="1200" dirty="0" smtClean="0"/>
              <a:t>u har något att göra, Grått = Makulerat  </a:t>
            </a:r>
            <a:br>
              <a:rPr lang="sv-SE" sz="1200" dirty="0" smtClean="0"/>
            </a:br>
            <a:r>
              <a:rPr lang="sv-SE" sz="1200" dirty="0" smtClean="0"/>
              <a:t>* </a:t>
            </a:r>
            <a:r>
              <a:rPr lang="sv-SE" sz="1200" dirty="0" err="1" smtClean="0"/>
              <a:t>Tooltip</a:t>
            </a:r>
            <a:r>
              <a:rPr lang="sv-SE" sz="1200" dirty="0" smtClean="0"/>
              <a:t>: Genom att hålla muspekaren över patient/ärendenummer visas patientens </a:t>
            </a:r>
            <a:r>
              <a:rPr lang="sv-SE" sz="1200" dirty="0"/>
              <a:t>F</a:t>
            </a:r>
            <a:r>
              <a:rPr lang="sv-SE" sz="1200" dirty="0" smtClean="0"/>
              <a:t>olkbokföringsadress samt Omflyttningar och Parter.</a:t>
            </a:r>
            <a:br>
              <a:rPr lang="sv-SE" sz="1200" dirty="0" smtClean="0"/>
            </a:br>
            <a:r>
              <a:rPr lang="sv-SE" sz="1200" dirty="0" smtClean="0"/>
              <a:t>* För att öppna ett ärende trycker man på ärendenumret, eller direkt på ett meddelande för att komma in i det.</a:t>
            </a:r>
            <a:endParaRPr lang="en-US" sz="2000" dirty="0"/>
          </a:p>
        </p:txBody>
      </p:sp>
      <p:pic>
        <p:nvPicPr>
          <p:cNvPr id="3" name="Content Placeholder 2">
            <a:hlinkClick r:id="rId2" action="ppaction://hlinksldjump"/>
          </p:cNvPr>
          <p:cNvPicPr>
            <a:picLocks noGrp="1" noChangeAspect="1"/>
          </p:cNvPicPr>
          <p:nvPr>
            <p:ph idx="1"/>
          </p:nvPr>
        </p:nvPicPr>
        <p:blipFill>
          <a:blip r:embed="rId3" cstate="print"/>
          <a:stretch>
            <a:fillRect/>
          </a:stretch>
        </p:blipFill>
        <p:spPr>
          <a:xfrm>
            <a:off x="838200" y="1887852"/>
            <a:ext cx="10515600" cy="4179174"/>
          </a:xfrm>
          <a:prstGeom prst="rect">
            <a:avLst/>
          </a:prstGeom>
        </p:spPr>
      </p:pic>
      <p:sp>
        <p:nvSpPr>
          <p:cNvPr id="6" name="Rectangle 5">
            <a:hlinkClick r:id="rId4" action="ppaction://hlinksldjump"/>
          </p:cNvPr>
          <p:cNvSpPr/>
          <p:nvPr/>
        </p:nvSpPr>
        <p:spPr>
          <a:xfrm>
            <a:off x="2162755" y="5104737"/>
            <a:ext cx="620202" cy="3101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2" action="ppaction://hlinksldjump"/>
          </p:cNvPr>
          <p:cNvSpPr/>
          <p:nvPr/>
        </p:nvSpPr>
        <p:spPr>
          <a:xfrm>
            <a:off x="906449" y="4230094"/>
            <a:ext cx="779228" cy="3021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5" action="ppaction://hlinksldjump"/>
          </p:cNvPr>
          <p:cNvSpPr/>
          <p:nvPr/>
        </p:nvSpPr>
        <p:spPr>
          <a:xfrm>
            <a:off x="3442915" y="3888188"/>
            <a:ext cx="803082" cy="243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6655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b="1" dirty="0" smtClean="0"/>
              <a:t>Kvittera</a:t>
            </a:r>
            <a:br>
              <a:rPr lang="sv-SE" sz="2000" b="1" dirty="0" smtClean="0"/>
            </a:br>
            <a:r>
              <a:rPr lang="sv-SE" sz="1200" dirty="0" smtClean="0"/>
              <a:t>* Görs på raden ovanför meddelandet (1) och en bekräftelse visas i sändlistan.</a:t>
            </a:r>
            <a:endParaRPr lang="en-US" sz="1200" dirty="0"/>
          </a:p>
        </p:txBody>
      </p:sp>
      <p:sp>
        <p:nvSpPr>
          <p:cNvPr id="7" name="Left Arrow 6">
            <a:hlinkClick r:id="rId2" action="ppaction://hlinksldjump"/>
          </p:cNvPr>
          <p:cNvSpPr/>
          <p:nvPr/>
        </p:nvSpPr>
        <p:spPr>
          <a:xfrm>
            <a:off x="914400" y="5938887"/>
            <a:ext cx="1046375" cy="7824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pic>
        <p:nvPicPr>
          <p:cNvPr id="10" name="Content Placeholder 9"/>
          <p:cNvPicPr>
            <a:picLocks noGrp="1" noChangeAspect="1"/>
          </p:cNvPicPr>
          <p:nvPr>
            <p:ph idx="1"/>
          </p:nvPr>
        </p:nvPicPr>
        <p:blipFill>
          <a:blip r:embed="rId3"/>
          <a:stretch>
            <a:fillRect/>
          </a:stretch>
        </p:blipFill>
        <p:spPr>
          <a:xfrm>
            <a:off x="838200" y="1798879"/>
            <a:ext cx="10515600" cy="2839979"/>
          </a:xfrm>
          <a:prstGeom prst="rect">
            <a:avLst/>
          </a:prstGeom>
        </p:spPr>
      </p:pic>
      <p:sp>
        <p:nvSpPr>
          <p:cNvPr id="11" name="Koppling 3"/>
          <p:cNvSpPr/>
          <p:nvPr/>
        </p:nvSpPr>
        <p:spPr>
          <a:xfrm>
            <a:off x="3510089" y="3342068"/>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Tree>
    <p:extLst>
      <p:ext uri="{BB962C8B-B14F-4D97-AF65-F5344CB8AC3E}">
        <p14:creationId xmlns:p14="http://schemas.microsoft.com/office/powerpoint/2010/main" val="32544052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b="1" dirty="0" smtClean="0"/>
              <a:t>Samordnad plan, reserverade fält per part</a:t>
            </a:r>
            <a:br>
              <a:rPr lang="sv-SE" sz="2000" b="1" dirty="0" smtClean="0"/>
            </a:br>
            <a:r>
              <a:rPr lang="sv-SE" sz="1200" dirty="0" smtClean="0"/>
              <a:t>* Kan enbart fyllas i av respektive part</a:t>
            </a:r>
            <a:endParaRPr lang="en-US" sz="1200" dirty="0"/>
          </a:p>
        </p:txBody>
      </p:sp>
      <p:sp>
        <p:nvSpPr>
          <p:cNvPr id="7" name="Left Arrow 6">
            <a:hlinkClick r:id="rId2" action="ppaction://hlinksldjump"/>
          </p:cNvPr>
          <p:cNvSpPr/>
          <p:nvPr/>
        </p:nvSpPr>
        <p:spPr>
          <a:xfrm>
            <a:off x="914400" y="5938887"/>
            <a:ext cx="1046375" cy="7824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Tillbaka</a:t>
            </a:r>
            <a:endParaRPr lang="en-US" sz="1200" dirty="0">
              <a:solidFill>
                <a:schemeClr val="tx1"/>
              </a:solidFill>
            </a:endParaRPr>
          </a:p>
        </p:txBody>
      </p:sp>
      <p:pic>
        <p:nvPicPr>
          <p:cNvPr id="4" name="Bildobjekt 3"/>
          <p:cNvPicPr>
            <a:picLocks noChangeAspect="1"/>
          </p:cNvPicPr>
          <p:nvPr/>
        </p:nvPicPr>
        <p:blipFill>
          <a:blip r:embed="rId3"/>
          <a:stretch>
            <a:fillRect/>
          </a:stretch>
        </p:blipFill>
        <p:spPr>
          <a:xfrm>
            <a:off x="2129896" y="1295400"/>
            <a:ext cx="7184998" cy="4787370"/>
          </a:xfrm>
          <a:prstGeom prst="rect">
            <a:avLst/>
          </a:prstGeom>
        </p:spPr>
      </p:pic>
    </p:spTree>
    <p:extLst>
      <p:ext uri="{BB962C8B-B14F-4D97-AF65-F5344CB8AC3E}">
        <p14:creationId xmlns:p14="http://schemas.microsoft.com/office/powerpoint/2010/main" val="1953368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41287" y="448733"/>
            <a:ext cx="12192000" cy="948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p:cNvSpPr txBox="1">
            <a:spLocks/>
          </p:cNvSpPr>
          <p:nvPr/>
        </p:nvSpPr>
        <p:spPr>
          <a:xfrm>
            <a:off x="87948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dirty="0" smtClean="0"/>
              <a:t>Färgerna i Ärendeöversikt och Meddelanden   </a:t>
            </a:r>
            <a:r>
              <a:rPr lang="sv-SE" b="1" dirty="0" smtClean="0">
                <a:solidFill>
                  <a:srgbClr val="FFFF00"/>
                </a:solidFill>
              </a:rPr>
              <a:t>SAMSA*</a:t>
            </a:r>
            <a:r>
              <a:rPr lang="sv-SE" dirty="0" smtClean="0"/>
              <a:t> </a:t>
            </a:r>
            <a:endParaRPr lang="sv-SE" dirty="0"/>
          </a:p>
        </p:txBody>
      </p:sp>
      <p:grpSp>
        <p:nvGrpSpPr>
          <p:cNvPr id="15" name="Grupp 14"/>
          <p:cNvGrpSpPr/>
          <p:nvPr/>
        </p:nvGrpSpPr>
        <p:grpSpPr>
          <a:xfrm>
            <a:off x="813316" y="1639295"/>
            <a:ext cx="1726684" cy="426573"/>
            <a:chOff x="813316" y="2088027"/>
            <a:chExt cx="1726684" cy="426573"/>
          </a:xfrm>
        </p:grpSpPr>
        <p:sp>
          <p:nvSpPr>
            <p:cNvPr id="8" name="Rectangle 7"/>
            <p:cNvSpPr/>
            <p:nvPr/>
          </p:nvSpPr>
          <p:spPr>
            <a:xfrm>
              <a:off x="813316" y="2088027"/>
              <a:ext cx="1726684" cy="426573"/>
            </a:xfrm>
            <a:prstGeom prst="rect">
              <a:avLst/>
            </a:prstGeom>
            <a:solidFill>
              <a:srgbClr val="EA6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ruta 10"/>
            <p:cNvSpPr txBox="1"/>
            <p:nvPr/>
          </p:nvSpPr>
          <p:spPr>
            <a:xfrm>
              <a:off x="1007534" y="2116647"/>
              <a:ext cx="1373133" cy="369332"/>
            </a:xfrm>
            <a:prstGeom prst="rect">
              <a:avLst/>
            </a:prstGeom>
            <a:noFill/>
          </p:spPr>
          <p:txBody>
            <a:bodyPr wrap="none" rtlCol="0">
              <a:spAutoFit/>
            </a:bodyPr>
            <a:lstStyle/>
            <a:p>
              <a:r>
                <a:rPr lang="sv-SE" dirty="0" smtClean="0"/>
                <a:t>Vårdbegäran</a:t>
              </a:r>
              <a:endParaRPr lang="sv-SE" dirty="0"/>
            </a:p>
          </p:txBody>
        </p:sp>
      </p:grpSp>
      <p:sp>
        <p:nvSpPr>
          <p:cNvPr id="12" name="Rectangle 7"/>
          <p:cNvSpPr/>
          <p:nvPr/>
        </p:nvSpPr>
        <p:spPr>
          <a:xfrm>
            <a:off x="787401" y="2312395"/>
            <a:ext cx="1726684" cy="42657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Vårdbegäran</a:t>
            </a:r>
            <a:endParaRPr lang="en-US" dirty="0">
              <a:solidFill>
                <a:schemeClr val="tx1"/>
              </a:solidFill>
            </a:endParaRPr>
          </a:p>
        </p:txBody>
      </p:sp>
      <p:sp>
        <p:nvSpPr>
          <p:cNvPr id="13" name="Rectangle 7"/>
          <p:cNvSpPr/>
          <p:nvPr/>
        </p:nvSpPr>
        <p:spPr>
          <a:xfrm>
            <a:off x="787401" y="2985495"/>
            <a:ext cx="1726684" cy="42657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Vårdbegäran</a:t>
            </a:r>
            <a:endParaRPr lang="en-US" dirty="0">
              <a:solidFill>
                <a:schemeClr val="tx1"/>
              </a:solidFill>
            </a:endParaRPr>
          </a:p>
        </p:txBody>
      </p:sp>
      <p:sp>
        <p:nvSpPr>
          <p:cNvPr id="14" name="textruta 13"/>
          <p:cNvSpPr txBox="1"/>
          <p:nvPr/>
        </p:nvSpPr>
        <p:spPr>
          <a:xfrm>
            <a:off x="2734218" y="1451920"/>
            <a:ext cx="8163581" cy="2585323"/>
          </a:xfrm>
          <a:prstGeom prst="rect">
            <a:avLst/>
          </a:prstGeom>
          <a:noFill/>
        </p:spPr>
        <p:txBody>
          <a:bodyPr wrap="none" rtlCol="0">
            <a:spAutoFit/>
          </a:bodyPr>
          <a:lstStyle/>
          <a:p>
            <a:r>
              <a:rPr lang="sv-SE" dirty="0" smtClean="0"/>
              <a:t>Meddelandet påbörjat men är inte sparat eller så saknas deltagare.</a:t>
            </a:r>
            <a:br>
              <a:rPr lang="sv-SE" dirty="0" smtClean="0"/>
            </a:br>
            <a:r>
              <a:rPr lang="sv-SE" dirty="0" smtClean="0"/>
              <a:t>Eller så ska jag Kvittera.  Dvs. jag har något jag måste göra.</a:t>
            </a:r>
          </a:p>
          <a:p>
            <a:endParaRPr lang="sv-SE" sz="1400" dirty="0"/>
          </a:p>
          <a:p>
            <a:r>
              <a:rPr lang="sv-SE" dirty="0" smtClean="0"/>
              <a:t>Jag är klar med det jag har att göra. </a:t>
            </a:r>
            <a:br>
              <a:rPr lang="sv-SE" dirty="0" smtClean="0"/>
            </a:br>
            <a:r>
              <a:rPr lang="sv-SE" dirty="0" smtClean="0"/>
              <a:t>Men de andra eller någon av de andra deltagarna är inte klara, t.ex. har inte kvitterat. </a:t>
            </a:r>
            <a:br>
              <a:rPr lang="sv-SE" dirty="0" smtClean="0"/>
            </a:br>
            <a:endParaRPr lang="sv-SE" sz="1600" dirty="0" smtClean="0"/>
          </a:p>
          <a:p>
            <a:r>
              <a:rPr lang="sv-SE" dirty="0" smtClean="0"/>
              <a:t>Alla har gjort det de ska. </a:t>
            </a:r>
          </a:p>
          <a:p>
            <a:endParaRPr lang="sv-SE" sz="2000" dirty="0"/>
          </a:p>
          <a:p>
            <a:r>
              <a:rPr lang="sv-SE" dirty="0" smtClean="0"/>
              <a:t>Meddelandet är makulerat.</a:t>
            </a:r>
            <a:endParaRPr lang="sv-SE" dirty="0"/>
          </a:p>
        </p:txBody>
      </p:sp>
      <p:grpSp>
        <p:nvGrpSpPr>
          <p:cNvPr id="16" name="Grupp 15"/>
          <p:cNvGrpSpPr/>
          <p:nvPr/>
        </p:nvGrpSpPr>
        <p:grpSpPr>
          <a:xfrm>
            <a:off x="787401" y="4763496"/>
            <a:ext cx="1766902" cy="426573"/>
            <a:chOff x="813316" y="2088027"/>
            <a:chExt cx="1766902" cy="426573"/>
          </a:xfrm>
        </p:grpSpPr>
        <p:sp>
          <p:nvSpPr>
            <p:cNvPr id="17" name="Rectangle 7"/>
            <p:cNvSpPr/>
            <p:nvPr/>
          </p:nvSpPr>
          <p:spPr>
            <a:xfrm>
              <a:off x="813316" y="2088027"/>
              <a:ext cx="1726684" cy="426573"/>
            </a:xfrm>
            <a:prstGeom prst="rect">
              <a:avLst/>
            </a:prstGeom>
            <a:solidFill>
              <a:srgbClr val="EA6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ruta 17"/>
            <p:cNvSpPr txBox="1"/>
            <p:nvPr/>
          </p:nvSpPr>
          <p:spPr>
            <a:xfrm>
              <a:off x="859811" y="2128345"/>
              <a:ext cx="1720407" cy="369332"/>
            </a:xfrm>
            <a:prstGeom prst="rect">
              <a:avLst/>
            </a:prstGeom>
            <a:noFill/>
          </p:spPr>
          <p:txBody>
            <a:bodyPr wrap="none" rtlCol="0">
              <a:spAutoFit/>
            </a:bodyPr>
            <a:lstStyle/>
            <a:p>
              <a:r>
                <a:rPr lang="sv-SE" dirty="0" smtClean="0"/>
                <a:t>Samordnad plan</a:t>
              </a:r>
              <a:endParaRPr lang="sv-SE" dirty="0"/>
            </a:p>
          </p:txBody>
        </p:sp>
      </p:grpSp>
      <p:sp>
        <p:nvSpPr>
          <p:cNvPr id="19" name="Rectangle 7"/>
          <p:cNvSpPr/>
          <p:nvPr/>
        </p:nvSpPr>
        <p:spPr>
          <a:xfrm>
            <a:off x="787401" y="5418149"/>
            <a:ext cx="1726684" cy="42657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Samordnad</a:t>
            </a:r>
            <a:r>
              <a:rPr lang="en-US" dirty="0" smtClean="0">
                <a:solidFill>
                  <a:schemeClr val="tx1"/>
                </a:solidFill>
              </a:rPr>
              <a:t> plan</a:t>
            </a:r>
            <a:endParaRPr lang="en-US" dirty="0">
              <a:solidFill>
                <a:schemeClr val="tx1"/>
              </a:solidFill>
            </a:endParaRPr>
          </a:p>
        </p:txBody>
      </p:sp>
      <p:sp>
        <p:nvSpPr>
          <p:cNvPr id="20" name="Rectangle 7"/>
          <p:cNvSpPr/>
          <p:nvPr/>
        </p:nvSpPr>
        <p:spPr>
          <a:xfrm>
            <a:off x="787401" y="6091249"/>
            <a:ext cx="1726684" cy="42657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Samordnad</a:t>
            </a:r>
            <a:r>
              <a:rPr lang="en-US" dirty="0" smtClean="0">
                <a:solidFill>
                  <a:schemeClr val="tx1"/>
                </a:solidFill>
              </a:rPr>
              <a:t> plan</a:t>
            </a:r>
            <a:endParaRPr lang="en-US" dirty="0">
              <a:solidFill>
                <a:schemeClr val="tx1"/>
              </a:solidFill>
            </a:endParaRPr>
          </a:p>
        </p:txBody>
      </p:sp>
      <p:sp>
        <p:nvSpPr>
          <p:cNvPr id="21" name="textruta 20"/>
          <p:cNvSpPr txBox="1"/>
          <p:nvPr/>
        </p:nvSpPr>
        <p:spPr>
          <a:xfrm>
            <a:off x="2846251" y="4745049"/>
            <a:ext cx="8407430" cy="1754326"/>
          </a:xfrm>
          <a:prstGeom prst="rect">
            <a:avLst/>
          </a:prstGeom>
          <a:noFill/>
        </p:spPr>
        <p:txBody>
          <a:bodyPr wrap="none" rtlCol="0">
            <a:spAutoFit/>
          </a:bodyPr>
          <a:lstStyle/>
          <a:p>
            <a:r>
              <a:rPr lang="sv-SE" dirty="0" smtClean="0"/>
              <a:t>Planen påbörjad, men du måste även skicka eller klicka Färdig eller klicka Justera</a:t>
            </a:r>
          </a:p>
          <a:p>
            <a:endParaRPr lang="sv-SE" dirty="0"/>
          </a:p>
          <a:p>
            <a:r>
              <a:rPr lang="sv-SE" dirty="0" smtClean="0"/>
              <a:t>Du är klar med det du har att göra just nu. </a:t>
            </a:r>
            <a:br>
              <a:rPr lang="sv-SE" dirty="0" smtClean="0"/>
            </a:br>
            <a:r>
              <a:rPr lang="sv-SE" dirty="0" smtClean="0"/>
              <a:t>Men de andra eller någon av de andra parterna är inte klara, t.ex. har inte klickat Färdig. </a:t>
            </a:r>
            <a:br>
              <a:rPr lang="sv-SE" dirty="0" smtClean="0"/>
            </a:br>
            <a:endParaRPr lang="sv-SE" dirty="0" smtClean="0"/>
          </a:p>
          <a:p>
            <a:r>
              <a:rPr lang="sv-SE" dirty="0" smtClean="0"/>
              <a:t>Samordnad plan är upprättad.</a:t>
            </a:r>
            <a:endParaRPr lang="sv-SE" dirty="0"/>
          </a:p>
        </p:txBody>
      </p:sp>
      <p:sp>
        <p:nvSpPr>
          <p:cNvPr id="25" name="Rectangle 7"/>
          <p:cNvSpPr/>
          <p:nvPr/>
        </p:nvSpPr>
        <p:spPr>
          <a:xfrm>
            <a:off x="787401" y="3654363"/>
            <a:ext cx="1726684" cy="42657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Vårdbegäran</a:t>
            </a:r>
            <a:endParaRPr lang="en-US" dirty="0">
              <a:solidFill>
                <a:schemeClr val="tx1"/>
              </a:solidFill>
            </a:endParaRPr>
          </a:p>
        </p:txBody>
      </p:sp>
    </p:spTree>
    <p:extLst>
      <p:ext uri="{BB962C8B-B14F-4D97-AF65-F5344CB8AC3E}">
        <p14:creationId xmlns:p14="http://schemas.microsoft.com/office/powerpoint/2010/main" val="1124168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000" b="1" dirty="0" smtClean="0"/>
              <a:t>Patient </a:t>
            </a:r>
            <a:r>
              <a:rPr lang="sv-SE" sz="2000" b="1" dirty="0" err="1"/>
              <a:t>a</a:t>
            </a:r>
            <a:r>
              <a:rPr lang="sv-SE" sz="2000" b="1" dirty="0" err="1" smtClean="0"/>
              <a:t>dmin</a:t>
            </a:r>
            <a:r>
              <a:rPr lang="sv-SE" sz="2000" b="1" dirty="0" smtClean="0"/>
              <a:t> </a:t>
            </a:r>
            <a:r>
              <a:rPr lang="sv-SE" sz="1200" dirty="0" smtClean="0"/>
              <a:t/>
            </a:r>
            <a:br>
              <a:rPr lang="sv-SE" sz="1200" dirty="0" smtClean="0"/>
            </a:br>
            <a:r>
              <a:rPr lang="sv-SE" sz="1200" dirty="0" smtClean="0"/>
              <a:t>* Här registrerar du patienters personuppgifter (1), kontakter (2), adresser (3) samt kontaktvägar (4). </a:t>
            </a:r>
            <a:br>
              <a:rPr lang="sv-SE" sz="1200" dirty="0" smtClean="0"/>
            </a:br>
            <a:r>
              <a:rPr lang="sv-SE" sz="1200" dirty="0" smtClean="0"/>
              <a:t>* Dessa uppgifter är sedan patientanknutna och följer med i varje nytt ärende. </a:t>
            </a:r>
            <a:br>
              <a:rPr lang="sv-SE" sz="1200" dirty="0" smtClean="0"/>
            </a:br>
            <a:r>
              <a:rPr lang="sv-SE" sz="1200" dirty="0" smtClean="0"/>
              <a:t>* Avliden registreras här (5) och det visas sedan innan patientens namn.</a:t>
            </a:r>
            <a:endParaRPr lang="en-US" sz="1200" dirty="0"/>
          </a:p>
        </p:txBody>
      </p:sp>
      <p:pic>
        <p:nvPicPr>
          <p:cNvPr id="4" name="Content Placeholder 3">
            <a:hlinkClick r:id="rId2" action="ppaction://hlinksldjump"/>
          </p:cNvPr>
          <p:cNvPicPr>
            <a:picLocks noGrp="1" noChangeAspect="1"/>
          </p:cNvPicPr>
          <p:nvPr>
            <p:ph idx="1"/>
          </p:nvPr>
        </p:nvPicPr>
        <p:blipFill>
          <a:blip r:embed="rId3" cstate="print"/>
          <a:stretch>
            <a:fillRect/>
          </a:stretch>
        </p:blipFill>
        <p:spPr>
          <a:xfrm>
            <a:off x="838200" y="1591056"/>
            <a:ext cx="10515600" cy="4828031"/>
          </a:xfrm>
          <a:prstGeom prst="rect">
            <a:avLst/>
          </a:prstGeom>
        </p:spPr>
      </p:pic>
      <p:sp>
        <p:nvSpPr>
          <p:cNvPr id="5" name="Rectangle 4">
            <a:hlinkClick r:id="rId2" action="ppaction://hlinksldjump"/>
          </p:cNvPr>
          <p:cNvSpPr/>
          <p:nvPr/>
        </p:nvSpPr>
        <p:spPr>
          <a:xfrm>
            <a:off x="7680960" y="2679192"/>
            <a:ext cx="1389888" cy="365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Koppling 3"/>
          <p:cNvSpPr/>
          <p:nvPr/>
        </p:nvSpPr>
        <p:spPr>
          <a:xfrm>
            <a:off x="8439877" y="5039787"/>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4</a:t>
            </a:r>
          </a:p>
        </p:txBody>
      </p:sp>
      <p:sp>
        <p:nvSpPr>
          <p:cNvPr id="19" name="Koppling 3"/>
          <p:cNvSpPr/>
          <p:nvPr/>
        </p:nvSpPr>
        <p:spPr>
          <a:xfrm>
            <a:off x="3209244" y="5039787"/>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3</a:t>
            </a:r>
            <a:endParaRPr lang="sv-SE" dirty="0"/>
          </a:p>
        </p:txBody>
      </p:sp>
      <p:sp>
        <p:nvSpPr>
          <p:cNvPr id="20" name="Koppling 3"/>
          <p:cNvSpPr/>
          <p:nvPr/>
        </p:nvSpPr>
        <p:spPr>
          <a:xfrm>
            <a:off x="5793207" y="3594930"/>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2</a:t>
            </a:r>
            <a:endParaRPr lang="sv-SE" dirty="0"/>
          </a:p>
        </p:txBody>
      </p:sp>
      <p:sp>
        <p:nvSpPr>
          <p:cNvPr id="21" name="Koppling 3"/>
          <p:cNvSpPr/>
          <p:nvPr/>
        </p:nvSpPr>
        <p:spPr>
          <a:xfrm>
            <a:off x="7767991" y="2372554"/>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5</a:t>
            </a:r>
          </a:p>
        </p:txBody>
      </p:sp>
      <p:sp>
        <p:nvSpPr>
          <p:cNvPr id="22" name="Koppling 3"/>
          <p:cNvSpPr/>
          <p:nvPr/>
        </p:nvSpPr>
        <p:spPr>
          <a:xfrm>
            <a:off x="1122026" y="2372554"/>
            <a:ext cx="322461"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Tree>
    <p:extLst>
      <p:ext uri="{BB962C8B-B14F-4D97-AF65-F5344CB8AC3E}">
        <p14:creationId xmlns:p14="http://schemas.microsoft.com/office/powerpoint/2010/main" val="859296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b="1" dirty="0" smtClean="0"/>
              <a:t>Betalning</a:t>
            </a:r>
            <a:r>
              <a:rPr lang="sv-SE" sz="1200" dirty="0" smtClean="0"/>
              <a:t> </a:t>
            </a:r>
            <a:br>
              <a:rPr lang="sv-SE" sz="1200" dirty="0" smtClean="0"/>
            </a:br>
            <a:r>
              <a:rPr lang="sv-SE" sz="1200" dirty="0" smtClean="0"/>
              <a:t>* Här ser man Betalningsgrundande datum (1), Kommentarer (2), Betalningsperioder (3) samt Betal Information (4). </a:t>
            </a:r>
            <a:br>
              <a:rPr lang="sv-SE" sz="1200" dirty="0" smtClean="0"/>
            </a:br>
            <a:r>
              <a:rPr lang="sv-SE" sz="1200" dirty="0" smtClean="0"/>
              <a:t>* Med behörigheten ”ändra betaldagar” kan sjukhusanvändare ändra dessa. De tvingas att göra en Kommentar</a:t>
            </a:r>
            <a:r>
              <a:rPr lang="sv-SE" sz="1200" dirty="0"/>
              <a:t> </a:t>
            </a:r>
            <a:r>
              <a:rPr lang="sv-SE" sz="1200" dirty="0" smtClean="0"/>
              <a:t>som visas i kommentarsfältet.</a:t>
            </a:r>
            <a:endParaRPr lang="en-US" sz="1200" dirty="0"/>
          </a:p>
        </p:txBody>
      </p:sp>
      <p:pic>
        <p:nvPicPr>
          <p:cNvPr id="7" name="Content Placeholder 6"/>
          <p:cNvPicPr>
            <a:picLocks noGrp="1" noChangeAspect="1"/>
          </p:cNvPicPr>
          <p:nvPr>
            <p:ph idx="1"/>
          </p:nvPr>
        </p:nvPicPr>
        <p:blipFill>
          <a:blip r:embed="rId2"/>
          <a:stretch>
            <a:fillRect/>
          </a:stretch>
        </p:blipFill>
        <p:spPr>
          <a:xfrm>
            <a:off x="1247572" y="1825625"/>
            <a:ext cx="9696855" cy="4351338"/>
          </a:xfrm>
          <a:prstGeom prst="rect">
            <a:avLst/>
          </a:prstGeom>
        </p:spPr>
      </p:pic>
      <p:sp>
        <p:nvSpPr>
          <p:cNvPr id="17" name="Koppling 3"/>
          <p:cNvSpPr/>
          <p:nvPr/>
        </p:nvSpPr>
        <p:spPr>
          <a:xfrm>
            <a:off x="1616808" y="5136915"/>
            <a:ext cx="329305"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4</a:t>
            </a:r>
          </a:p>
        </p:txBody>
      </p:sp>
      <p:sp>
        <p:nvSpPr>
          <p:cNvPr id="18" name="Koppling 3"/>
          <p:cNvSpPr/>
          <p:nvPr/>
        </p:nvSpPr>
        <p:spPr>
          <a:xfrm>
            <a:off x="5810685" y="4192663"/>
            <a:ext cx="329305"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3</a:t>
            </a:r>
            <a:endParaRPr lang="sv-SE" dirty="0"/>
          </a:p>
        </p:txBody>
      </p:sp>
      <p:sp>
        <p:nvSpPr>
          <p:cNvPr id="19" name="Koppling 3"/>
          <p:cNvSpPr/>
          <p:nvPr/>
        </p:nvSpPr>
        <p:spPr>
          <a:xfrm>
            <a:off x="8281558" y="2367005"/>
            <a:ext cx="329305"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2</a:t>
            </a:r>
            <a:endParaRPr lang="sv-SE" dirty="0"/>
          </a:p>
        </p:txBody>
      </p:sp>
      <p:sp>
        <p:nvSpPr>
          <p:cNvPr id="20" name="Koppling 3"/>
          <p:cNvSpPr/>
          <p:nvPr/>
        </p:nvSpPr>
        <p:spPr>
          <a:xfrm>
            <a:off x="3268070" y="2367005"/>
            <a:ext cx="329305" cy="3066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a:t>
            </a:r>
            <a:endParaRPr lang="sv-SE" dirty="0"/>
          </a:p>
        </p:txBody>
      </p:sp>
    </p:spTree>
    <p:extLst>
      <p:ext uri="{BB962C8B-B14F-4D97-AF65-F5344CB8AC3E}">
        <p14:creationId xmlns:p14="http://schemas.microsoft.com/office/powerpoint/2010/main" val="3056503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3170</TotalTime>
  <Words>641</Words>
  <Application>Microsoft Office PowerPoint</Application>
  <PresentationFormat>Bredbild</PresentationFormat>
  <Paragraphs>254</Paragraphs>
  <Slides>61</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61</vt:i4>
      </vt:variant>
    </vt:vector>
  </HeadingPairs>
  <TitlesOfParts>
    <vt:vector size="65" baseType="lpstr">
      <vt:lpstr>Arial</vt:lpstr>
      <vt:lpstr>Calibri</vt:lpstr>
      <vt:lpstr>Calibri Light</vt:lpstr>
      <vt:lpstr>Office Theme</vt:lpstr>
      <vt:lpstr>SAMSA  Utbildning</vt:lpstr>
      <vt:lpstr>PowerPoint-presentation</vt:lpstr>
      <vt:lpstr>SAMSA vs KLARA SVPL En applikation Tjänster skiljer sig Kan återanvända mycket av databasen</vt:lpstr>
      <vt:lpstr>Inkorg  * Vid inloggningen visas i Toppmenyn: Användare och Arbetsplats. Du kan välja bland senaste patienter eller använda sökfält för patient. * I mittsektionen visas de olika flikarna –Inkorg –Meddelanden –Ärendeöversikt –Patient admin –Betalning –Rapporter –Loggar –Förberedd vårdbegäran.  * Du kan filtrera Inkorgen på Enhet samt Meddelandetyp och den är uppdelad i rader och kolumner som alla är sorterbara. </vt:lpstr>
      <vt:lpstr>Inkorg * I Inkorgen hamnar alla nya meddelanden överst och inom parentesen visas antal nya meddelanden.  * Meddelanden som du har något kvar att göra med hamnar också här.  * För att kvittera ett meddelande behöver ni klicka på patientens rad för att komma in i patientens meddelanden.  * Möjlighet finns även att Ta bort meddelande       (1) eller trycka Felsänt       (2) direkt från Inkorgen.  * Tooltip: Genom att hålla muspekaren över patienten visas patientens Folkbokföringsadress och Vistelseadress. </vt:lpstr>
      <vt:lpstr>Ärendeöversikt * Här finns olika sökval att göra: -Ärendenummer, -Personnummer, -Avslutade, Aktuella eller Båda. -Enhet, -Från datum, -Till datum samt -Sorteringsordning. * Färgen på meddelandena visar statusen Grönt = Klart, Gul = Motpart har något att göra, Röd = Du har något att göra, Grått = Makulerat   * Tooltip: Genom att hålla muspekaren över patient/ärendenummer visas patientens Folkbokföringsadress samt Omflyttningar och Parter. * För att öppna ett ärende trycker man på ärendenumret, eller direkt på ett meddelande för att komma in i det.</vt:lpstr>
      <vt:lpstr>PowerPoint-presentation</vt:lpstr>
      <vt:lpstr>Patient admin  * Här registrerar du patienters personuppgifter (1), kontakter (2), adresser (3) samt kontaktvägar (4).  * Dessa uppgifter är sedan patientanknutna och följer med i varje nytt ärende.  * Avliden registreras här (5) och det visas sedan innan patientens namn.</vt:lpstr>
      <vt:lpstr>Betalning  * Här ser man Betalningsgrundande datum (1), Kommentarer (2), Betalningsperioder (3) samt Betal Information (4).  * Med behörigheten ”ändra betaldagar” kan sjukhusanvändare ändra dessa. De tvingas att göra en Kommentar som visas i kommentarsfältet.</vt:lpstr>
      <vt:lpstr>Rapporter  * Är behörighetsstyrda och sorteringar och val görs vid varje sökning.  * Rapporterna går att skriva ut i Excel.</vt:lpstr>
      <vt:lpstr>Loggar  * Olika sökval Från och Till datum, Vald organisationsenhet, Personnummer samt Typ av aktivitet. * Kolumnerna som visas är sorterbara när man trycker på dem och visar information om användare, patient och vad som har hänt.</vt:lpstr>
      <vt:lpstr>Förberedd vårdbegäran * Ifall det finns en Förberedd vårdbegäran visas det i systemet. * Det krävs ett Samtycke för att spara meddelandet. * Bara kommunen som kan använda sig av det.</vt:lpstr>
      <vt:lpstr>Meddelandevyn  * I den vänstra fliken visas procesståget (med färgikoner) och du ser här vilka meddelanden som är skickade och vad som kan skickas.      - Du ser även parter i ärendet samt omflyttningar * I den högra fliken visas -Ärendehistorik, -Samtycke, -Sändlista, -Kontakter, -Möte, -Inkorg samt -Hjälp. </vt:lpstr>
      <vt:lpstr>Meddelandevyn  *  Ruta (1)  visar meddelanden som du har möjlighet att skicka (fetstil) och allteftersom du skickar ett meddelande så öppnas nya möjligheter.     - De som ej går att skicka är gråa.  * Ruta (2) visar vad du kan göra med valt meddelande (från ruta 1) ex Avbryt, Redigera, Utkast, SparaSänd, Kvittera.     - De som ej går att välja är grå.  * Meddelandenas färger ändras utefter vad som sker i ärendet.</vt:lpstr>
      <vt:lpstr>Meddelanden i SAMSA * Nedanstående meddelanden går att skicka i SAMSA och vad som går att skicka styrs av vilken Part du är samt vilka meddelanden som har skickats tidigare i Procesståget.  * Vissa meddelanden som exv. Administrativa meddelande och Avbrott är alltid möjliga att skicka beroende på vilken part du är.</vt:lpstr>
      <vt:lpstr>Innehåll i meddelandena i SAMSA*</vt:lpstr>
      <vt:lpstr>Vad går att göra med Meddelandena * Vad du kan göra med meddelandena är styrt av var du är i processen och vilken behörighet du har. </vt:lpstr>
      <vt:lpstr>Status på meddelanden</vt:lpstr>
      <vt:lpstr>Läsvy / Redigeringsvy i  SAMSA*</vt:lpstr>
      <vt:lpstr>Starta ärende / Skicka första meddelandet  1. Sök på patient genom att använda förstoringsglaset eller senaste patienter. 2. Välj Meddelanden. 3. Välj meddelande utefter vilken part du är och var du är i processen. 4. Välj dina motparter på ikonen       Välj part i rutan som kommer upp bland dina favoriter eller i kataloglistan.  5. Fyll i Kontakter  (ärende-knutna kontakter) 6. Fyll i Inskrivningsdatum. 7. SparaSänd iväg det.</vt:lpstr>
      <vt:lpstr>Lägg till / Ta bort Parter 1. Lägg till parter på      Meddelandet går iväg till vald part.   2. Välj enheter bland dina favoriter eller i kataloglistan.   3. För att sätta den nya enheten som huvudpart använd  4. För att ta bort tillagd part använd. </vt:lpstr>
      <vt:lpstr>Omflyttning 1. Omflyttning görs på ikonen.  2. Välj den nya enheten bland dina favoriter eller i kataloglistan. </vt:lpstr>
      <vt:lpstr>Byt Part  1. Byt part på ikonen        2. Välj den nya parten bland dina favoriter eller i kataloglistan.  Den part som byts bort, har sedan INTE åtkomst till ärendet.</vt:lpstr>
      <vt:lpstr>Medverkande: Vårdplaneringsteam 1. För att lägga till ett Vårdplaneringsteam väljer man att gå in på patientens ärendenummer.  2. För att välja Vårdteam på Sjukhuset använd       och valet görs i listan.  3. Vårdplaneringsteamet får en notifiering i Inkorgen med meddelande om Medverkande VPL-Team 4. När motparter färdigmarkerar, notifieras Vårdplaneringsteamet med meddelande om Färdigmarkerad 5. När motparter justerar, notifieras Vårdplaneringsteamet med meddelande om Justering   </vt:lpstr>
      <vt:lpstr>Skapa Kallelse 1. Klicka på Kallelse, du får veta att Samtycke saknas  2. Registrera Samtycke 3. Klicka på Kallelse igen    ELLER a. Hitta Samtyckes fliken 2. Registrera Samtycke 3. Klicka på Kallelsen</vt:lpstr>
      <vt:lpstr>Skapa Kallelse – registrera möte 1. Fyll i Mötesinformation om tid/plats för mötet är bestämt 2. Fyll ev. i mötesdeltagare 3. Fyll i meddelande-fälten i Kallelsen 4. Gör SparaSänd</vt:lpstr>
      <vt:lpstr>Samordnad plan: Färdig för justering  * Färdig visas med ikonen        i Samordnad plan. När alla parter har markerat färdig är vårdplanen Justerbar vilket syns i bilden.</vt:lpstr>
      <vt:lpstr>Deltagare in i Samordnad plan      SAMSA*</vt:lpstr>
      <vt:lpstr>Ärendeöversikten * När det är dags att justera vårdplanen visas det genom att meddelandet får en fet röd ruta runt meddelandet</vt:lpstr>
      <vt:lpstr>Samordnad plan: Justerad Upprättad  * Justerad visas i Samordnad plan med ikonen          När alla parter har Justerat upprättas Samordnade planen och det visas i meddelandet. * Meddelandet blir nu även grönmarkerat.</vt:lpstr>
      <vt:lpstr>Avbrott i processen 1. Klicka på Avbrott i Process / Starta Avbrott 2. Fyll i meddelande-fälten 3. Klicka SparaSänd</vt:lpstr>
      <vt:lpstr>Information vid utskrivning 1. Klicka på Info vid utskr. 2. Fyll i meddelande-fälten 3. Klicka SparaSänd</vt:lpstr>
      <vt:lpstr>Aktivitet och Funktion  SAMSA*</vt:lpstr>
      <vt:lpstr>Administrativa meddelanden i  SAMSA*</vt:lpstr>
      <vt:lpstr>Avsluta ett Ärende Alla kommunanvändare har möjlighet att avsluta ärenden i SAMSA. För Sjukhus- och Primärvårdsanvändare är det behörighetsstyrt. 1. Tryck på Ärende. 2. Välj Avsluta ärendet.</vt:lpstr>
      <vt:lpstr>Aktivera Ärende på nytt 1. Välj vilket ärende du ska återaktivera i ärendehistoriken.  2. Välj Ärende. 3. Aktivera ärendet.</vt:lpstr>
      <vt:lpstr>Historik  SAMSA* </vt:lpstr>
      <vt:lpstr>Ikoner i  SAMSA* </vt:lpstr>
      <vt:lpstr>PowerPoint-presentation</vt:lpstr>
      <vt:lpstr>Ärendehistorik  * Här finns gamla ärenden att titta på med Ärendenummer, Status, Startdatum samt Stoppdatum.  * Du kan bläddra ifall det är flera flikar och det är sorterbara.</vt:lpstr>
      <vt:lpstr>Samtycke  * För att skriva in patienten behövs ej ett Samtycke men för att komma vidare i processen eller avsluta den är man tvingad att göra ett samtycke.  1. Du får upp en inforuta om att du måste registrera ett Samtycke.  2. Registrera nytt samtycke.  3. Makulera senaste samtycket.</vt:lpstr>
      <vt:lpstr>Sändlista * I Sändlistan visas det Aktivitet, tidpunkt och vem det är skickat av och till vem. (Skickat, Kvitterat) (Här visas inte Färdig och Justera)</vt:lpstr>
      <vt:lpstr>Kontakter  * Under kontakter syns både patient- och ärendeknutna kontakter. * Ärendeknutna kontakter registreras för respektive part i ärendet exempelvis SSK, Läkare eller Biståndsbedömare. </vt:lpstr>
      <vt:lpstr>Möte * Mötesinformation innehåller -Mötesdag, -Mötet startar, -Mötesform, -Mötesplats, -Länk till Videomöte, -Tryck på knapp för att, -Telefonnummer, -VideomötesId, -Spara, -Ta bort samt -Mötesdeltagare. * Vid val av Kallelse (1) hamnar Högerflikens fokus på Möte (2).  * När Mötesbokningen Sparas skickas en Notifiering till motparterna.  * Mötesdeltagare avläses till Vårdplanen från Mötesfliken och uppdateras vid varje redigering av Vårdplanen. (fram tills den färdigmarkeras) * Länk till Videomötet hämtar mötesbokaren från sitt mail när de bokar Mötet i Lync/Skype och de fyller även i VideomötesId. * Ifall man väljer Telefonmöte fyller mötesbokaren i Telefonnummer. </vt:lpstr>
      <vt:lpstr>Vårdplan  * Mötesdeltagare avläses till Vårdplanen från Mötesfliken och uppdateras vid varje redigering av Vårdplanen. (fram tills den färdigmarkeras)</vt:lpstr>
      <vt:lpstr>Inkorgen  * Du når även här dina inkomna meddelanden i Inkorgen och kan öppna upp meddelandena genom att trycka på patienten</vt:lpstr>
      <vt:lpstr>Meddelanden  * Du kommer nu in i den valda patientens meddelanden</vt:lpstr>
      <vt:lpstr>Snabbval till de senaste patienterna</vt:lpstr>
      <vt:lpstr>Möjligt att söka på personnumret eller efternamnet</vt:lpstr>
      <vt:lpstr>Välja arbetsplats</vt:lpstr>
      <vt:lpstr>Välja enhet i inkorgen</vt:lpstr>
      <vt:lpstr>Välj Meddelandetyp</vt:lpstr>
      <vt:lpstr>Tooltip: Adress</vt:lpstr>
      <vt:lpstr>Tooltip: Adress</vt:lpstr>
      <vt:lpstr>Tooltip: Parter och eventuella Omflyttningar</vt:lpstr>
      <vt:lpstr>Meddelanden</vt:lpstr>
      <vt:lpstr>Avliden visas tydligt i bild</vt:lpstr>
      <vt:lpstr>Ärendestatistik </vt:lpstr>
      <vt:lpstr>Daglig Rapport</vt:lpstr>
      <vt:lpstr>Kvittera * Görs på raden ovanför meddelandet (1) och en bekräftelse visas i sändlistan.</vt:lpstr>
      <vt:lpstr>Samordnad plan, reserverade fält per part * Kan enbart fyllas i av respektive part</vt:lpstr>
    </vt:vector>
  </TitlesOfParts>
  <Company>Cerner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SAMSA  Utbildning</dc:title>
  <dc:creator>C_Widengard,Marcus</dc:creator>
  <cp:lastModifiedBy>Gunilla Augustsson</cp:lastModifiedBy>
  <cp:revision>208</cp:revision>
  <dcterms:created xsi:type="dcterms:W3CDTF">2016-08-25T09:06:00Z</dcterms:created>
  <dcterms:modified xsi:type="dcterms:W3CDTF">2017-10-20T10:12:59Z</dcterms:modified>
</cp:coreProperties>
</file>