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31E-DACF-464B-B063-557771E328D1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6CA51-7C6C-41C8-B133-9C2E16902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66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53721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3033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13" name="Grupp 12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4" name="Bildobjekt 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5" name="Bildobjekt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1" name="Grupp 10"/>
          <p:cNvGrpSpPr/>
          <p:nvPr userDrawn="1"/>
        </p:nvGrpSpPr>
        <p:grpSpPr>
          <a:xfrm>
            <a:off x="429417" y="316336"/>
            <a:ext cx="1188367" cy="1364920"/>
            <a:chOff x="429418" y="5836343"/>
            <a:chExt cx="800098" cy="913088"/>
          </a:xfrm>
        </p:grpSpPr>
        <p:pic>
          <p:nvPicPr>
            <p:cNvPr id="16" name="Bildobjekt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7" name="textruta 16"/>
            <p:cNvSpPr txBox="1"/>
            <p:nvPr userDrawn="1"/>
          </p:nvSpPr>
          <p:spPr>
            <a:xfrm>
              <a:off x="429418" y="6358235"/>
              <a:ext cx="800098" cy="39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9" name="Bildobjekt 18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5"/>
            <p:cNvPicPr/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6" name="Bildobjekt 15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5"/>
            <p:cNvPicPr/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21" name="Grupp 20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24" name="Bildobjekt 23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5"/>
            <p:cNvPicPr/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5" name="Bildobjekt 14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5"/>
            <p:cNvPicPr/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  <p:grpSp>
        <p:nvGrpSpPr>
          <p:cNvPr id="17" name="Grupp 16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9" name="textruta 18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iv.torstensson@fyrbodal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7" y="1669894"/>
            <a:ext cx="7183815" cy="2372967"/>
          </a:xfrm>
        </p:spPr>
        <p:txBody>
          <a:bodyPr>
            <a:normAutofit/>
          </a:bodyPr>
          <a:lstStyle/>
          <a:p>
            <a:r>
              <a:rPr lang="sv-SE" dirty="0"/>
              <a:t>Projektet ”Sluta faxa” </a:t>
            </a:r>
            <a:br>
              <a:rPr lang="sv-SE" dirty="0"/>
            </a:br>
            <a:r>
              <a:rPr lang="sv-SE" sz="2800" dirty="0"/>
              <a:t>på 15 minuter </a:t>
            </a:r>
            <a:r>
              <a:rPr lang="sv-SE" sz="2800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05968"/>
            <a:ext cx="7787283" cy="1655762"/>
          </a:xfrm>
        </p:spPr>
        <p:txBody>
          <a:bodyPr/>
          <a:lstStyle/>
          <a:p>
            <a:pPr algn="l"/>
            <a:r>
              <a:rPr lang="sv-SE" sz="2800" dirty="0"/>
              <a:t>Kommande utveckling och ökad användning av NPÖ </a:t>
            </a:r>
          </a:p>
          <a:p>
            <a:pPr algn="l"/>
            <a:r>
              <a:rPr lang="sv-SE" i="1" dirty="0"/>
              <a:t>Siv Torstensson, </a:t>
            </a:r>
            <a:r>
              <a:rPr lang="sv-SE" i="1" dirty="0" err="1"/>
              <a:t>eSamordnare</a:t>
            </a:r>
            <a:r>
              <a:rPr lang="sv-SE" i="1" dirty="0"/>
              <a:t> Fyrbodals kommunalförbund </a:t>
            </a:r>
            <a:r>
              <a:rPr lang="sv-SE" dirty="0"/>
              <a:t>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17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Utökat uppdrag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72DCD3E-6AA7-4383-A351-5EDA3C639D0F}"/>
              </a:ext>
            </a:extLst>
          </p:cNvPr>
          <p:cNvSpPr/>
          <p:nvPr/>
        </p:nvSpPr>
        <p:spPr>
          <a:xfrm>
            <a:off x="1037230" y="1690688"/>
            <a:ext cx="94054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200" dirty="0"/>
              <a:t>Driva på framtagande av anvisningar för NPÖ för privata vårdgivare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Utreda och lösa juridiska och tekniska utmaningar kopplat till ökad anslutning och användning. 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Gemensam kommunikation och utbildning såväl för användare som invånare.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Utökad reservrutin inklusive möjlighet att använda krypterad e-post </a:t>
            </a:r>
          </a:p>
        </p:txBody>
      </p:sp>
    </p:spTree>
    <p:extLst>
      <p:ext uri="{BB962C8B-B14F-4D97-AF65-F5344CB8AC3E}">
        <p14:creationId xmlns:p14="http://schemas.microsoft.com/office/powerpoint/2010/main" val="110962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Kontakta gärna mig!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8001" y="1658593"/>
            <a:ext cx="9575799" cy="3955227"/>
          </a:xfrm>
        </p:spPr>
        <p:txBody>
          <a:bodyPr/>
          <a:lstStyle/>
          <a:p>
            <a:pPr marL="0" indent="0">
              <a:buNone/>
            </a:pPr>
            <a:r>
              <a:rPr lang="sv-SE" sz="3200" dirty="0">
                <a:sym typeface="Wingdings" panose="05000000000000000000" pitchFamily="2" charset="2"/>
              </a:rPr>
              <a:t>Full fart i höst!!</a:t>
            </a:r>
          </a:p>
          <a:p>
            <a:pPr marL="0" indent="0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sz="2400" dirty="0">
                <a:sym typeface="Wingdings" panose="05000000000000000000" pitchFamily="2" charset="2"/>
              </a:rPr>
              <a:t>Siv Torstensson</a:t>
            </a:r>
          </a:p>
          <a:p>
            <a:pPr marL="0" indent="0">
              <a:buNone/>
            </a:pPr>
            <a:r>
              <a:rPr lang="sv-SE" sz="2400" i="1" dirty="0"/>
              <a:t>NPÖ-tanten</a:t>
            </a:r>
            <a:r>
              <a:rPr lang="sv-SE" sz="2400" dirty="0"/>
              <a:t> </a:t>
            </a:r>
            <a:r>
              <a:rPr lang="sv-SE" sz="2400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v-SE" sz="2400" dirty="0">
                <a:sym typeface="Wingdings" panose="05000000000000000000" pitchFamily="2" charset="2"/>
                <a:hlinkClick r:id="rId2"/>
              </a:rPr>
              <a:t>siv.torstensson@fyrbodal.se</a:t>
            </a:r>
            <a:endParaRPr lang="sv-SE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sz="2400" dirty="0"/>
              <a:t>0733-358521</a:t>
            </a:r>
          </a:p>
        </p:txBody>
      </p:sp>
    </p:spTree>
    <p:extLst>
      <p:ext uri="{BB962C8B-B14F-4D97-AF65-F5344CB8AC3E}">
        <p14:creationId xmlns:p14="http://schemas.microsoft.com/office/powerpoint/2010/main" val="87597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9A9E154-04B9-4709-A754-333D23C680E1}"/>
              </a:ext>
            </a:extLst>
          </p:cNvPr>
          <p:cNvSpPr txBox="1"/>
          <p:nvPr/>
        </p:nvSpPr>
        <p:spPr>
          <a:xfrm>
            <a:off x="1037230" y="1524968"/>
            <a:ext cx="961170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400" b="1" dirty="0"/>
              <a:t>Kommuner i Fyrbodal lyfte behovet av att sluta faxa (2016)</a:t>
            </a:r>
          </a:p>
          <a:p>
            <a:pPr>
              <a:lnSpc>
                <a:spcPct val="150000"/>
              </a:lnSpc>
            </a:pPr>
            <a:endParaRPr lang="sv-SE" sz="22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400" dirty="0"/>
              <a:t>kraven på </a:t>
            </a:r>
            <a:r>
              <a:rPr lang="sv-SE" sz="2400" u="sng" dirty="0"/>
              <a:t>säker kommunikation </a:t>
            </a:r>
            <a:endParaRPr lang="sv-SE" sz="2400" i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400" u="sng" dirty="0"/>
              <a:t>patientsäkerheten</a:t>
            </a:r>
            <a:r>
              <a:rPr lang="sv-SE" sz="2400" dirty="0"/>
              <a:t> äventyras om information skickas till fel mottagare.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400" u="sng" dirty="0"/>
              <a:t>tidskrävande</a:t>
            </a:r>
            <a:r>
              <a:rPr lang="sv-SE" sz="2400" dirty="0"/>
              <a:t> och medför även </a:t>
            </a:r>
            <a:r>
              <a:rPr lang="sv-SE" sz="2400" u="sng" dirty="0"/>
              <a:t>dubbellagring</a:t>
            </a:r>
            <a:r>
              <a:rPr lang="sv-SE" sz="2400" dirty="0"/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400" u="sng" dirty="0"/>
              <a:t>Effektivare arbetsformer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275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4172353-CDBC-4BA9-A78A-66534E9D8026}"/>
              </a:ext>
            </a:extLst>
          </p:cNvPr>
          <p:cNvSpPr txBox="1"/>
          <p:nvPr/>
        </p:nvSpPr>
        <p:spPr>
          <a:xfrm>
            <a:off x="1037230" y="1841430"/>
            <a:ext cx="74874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Mål</a:t>
            </a: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</a:rPr>
              <a:t>: beskriv förutsättningar för att ersätta faxmeddelanden mellan huvudmännen i samband med </a:t>
            </a:r>
            <a:r>
              <a:rPr lang="sv-SE" sz="2400" u="sng" dirty="0">
                <a:solidFill>
                  <a:srgbClr val="000000"/>
                </a:solidFill>
                <a:latin typeface="Calibri" panose="020F0502020204030204" pitchFamily="34" charset="0"/>
              </a:rPr>
              <a:t>utskrivningsprocessen</a:t>
            </a: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</a:rPr>
              <a:t>/vård och omsorgsplaneringen genom att läsa handlingar i NPÖ. </a:t>
            </a:r>
          </a:p>
          <a:p>
            <a:endParaRPr lang="sv-S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2400" dirty="0">
                <a:solidFill>
                  <a:srgbClr val="FF0000"/>
                </a:solidFill>
                <a:latin typeface="Calibri" panose="020F0502020204030204" pitchFamily="34" charset="0"/>
              </a:rPr>
              <a:t>Läsa handlingar vid källan</a:t>
            </a:r>
            <a:b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v-S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217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F2F7083-E075-43AD-B9E5-C1AEA040E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316" y="1127665"/>
            <a:ext cx="2954406" cy="254641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A410D2F-C5F9-4BB6-AEB2-585025D36CB7}"/>
              </a:ext>
            </a:extLst>
          </p:cNvPr>
          <p:cNvSpPr txBox="1"/>
          <p:nvPr/>
        </p:nvSpPr>
        <p:spPr>
          <a:xfrm>
            <a:off x="2133601" y="1488869"/>
            <a:ext cx="836212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Uddevalla kommun - </a:t>
            </a:r>
            <a:r>
              <a:rPr lang="sv-SE" sz="2200" i="1" dirty="0"/>
              <a:t>Pilot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Melleruds kommun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Grästorps kommun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i="1" dirty="0"/>
              <a:t>Lysekil och Åmål har följt projektet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NU-sjukvården (24 avdelningar)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Primärvården – </a:t>
            </a:r>
            <a:r>
              <a:rPr lang="sv-SE" sz="2200" dirty="0" err="1"/>
              <a:t>Närhälsan</a:t>
            </a:r>
            <a:r>
              <a:rPr lang="sv-SE" sz="2200" dirty="0"/>
              <a:t>/Privata vårdgivare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 err="1"/>
              <a:t>Dagsons</a:t>
            </a:r>
            <a:r>
              <a:rPr lang="sv-SE" sz="2200" dirty="0"/>
              <a:t> vårdcentral </a:t>
            </a:r>
            <a:r>
              <a:rPr lang="sv-SE" sz="2200" i="1" dirty="0"/>
              <a:t>samt</a:t>
            </a:r>
            <a:r>
              <a:rPr lang="sv-SE" sz="2200" dirty="0"/>
              <a:t> </a:t>
            </a:r>
            <a:r>
              <a:rPr lang="sv-SE" sz="2200" i="1" dirty="0"/>
              <a:t>Rehab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Fyrbodals kommunalförbund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Vårdsamverkan Fyrbodal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VG-regionen - specialistkompetens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GITS</a:t>
            </a:r>
            <a:endParaRPr lang="sv-SE" dirty="0"/>
          </a:p>
          <a:p>
            <a:endParaRPr lang="sv-SE" b="1" dirty="0"/>
          </a:p>
          <a:p>
            <a:endParaRPr lang="sv-SE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A1BC461-1312-4369-ABEC-E6B485069C63}"/>
              </a:ext>
            </a:extLst>
          </p:cNvPr>
          <p:cNvSpPr txBox="1">
            <a:spLocks/>
          </p:cNvSpPr>
          <p:nvPr/>
        </p:nvSpPr>
        <p:spPr>
          <a:xfrm>
            <a:off x="1037230" y="365125"/>
            <a:ext cx="1031657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Organisation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903B76A-8916-4E94-BA21-3D6624F959B3}"/>
              </a:ext>
            </a:extLst>
          </p:cNvPr>
          <p:cNvSpPr txBox="1"/>
          <p:nvPr/>
        </p:nvSpPr>
        <p:spPr>
          <a:xfrm>
            <a:off x="7541316" y="3850620"/>
            <a:ext cx="343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Alla parter är med!!</a:t>
            </a:r>
          </a:p>
        </p:txBody>
      </p:sp>
    </p:spTree>
    <p:extLst>
      <p:ext uri="{BB962C8B-B14F-4D97-AF65-F5344CB8AC3E}">
        <p14:creationId xmlns:p14="http://schemas.microsoft.com/office/powerpoint/2010/main" val="349135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BA3BE1ED-D63C-4D96-AC39-EF0243599A67}"/>
              </a:ext>
            </a:extLst>
          </p:cNvPr>
          <p:cNvSpPr txBox="1">
            <a:spLocks/>
          </p:cNvSpPr>
          <p:nvPr/>
        </p:nvSpPr>
        <p:spPr>
          <a:xfrm>
            <a:off x="1037230" y="1505157"/>
            <a:ext cx="9575799" cy="3955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sv-SE" dirty="0"/>
              <a:t>  Ansluten till NPÖ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sv-SE" dirty="0"/>
              <a:t>  Ärende i SAMSA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sv-SE" dirty="0"/>
              <a:t>  Aktuell patientrelation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sv-SE" dirty="0"/>
              <a:t>  Patienten lämnar samtycke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02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72DCD3E-6AA7-4383-A351-5EDA3C639D0F}"/>
              </a:ext>
            </a:extLst>
          </p:cNvPr>
          <p:cNvSpPr/>
          <p:nvPr/>
        </p:nvSpPr>
        <p:spPr>
          <a:xfrm>
            <a:off x="1037230" y="1505158"/>
            <a:ext cx="97897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r>
              <a:rPr lang="sv-SE" sz="2400" dirty="0"/>
              <a:t>Piloten har: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analyserat förutsättningar och behov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information finns tillgänglig i NPÖ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tagit fram rutin för samtycke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utvärderat det digitala flödet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analyserat kompetensbehov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tagit fram en checklista för breddinförande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42283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Erfarenheter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72DCD3E-6AA7-4383-A351-5EDA3C639D0F}"/>
              </a:ext>
            </a:extLst>
          </p:cNvPr>
          <p:cNvSpPr/>
          <p:nvPr/>
        </p:nvSpPr>
        <p:spPr>
          <a:xfrm>
            <a:off x="1037230" y="1690688"/>
            <a:ext cx="97897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r>
              <a:rPr lang="sv-SE" sz="2400" dirty="0"/>
              <a:t>NU-sjukvården  </a:t>
            </a:r>
          </a:p>
          <a:p>
            <a:r>
              <a:rPr lang="sv-SE" sz="2400" dirty="0"/>
              <a:t>”Världens enklaste projekt” </a:t>
            </a:r>
            <a:r>
              <a:rPr lang="sv-SE" sz="2400" dirty="0">
                <a:sym typeface="Wingdings" panose="05000000000000000000" pitchFamily="2" charset="2"/>
              </a:rPr>
              <a:t> men.....</a:t>
            </a:r>
          </a:p>
          <a:p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>
                <a:sym typeface="Wingdings" panose="05000000000000000000" pitchFamily="2" charset="2"/>
              </a:rPr>
              <a:t>Kommunerna</a:t>
            </a:r>
          </a:p>
          <a:p>
            <a:r>
              <a:rPr lang="sv-SE" sz="2400" dirty="0">
                <a:sym typeface="Wingdings" panose="05000000000000000000" pitchFamily="2" charset="2"/>
              </a:rPr>
              <a:t>”Inga problem då vi är vana att använda NPÖ”</a:t>
            </a:r>
          </a:p>
          <a:p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>
                <a:sym typeface="Wingdings" panose="05000000000000000000" pitchFamily="2" charset="2"/>
              </a:rPr>
              <a:t>Primärvården</a:t>
            </a:r>
          </a:p>
          <a:p>
            <a:r>
              <a:rPr lang="sv-SE" sz="2400" dirty="0">
                <a:sym typeface="Wingdings" panose="05000000000000000000" pitchFamily="2" charset="2"/>
              </a:rPr>
              <a:t>”Inte svårt – men vi behöver skriva om våra rutiner”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6364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25F8CB-D916-4EBA-BF51-E1415810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Nytt uppdrag 2018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E6CC642-2663-485C-A7FA-F59ABDDA2BF3}"/>
              </a:ext>
            </a:extLst>
          </p:cNvPr>
          <p:cNvSpPr txBox="1"/>
          <p:nvPr/>
        </p:nvSpPr>
        <p:spPr>
          <a:xfrm>
            <a:off x="1037230" y="1690688"/>
            <a:ext cx="99620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200" dirty="0"/>
              <a:t>Starta breddinförande mellan NU-sjukvården och kommunerna i Fyrbodal. 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Se över förutsättningarna för primärvård (</a:t>
            </a:r>
            <a:r>
              <a:rPr lang="sv-SE" sz="2200" dirty="0" err="1"/>
              <a:t>Närhälsan</a:t>
            </a:r>
            <a:r>
              <a:rPr lang="sv-SE" sz="2200" dirty="0"/>
              <a:t> och privata vårdgivare) att använda NPÖ (Många aktörer...) också Rehab.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Ta fram en införandeplan med kommunerna i steg 1 och primärvård i steg 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/>
              <a:t>Stötta i etablering av arbetsgrupper i varje vårdsamverkansområde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656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Utökat uppdrag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72DCD3E-6AA7-4383-A351-5EDA3C639D0F}"/>
              </a:ext>
            </a:extLst>
          </p:cNvPr>
          <p:cNvSpPr/>
          <p:nvPr/>
        </p:nvSpPr>
        <p:spPr>
          <a:xfrm>
            <a:off x="1037230" y="1690688"/>
            <a:ext cx="94054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200" dirty="0"/>
              <a:t>Ansluta minst tre kommuner som producent till NPÖ 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Sätta samverkansstruktur för beslut om informationsmängder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Förhandla gemensamt med leverantör 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  <a:p>
            <a:pPr marL="457200" indent="-457200">
              <a:buFont typeface="+mj-lt"/>
              <a:buAutoNum type="arabicPeriod"/>
            </a:pPr>
            <a:r>
              <a:rPr lang="sv-SE" sz="2200" dirty="0"/>
              <a:t>Ta fram anvisningar och stötta övriga kommuner </a:t>
            </a:r>
          </a:p>
          <a:p>
            <a:pPr marL="457200" indent="-457200">
              <a:buFont typeface="+mj-lt"/>
              <a:buAutoNum type="arabicPeriod"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4516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15B0183-F518-45B1-8305-430C25CD4829}" vid="{08E49632-01C0-4481-925F-B58FB4E6D2D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konferens 180530</Template>
  <TotalTime>6</TotalTime>
  <Words>356</Words>
  <Application>Microsoft Office PowerPoint</Application>
  <PresentationFormat>Bredbild</PresentationFormat>
  <Paragraphs>85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Office-tema</vt:lpstr>
      <vt:lpstr>Projektet ”Sluta faxa”  på 15 minuter </vt:lpstr>
      <vt:lpstr>Bakgrund</vt:lpstr>
      <vt:lpstr>Bakgrund</vt:lpstr>
      <vt:lpstr>PowerPoint-presentation</vt:lpstr>
      <vt:lpstr>Förutsättningar</vt:lpstr>
      <vt:lpstr>Resultat</vt:lpstr>
      <vt:lpstr>Erfarenheter </vt:lpstr>
      <vt:lpstr> Nytt uppdrag 2018</vt:lpstr>
      <vt:lpstr>Utökat uppdrag</vt:lpstr>
      <vt:lpstr>Utökat uppdrag</vt:lpstr>
      <vt:lpstr>Kontakta gärna mig!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eTeam för välfärdsteknologi  - organisering, införande och användning av välfärdsteknologi i kommunal vård och omsorg</dc:title>
  <dc:creator>Linn Wallér</dc:creator>
  <cp:lastModifiedBy>Linn Wallér</cp:lastModifiedBy>
  <cp:revision>6</cp:revision>
  <dcterms:created xsi:type="dcterms:W3CDTF">2018-05-29T20:34:56Z</dcterms:created>
  <dcterms:modified xsi:type="dcterms:W3CDTF">2018-05-29T20:41:09Z</dcterms:modified>
</cp:coreProperties>
</file>