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98"/>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78292" autoAdjust="0"/>
  </p:normalViewPr>
  <p:slideViewPr>
    <p:cSldViewPr snapToGrid="0">
      <p:cViewPr varScale="1">
        <p:scale>
          <a:sx n="64" d="100"/>
          <a:sy n="64" d="100"/>
        </p:scale>
        <p:origin x="7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0931E-DACF-464B-B063-557771E328D1}" type="datetimeFigureOut">
              <a:rPr lang="sv-SE" smtClean="0"/>
              <a:t>2018-05-29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6CA51-7C6C-41C8-B133-9C2E169021B0}" type="slidenum">
              <a:rPr lang="sv-SE" smtClean="0"/>
              <a:t>‹#›</a:t>
            </a:fld>
            <a:endParaRPr lang="sv-SE"/>
          </a:p>
        </p:txBody>
      </p:sp>
    </p:spTree>
    <p:extLst>
      <p:ext uri="{BB962C8B-B14F-4D97-AF65-F5344CB8AC3E}">
        <p14:creationId xmlns:p14="http://schemas.microsoft.com/office/powerpoint/2010/main" val="279666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8" name="Shape 9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0536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53" name="Shape 15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0045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dirty="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dirty="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dirty="0">
              <a:solidFill>
                <a:schemeClr val="dk1"/>
              </a:solidFill>
              <a:latin typeface="Times New Roman"/>
              <a:ea typeface="Times New Roman"/>
              <a:cs typeface="Times New Roman"/>
              <a:sym typeface="Times New Roman"/>
            </a:endParaRPr>
          </a:p>
        </p:txBody>
      </p:sp>
      <p:sp>
        <p:nvSpPr>
          <p:cNvPr id="159" name="Shape 15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4151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Det sociotekniska perspektivet innebär att när en organisation gör en arbetsprocess ändring måste både tekniska och sociala dimensioner betraktas för att hitta den bästa övergripande lösningen (Chena &amp; Nathb, 2008). Perspektivet uppmuntrar även till vid införandet av ny teknik att se över den mänskliga faktorn, opålitliga agenter, resistenta mot förändringar (Clegg, 2000). Med det menas att det är viktigt att ta reda på hur användarna känner och informera dem om den nya tekniken innan en arbetsprocess ändring.</a:t>
            </a: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I det sociotekniska perspektivet finns det ett antal grundpelare människor, mål, processer, teknik, struktur, kultur och samhälle som är grundade utifrån det sociala subsystemet och det tekniska subsystemet. När det kommer till att effektivisera eller införa nya arbetsprocesser är det viktigt att ta dessa delar till hänsyn. </a:t>
            </a:r>
            <a:endParaRPr/>
          </a:p>
        </p:txBody>
      </p:sp>
    </p:spTree>
    <p:extLst>
      <p:ext uri="{BB962C8B-B14F-4D97-AF65-F5344CB8AC3E}">
        <p14:creationId xmlns:p14="http://schemas.microsoft.com/office/powerpoint/2010/main" val="1224222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Faxens roll är att vara ett snabbt verktyg för att förmedla vidare ärendet mellan professioner. När patienten vårdas är det olika arbetslag och det är olika yrkesroller som tar hand om patienten. Några av personalen jobbar kväll, några morgnar därmed måste allt dokumenteras för att nästa person som vårdar ska veta hur det går i en patientjournal.</a:t>
            </a:r>
            <a:endParaRPr sz="1200">
              <a:solidFill>
                <a:schemeClr val="dk1"/>
              </a:solidFill>
              <a:latin typeface="Times New Roman"/>
              <a:ea typeface="Times New Roman"/>
              <a:cs typeface="Times New Roman"/>
              <a:sym typeface="Times New Roman"/>
            </a:endParaRPr>
          </a:p>
          <a:p>
            <a:pPr marL="0" lvl="0" indent="0" rtl="0">
              <a:lnSpc>
                <a:spcPct val="115000"/>
              </a:lnSpc>
              <a:spcBef>
                <a:spcPts val="1600"/>
              </a:spcBef>
              <a:spcAft>
                <a:spcPts val="0"/>
              </a:spcAft>
              <a:buClr>
                <a:schemeClr val="dk1"/>
              </a:buClr>
              <a:buSzPts val="1100"/>
              <a:buFont typeface="Arial"/>
              <a:buNone/>
            </a:pPr>
            <a:r>
              <a:rPr lang="sv-SE" sz="1400">
                <a:solidFill>
                  <a:srgbClr val="434343"/>
                </a:solidFill>
                <a:latin typeface="Times New Roman"/>
                <a:ea typeface="Times New Roman"/>
                <a:cs typeface="Times New Roman"/>
                <a:sym typeface="Times New Roman"/>
              </a:rPr>
              <a:t>Två olika sidor</a:t>
            </a:r>
            <a:br>
              <a:rPr lang="sv-SE" sz="1400">
                <a:solidFill>
                  <a:srgbClr val="434343"/>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Där de respondenter som brukade faxen dagligen hade en positiv inställning till den medan de som inte arbetade lika mycket med faxen, där de ansåg att den var för osäker och gammalmodig. </a:t>
            </a: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Blivit en vana</a:t>
            </a:r>
            <a:endParaRPr sz="1200">
              <a:solidFill>
                <a:schemeClr val="dk1"/>
              </a:solidFill>
              <a:latin typeface="Times New Roman"/>
              <a:ea typeface="Times New Roman"/>
              <a:cs typeface="Times New Roman"/>
              <a:sym typeface="Times New Roman"/>
            </a:endParaRPr>
          </a:p>
          <a:p>
            <a:pPr marL="0" lvl="0" indent="0" rtl="0">
              <a:lnSpc>
                <a:spcPct val="115000"/>
              </a:lnSpc>
              <a:spcBef>
                <a:spcPts val="1600"/>
              </a:spcBef>
              <a:spcAft>
                <a:spcPts val="0"/>
              </a:spcAft>
              <a:buClr>
                <a:schemeClr val="dk1"/>
              </a:buClr>
              <a:buSzPts val="1100"/>
              <a:buFont typeface="Arial"/>
              <a:buNone/>
            </a:pPr>
            <a:r>
              <a:rPr lang="sv-SE" sz="1400">
                <a:solidFill>
                  <a:srgbClr val="434343"/>
                </a:solidFill>
                <a:latin typeface="Times New Roman"/>
                <a:ea typeface="Times New Roman"/>
                <a:cs typeface="Times New Roman"/>
                <a:sym typeface="Times New Roman"/>
              </a:rPr>
              <a:t>Dubbelarbete</a:t>
            </a:r>
            <a:br>
              <a:rPr lang="sv-SE" sz="1400">
                <a:solidFill>
                  <a:srgbClr val="434343"/>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Alla respondenter nämner någon typ av dubbelarbete vid användning av faxen. Detta eftersom informationen inte läggs direkt in i journalsystemet. Problematiken kan ske på flera plan. När faxinformationen mottas måste ärendet först granskas för att veta vart den kom ifrån och vem det ska till. Därefter skannas eller skrivs den faxade kopian in i journalsystemet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40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Journalen är ett viktigt verktyg för att förmedla patientinformation mellan olika vårdare där de kan se på journalen hur de ska föra vidare ärendet</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Enhetschefen fortsätter berätta att journalsystemen inte är integrerade, vilket skapar en problematik och faxen måste användas då systemen inte alltid kan kommunicera med varandra.</a:t>
            </a:r>
            <a:endParaRPr sz="1200">
              <a:solidFill>
                <a:schemeClr val="dk1"/>
              </a:solidFill>
              <a:latin typeface="Times New Roman"/>
              <a:ea typeface="Times New Roman"/>
              <a:cs typeface="Times New Roman"/>
              <a:sym typeface="Times New Roman"/>
            </a:endParaRPr>
          </a:p>
          <a:p>
            <a:pPr marL="0" lvl="0" indent="0" rtl="0">
              <a:lnSpc>
                <a:spcPct val="115000"/>
              </a:lnSpc>
              <a:spcBef>
                <a:spcPts val="1600"/>
              </a:spcBef>
              <a:spcAft>
                <a:spcPts val="0"/>
              </a:spcAft>
              <a:buClr>
                <a:schemeClr val="dk1"/>
              </a:buClr>
              <a:buSzPts val="1100"/>
              <a:buFont typeface="Arial"/>
              <a:buNone/>
            </a:pPr>
            <a:r>
              <a:rPr lang="sv-SE" sz="1400">
                <a:solidFill>
                  <a:srgbClr val="434343"/>
                </a:solidFill>
                <a:latin typeface="Times New Roman"/>
                <a:ea typeface="Times New Roman"/>
                <a:cs typeface="Times New Roman"/>
                <a:sym typeface="Times New Roman"/>
              </a:rPr>
              <a:t>Journalsystemets koppling mellan vårdgivare</a:t>
            </a:r>
            <a:endParaRPr sz="1400">
              <a:solidFill>
                <a:srgbClr val="434343"/>
              </a:solidFill>
              <a:latin typeface="Times New Roman"/>
              <a:ea typeface="Times New Roman"/>
              <a:cs typeface="Times New Roman"/>
              <a:sym typeface="Times New Roman"/>
            </a:endParaRPr>
          </a:p>
          <a:p>
            <a:pPr marL="0" lvl="0" indent="0" rtl="0">
              <a:lnSpc>
                <a:spcPct val="115000"/>
              </a:lnSpc>
              <a:spcBef>
                <a:spcPts val="40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Om vårdgivare är tätt kopplade som vårdcentral och ett närliggande sjukhus i samma kommun kan delar av journalsystemet vara kopplat och kommunicera elektroniskt, exempelvis röntgen remisser till sjukhuset, remisser inom vårdcentralen till rehab. Denna typ av information delades elektroniskt och behövdes ej faxas på grund av att systemen är kopplade</a:t>
            </a:r>
            <a:endParaRPr sz="1400">
              <a:solidFill>
                <a:srgbClr val="434343"/>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Andra system med koppling till deras journalsystemen nämnde alla respondenter att nationell patientöversikt (NPÖ) finns. NPÖ fungerar som ett eget system som personalen gå in och läsas varandras journaler och kan användas exempelvis av läkare för att skriva ut recept.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De mest generella säkerhetsbrister som kan uppstå är:</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457200" lvl="0" indent="-304800" rtl="0">
              <a:lnSpc>
                <a:spcPct val="115000"/>
              </a:lnSpc>
              <a:spcBef>
                <a:spcPts val="0"/>
              </a:spcBef>
              <a:spcAft>
                <a:spcPts val="0"/>
              </a:spcAft>
              <a:buClr>
                <a:schemeClr val="dk1"/>
              </a:buClr>
              <a:buSzPts val="1200"/>
              <a:buFont typeface="Times New Roman"/>
              <a:buChar char="●"/>
            </a:pPr>
            <a:r>
              <a:rPr lang="sv-SE" sz="1200">
                <a:solidFill>
                  <a:schemeClr val="dk1"/>
                </a:solidFill>
                <a:latin typeface="Times New Roman"/>
                <a:ea typeface="Times New Roman"/>
                <a:cs typeface="Times New Roman"/>
                <a:sym typeface="Times New Roman"/>
              </a:rPr>
              <a:t>Om mottagarfaxen inte fungerar och en bekräftelse inte skickas tillbaka.</a:t>
            </a:r>
            <a:endParaRPr sz="1200">
              <a:solidFill>
                <a:schemeClr val="dk1"/>
              </a:solidFill>
              <a:latin typeface="Times New Roman"/>
              <a:ea typeface="Times New Roman"/>
              <a:cs typeface="Times New Roman"/>
              <a:sym typeface="Times New Roman"/>
            </a:endParaRPr>
          </a:p>
          <a:p>
            <a:pPr marL="457200" lvl="0" indent="-304800" rtl="0">
              <a:lnSpc>
                <a:spcPct val="115000"/>
              </a:lnSpc>
              <a:spcBef>
                <a:spcPts val="0"/>
              </a:spcBef>
              <a:spcAft>
                <a:spcPts val="0"/>
              </a:spcAft>
              <a:buClr>
                <a:schemeClr val="dk1"/>
              </a:buClr>
              <a:buSzPts val="1200"/>
              <a:buFont typeface="Times New Roman"/>
              <a:buChar char="●"/>
            </a:pPr>
            <a:r>
              <a:rPr lang="sv-SE" sz="1200">
                <a:solidFill>
                  <a:schemeClr val="dk1"/>
                </a:solidFill>
                <a:latin typeface="Times New Roman"/>
                <a:ea typeface="Times New Roman"/>
                <a:cs typeface="Times New Roman"/>
                <a:sym typeface="Times New Roman"/>
              </a:rPr>
              <a:t>Fel faxnummer, vilket gör att faxen kan hamna på fel plats.</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Säkerheten som finns i dagsläget när det kommer till faxning är att det använder sig av inprogrammerade kortnummer som t.ex. en 1: a för rehab. Problematiken här blir att någon individ måste ta emot det och bekräfta att det kommit fram, blir det många ärenden så kan det bli svårt att hantera.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Faxen är inlåst i ett rum som e bevakat och systemen är säkra.</a:t>
            </a:r>
            <a:endParaRPr sz="1200">
              <a:solidFill>
                <a:schemeClr val="dk1"/>
              </a:solidFill>
              <a:latin typeface="Times New Roman"/>
              <a:ea typeface="Times New Roman"/>
              <a:cs typeface="Times New Roman"/>
              <a:sym typeface="Times New Roman"/>
            </a:endParaRPr>
          </a:p>
          <a:p>
            <a:pPr marL="0" lvl="0" indent="0" rtl="0">
              <a:lnSpc>
                <a:spcPct val="115000"/>
              </a:lnSpc>
              <a:spcBef>
                <a:spcPts val="1600"/>
              </a:spcBef>
              <a:spcAft>
                <a:spcPts val="0"/>
              </a:spcAft>
              <a:buClr>
                <a:schemeClr val="dk1"/>
              </a:buClr>
              <a:buSzPts val="1100"/>
              <a:buFont typeface="Arial"/>
              <a:buNone/>
            </a:pPr>
            <a:r>
              <a:rPr lang="sv-SE" sz="1400">
                <a:solidFill>
                  <a:srgbClr val="434343"/>
                </a:solidFill>
                <a:latin typeface="Times New Roman"/>
                <a:ea typeface="Times New Roman"/>
                <a:cs typeface="Times New Roman"/>
                <a:sym typeface="Times New Roman"/>
              </a:rPr>
              <a:t>Responsiva system och egna datorer</a:t>
            </a:r>
            <a:endParaRPr sz="1200">
              <a:solidFill>
                <a:schemeClr val="dk1"/>
              </a:solidFill>
              <a:latin typeface="Times New Roman"/>
              <a:ea typeface="Times New Roman"/>
              <a:cs typeface="Times New Roman"/>
              <a:sym typeface="Times New Roman"/>
            </a:endParaRPr>
          </a:p>
          <a:p>
            <a:pPr marL="0" lvl="0" indent="0" rtl="0">
              <a:lnSpc>
                <a:spcPct val="115000"/>
              </a:lnSpc>
              <a:spcBef>
                <a:spcPts val="40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All personal hade egna, utställda datorer med verksamhetssystemen på. Dessa system var i regel snabba dock var de äldre systemen sega och skulle bytas ut mot nyare. På de flesta ställena jobbade inte personalen med patienterna inne i rummet med datorerna vilket gör att personalen måste skriva ner för att sedan skrivas in i systemet. Detta uppfattades som frustrerande att behöva logga ut och in.</a:t>
            </a: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913310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JURIDISKA ASPEKTER</a:t>
            </a: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I denna del var samtycke det som det som påverkade mest vid delning av journaler. Patienten måste lämna sitt samtycke vid beställning av journalkopior. Om patienten med medveten inte vill lämna samtycke kan vårdgivaren inte alls jobba med personen eller ta del av tidigare information. Det respondenterna ansåg mest vara en svårighet med samtycke var att veta hur långt ett samtycke räcker och hur många samtycken måste inhämtas</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Respondenten förklarar problemet med att samtyckes delen är oklar när och hur länge samtycket gäller.</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Olika rutiner för hur de ska inhämtas.</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Andra aspekter som togs upp som en utmaning var loggning, alltid journalföra och relevant information.</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TEKNISKA</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I vård hemma hos patienter var utmaningen för vårdare att kommunicera mellan läkare eftersom det oftast inte fanns en fax i hemmen. Därmed fick personalen ta med anteckningar till sjukhusen eller faxa de efter besöket.</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Om ena faxmaskinen är analog och den andra digital kan det uppstå tekniska problem med exempelvis långsam svarstid.</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Om faxen går sönder kommer ingen fax fram och då måste de klara sig utan den informationen. Behörigheter i systemen kan också vara ett problem.</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Ett av det stora utmaningarna i användning av systemen gällande respondenterna var att de var tvungna att byta system, logga in och ut med flera olika lösenord och gå mellan flera system.</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Ovillighet</a:t>
            </a: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Respondenterna nämner att de är skyldiga att lämna uppgifter vid förfrågan. Dock nämner respondenterna att ovilligheten kan uppstå vid en viss osäkerhet på vad som är tillåtet att delas.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Respondenten berättar att det handlar mycket om förändringar och därmed kan det finnas en ovillighet att ändra sig. Att personalen är för bekväm i sitt arbetssätt eller inte fått den kompetensen för att arbeta i nya arbetssätt. </a:t>
            </a:r>
            <a:br>
              <a:rPr lang="sv-SE" sz="1200">
                <a:solidFill>
                  <a:schemeClr val="dk1"/>
                </a:solidFill>
                <a:latin typeface="Times New Roman"/>
                <a:ea typeface="Times New Roman"/>
                <a:cs typeface="Times New Roman"/>
                <a:sym typeface="Times New Roman"/>
              </a:rPr>
            </a:b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Det visade sig även att det kan finnas en ovillighet mellan leverantörer av system när det kommer till att göra de samarbetsvilliga. Eftersom det är deras affärsidéer och vill inte dela med sig sina konkurrenter.  </a:t>
            </a:r>
            <a:br>
              <a:rPr lang="sv-SE" sz="1200">
                <a:solidFill>
                  <a:schemeClr val="dk1"/>
                </a:solidFill>
                <a:latin typeface="Times New Roman"/>
                <a:ea typeface="Times New Roman"/>
                <a:cs typeface="Times New Roman"/>
                <a:sym typeface="Times New Roman"/>
              </a:rPr>
            </a:b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Läkare och sjuksköterskor delar ibland inte med sig all journalinformation till patienten eftersom det kan finnas förutfattade meningar om att patienten inte förstår eller kan ta till sig all information.</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OLIK SEKRETESS</a:t>
            </a: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I vissa fall kan det finnas olika sekretessnivåer som ställer hårdare krav på att skicka och lämna ut uppgifter via fax.</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Okunskap</a:t>
            </a: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Okunskap inom personal vid delning av fax var inte vanligt enligt respondenterna eftersom fax hade funnits så länge. Även om någon person kommer in tillfälligt och jobbar så finns det personal på plats.</a:t>
            </a: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59704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faxen är en relativt enkel kommunikationsmetod, då att det inte kräver en utbildning eller kurs för att genomföra arbetsuppgifterna. Det finns fall som uppstått där utbildning har skett i samband med faxanvändning, men det är vid byte eller ersättning av fax</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Utbildning för att processer som att dela journaler fanns inte när det gällde via faxen. Befintlig personal lär ut dessa rutiner till ny personal. Dock fanns regelbundna utbildningar i hur man ska dokumentera i journalen och hur de ska tänka kring termer och begrepp. Därmed inga utbildningar på hur man delar journaler i systemen eftersom det inte fanns något direkt sätt att dela via systemen.</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Utbildning av ny teknik ansågs vara väldigt viktig eftersom den styr personalens syn till användning av ny teknik. Oftast är det leverantören av systemen som ger en generell utbildning till personalen på hur man navigerar sig i systemet. Därefter får personalen en utbildning från verksamheten för hur man ska jobba i det.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Respondenterna hade alla olika egna idéer på hur faxens information kunde digitaliseras. En respondent gick in på att ett system med behörigheter för vilka som ska få se det och brevlådor där de samlas efter hur kritiskt ett fall är.</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br>
              <a:rPr lang="sv-SE" sz="1200">
                <a:solidFill>
                  <a:schemeClr val="dk1"/>
                </a:solidFill>
                <a:latin typeface="Times New Roman"/>
                <a:ea typeface="Times New Roman"/>
                <a:cs typeface="Times New Roman"/>
                <a:sym typeface="Times New Roman"/>
              </a:rPr>
            </a:br>
            <a:r>
              <a:rPr lang="sv-SE" sz="1200">
                <a:solidFill>
                  <a:schemeClr val="dk1"/>
                </a:solidFill>
                <a:latin typeface="Times New Roman"/>
                <a:ea typeface="Times New Roman"/>
                <a:cs typeface="Times New Roman"/>
                <a:sym typeface="Times New Roman"/>
              </a:rPr>
              <a:t>Respondenten berättade även att det är viktigt att se över alla delar för att kunna följa ärendets gång. En annan respondent resonerar om att det måste gå över alla olika processer i verksamheten. Att man tar och digitaliserar en process i taget tills inga finns kvar</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Området för andra omoderna tekniker var varierande. En respondent tog upp att stationära datorer började bli lite ålderdomligt eftersom de är fasta och kunde ersättas med läsplattor eller bärbara datorer i många områden.</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En annan respondent tog upp behovet med smarta telefoner som är kopplat med verksamhetssystemet. För vårdare som exempelvis fysioterapeuter, arbetsterapeuter och sjuksköterskor som ofta är ute hos patienten lätt ska kunna förmedla information till patient och läkare. Alla nämnde något om att få till sig informationen på olika sätt.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ust nu hade de flera olika lösenord för att koppla sig till systemen vilket skapade problem om någon skulle glömda ett av lösenorden.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ute på boenden måste de ha nätverksanslutning</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64007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229707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sv-SE" sz="1200">
                <a:solidFill>
                  <a:schemeClr val="dk1"/>
                </a:solidFill>
                <a:latin typeface="Times New Roman"/>
                <a:ea typeface="Times New Roman"/>
                <a:cs typeface="Times New Roman"/>
                <a:sym typeface="Times New Roman"/>
              </a:rPr>
              <a:t>Personalen som använder faxen regelbundet har en positiv syn till den eftersom faxen är ett verktyg att sprida och dela information, man kan anse att de fokuserar på patientvinning alltså att hjälpa patienten och tycker därmed inte att säkerheten av denna information är lika viktigt som personer högre upp fokuserar på.</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sv-SE" sz="1200">
                <a:solidFill>
                  <a:schemeClr val="dk1"/>
                </a:solidFill>
                <a:latin typeface="Times New Roman"/>
                <a:ea typeface="Times New Roman"/>
                <a:cs typeface="Times New Roman"/>
                <a:sym typeface="Times New Roman"/>
              </a:rPr>
              <a:t>Att ange faxen som ett problem skulle inte stämma då den inte visat sig vara ett problem. Det fanns bara inget annat sätt att dela informationen och därmed var den fortfarande i bruk. Men eftersom den används så pass länge har den blivit en vana och en lätt rutin.</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sv-SE" sz="1200">
                <a:solidFill>
                  <a:schemeClr val="dk1"/>
                </a:solidFill>
                <a:latin typeface="Times New Roman"/>
                <a:ea typeface="Times New Roman"/>
                <a:cs typeface="Times New Roman"/>
                <a:sym typeface="Times New Roman"/>
              </a:rPr>
              <a:t>vårdgivare höll en hög sekretess vid användning av fax och delning av journaler.</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sv-SE" sz="1200">
                <a:solidFill>
                  <a:schemeClr val="dk1"/>
                </a:solidFill>
                <a:latin typeface="Times New Roman"/>
                <a:ea typeface="Times New Roman"/>
                <a:cs typeface="Times New Roman"/>
                <a:sym typeface="Times New Roman"/>
              </a:rPr>
              <a:t> Men om man ser det ovanifrån går faxen emellan flera händer, personal som sorterar och ser över informationen och skickar vidare den. </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sv-SE" sz="1200">
                <a:solidFill>
                  <a:schemeClr val="dk1"/>
                </a:solidFill>
                <a:latin typeface="Times New Roman"/>
                <a:ea typeface="Times New Roman"/>
                <a:cs typeface="Times New Roman"/>
                <a:sym typeface="Times New Roman"/>
              </a:rPr>
              <a:t>Ett problem som uppstår om man skapar system som ska kommunicera är att det måste vara någon som kopplar dem varje gång man ska skicka till nya externa vårdgivare där systemen inte är kopplade.</a:t>
            </a: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Ett problem som uppstår om man skapar system som ska kommunicera är att det måste vara någon som kopplar dem varje gång man ska skicka till nya externa vårdgivare där systemen inte är kopplade. Vilket gör att ett externt system som NPÖ som sköter denna kommunikation mer troligare. Men som sagt om man bortser från systemkraven gäller det att få verksamheten att fungera med. Där det gäller att se över varje process i verksamheten och digitalisera dem en efter en som tillslut leder till att faxen inte behövs.</a:t>
            </a: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251921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endParaRPr/>
          </a:p>
        </p:txBody>
      </p:sp>
    </p:spTree>
    <p:extLst>
      <p:ext uri="{BB962C8B-B14F-4D97-AF65-F5344CB8AC3E}">
        <p14:creationId xmlns:p14="http://schemas.microsoft.com/office/powerpoint/2010/main" val="3155686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41297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r>
              <a:rPr lang="sv-SE" sz="1200">
                <a:solidFill>
                  <a:schemeClr val="dk1"/>
                </a:solidFill>
                <a:latin typeface="Times New Roman"/>
                <a:ea typeface="Times New Roman"/>
                <a:cs typeface="Times New Roman"/>
                <a:sym typeface="Times New Roman"/>
              </a:rPr>
              <a:t>Bakgrund</a:t>
            </a: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r>
              <a:rPr lang="sv-SE" sz="1200">
                <a:solidFill>
                  <a:schemeClr val="dk1"/>
                </a:solidFill>
                <a:latin typeface="Times New Roman"/>
                <a:ea typeface="Times New Roman"/>
                <a:cs typeface="Times New Roman"/>
                <a:sym typeface="Times New Roman"/>
              </a:rPr>
              <a:t>Intresset för att förbättra säkerheten, kvaliteten och att effektivisera hälso- och sjukvården med hjälp av IT ökar.</a:t>
            </a: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r>
              <a:rPr lang="sv-SE" sz="1200">
                <a:solidFill>
                  <a:schemeClr val="dk1"/>
                </a:solidFill>
                <a:latin typeface="Times New Roman"/>
                <a:ea typeface="Times New Roman"/>
                <a:cs typeface="Times New Roman"/>
                <a:sym typeface="Times New Roman"/>
              </a:rPr>
              <a:t>Elektroniska journaler, EHR-system (</a:t>
            </a:r>
            <a:r>
              <a:rPr lang="sv-SE" sz="1200">
                <a:solidFill>
                  <a:srgbClr val="222222"/>
                </a:solidFill>
                <a:highlight>
                  <a:srgbClr val="FFFFFF"/>
                </a:highlight>
                <a:latin typeface="Times New Roman"/>
                <a:ea typeface="Times New Roman"/>
                <a:cs typeface="Times New Roman"/>
                <a:sym typeface="Times New Roman"/>
              </a:rPr>
              <a:t>electronic health record</a:t>
            </a:r>
            <a:r>
              <a:rPr lang="sv-SE" sz="1200">
                <a:solidFill>
                  <a:schemeClr val="dk1"/>
                </a:solidFill>
                <a:latin typeface="Times New Roman"/>
                <a:ea typeface="Times New Roman"/>
                <a:cs typeface="Times New Roman"/>
                <a:sym typeface="Times New Roman"/>
              </a:rPr>
              <a:t>) är i centrum för digitaliseringen. De förväntade resultaten är att förbättra kommunikationen mellan olika vårdgivare, minska medicinska fel, förbättra organisationsfunktioner och arbetsprocesser</a:t>
            </a: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r>
              <a:rPr lang="sv-SE" sz="1400">
                <a:solidFill>
                  <a:schemeClr val="dk1"/>
                </a:solidFill>
                <a:latin typeface="Times New Roman"/>
                <a:ea typeface="Times New Roman"/>
                <a:cs typeface="Times New Roman"/>
                <a:sym typeface="Times New Roman"/>
              </a:rPr>
              <a:t>Olika enheter i vården har egna datoriserade journalsystem dessa kan inte kommunicera med varandra </a:t>
            </a: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p:txBody>
      </p:sp>
      <p:sp>
        <p:nvSpPr>
          <p:cNvPr id="104" name="Shape 10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2156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23632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0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r>
              <a:rPr lang="sv-SE" sz="1400">
                <a:solidFill>
                  <a:schemeClr val="dk1"/>
                </a:solidFill>
                <a:latin typeface="Times New Roman"/>
                <a:ea typeface="Times New Roman"/>
                <a:cs typeface="Times New Roman"/>
                <a:sym typeface="Times New Roman"/>
              </a:rPr>
              <a:t>Problemdiskussion</a:t>
            </a: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10" name="Shape 11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3697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190500" lvl="0" indent="0" rtl="0">
              <a:lnSpc>
                <a:spcPct val="125000"/>
              </a:lnSpc>
              <a:spcBef>
                <a:spcPts val="1100"/>
              </a:spcBef>
              <a:spcAft>
                <a:spcPts val="0"/>
              </a:spcAft>
              <a:buClr>
                <a:schemeClr val="dk1"/>
              </a:buClr>
              <a:buSzPts val="1100"/>
              <a:buFont typeface="Arial"/>
              <a:buNone/>
            </a:pPr>
            <a:r>
              <a:rPr lang="sv-SE" sz="1200">
                <a:solidFill>
                  <a:schemeClr val="dk1"/>
                </a:solidFill>
                <a:latin typeface="Times New Roman"/>
                <a:ea typeface="Times New Roman"/>
                <a:cs typeface="Times New Roman"/>
                <a:sym typeface="Times New Roman"/>
              </a:rPr>
              <a:t>Syfte med studien är att öka kunskapen om användning av omoderna tekniker inom svensk vård och omsorg. Kunskapen kan ge ökade förutsättningar på hur de omoderna teknikerna skulle kunna digitaliseras. Genom att föra studien i en kvalitativ ansats kommer det leda till en djupare förståelse för hur det faktiskt ser ut i vårdorganisationer. Ersättning av faxen skulle kunna leda till att effektivisera vården, minska dubbelarbete och skapa en säkrare kommunikation inom vården.</a:t>
            </a:r>
            <a:endParaRPr sz="2400">
              <a:solidFill>
                <a:schemeClr val="dk1"/>
              </a:solidFill>
              <a:latin typeface="Calibri"/>
              <a:ea typeface="Calibri"/>
              <a:cs typeface="Calibri"/>
              <a:sym typeface="Calibri"/>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16" name="Shape 11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8243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22" name="Shape 12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5574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28" name="Shape 12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843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34" name="Shape 13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1109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40" name="Shape 14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851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1200">
              <a:solidFill>
                <a:schemeClr val="dk1"/>
              </a:solidFill>
              <a:latin typeface="Times New Roman"/>
              <a:ea typeface="Times New Roman"/>
              <a:cs typeface="Times New Roman"/>
              <a:sym typeface="Times New Roman"/>
            </a:endParaRPr>
          </a:p>
        </p:txBody>
      </p:sp>
      <p:sp>
        <p:nvSpPr>
          <p:cNvPr id="147" name="Shape 14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66514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gif"/><Relationship Id="rId7"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9900" y="0"/>
            <a:ext cx="5372100" cy="6858000"/>
          </a:xfrm>
          <a:prstGeom prst="rect">
            <a:avLst/>
          </a:prstGeom>
        </p:spPr>
      </p:pic>
      <p:sp>
        <p:nvSpPr>
          <p:cNvPr id="2" name="Rubrik 1"/>
          <p:cNvSpPr>
            <a:spLocks noGrp="1"/>
          </p:cNvSpPr>
          <p:nvPr>
            <p:ph type="ctrTitle"/>
          </p:nvPr>
        </p:nvSpPr>
        <p:spPr>
          <a:xfrm>
            <a:off x="687976" y="2107215"/>
            <a:ext cx="6303373" cy="2372967"/>
          </a:xfrm>
        </p:spPr>
        <p:txBody>
          <a:bodyPr anchor="b"/>
          <a:lstStyle>
            <a:lvl1pPr algn="ctr">
              <a:defRPr sz="6000"/>
            </a:lvl1pPr>
          </a:lstStyle>
          <a:p>
            <a:r>
              <a:rPr lang="sv-SE"/>
              <a:t>Klicka här för att ändra mall för rubrikformat</a:t>
            </a:r>
            <a:endParaRPr lang="sv-SE" dirty="0"/>
          </a:p>
        </p:txBody>
      </p:sp>
      <p:sp>
        <p:nvSpPr>
          <p:cNvPr id="3" name="Underrubrik 2"/>
          <p:cNvSpPr>
            <a:spLocks noGrp="1"/>
          </p:cNvSpPr>
          <p:nvPr>
            <p:ph type="subTitle" idx="1"/>
          </p:nvPr>
        </p:nvSpPr>
        <p:spPr>
          <a:xfrm>
            <a:off x="687977" y="4480182"/>
            <a:ext cx="63033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grpSp>
        <p:nvGrpSpPr>
          <p:cNvPr id="13" name="Grupp 12"/>
          <p:cNvGrpSpPr/>
          <p:nvPr userDrawn="1"/>
        </p:nvGrpSpPr>
        <p:grpSpPr>
          <a:xfrm>
            <a:off x="10667325" y="5987165"/>
            <a:ext cx="1372945" cy="738369"/>
            <a:chOff x="9996866" y="5892574"/>
            <a:chExt cx="2053604" cy="1049305"/>
          </a:xfrm>
        </p:grpSpPr>
        <p:pic>
          <p:nvPicPr>
            <p:cNvPr id="14" name="Bildobjekt 13"/>
            <p:cNvPicPr>
              <a:picLocks noChangeAspect="1"/>
            </p:cNvPicPr>
            <p:nvPr userDrawn="1"/>
          </p:nvPicPr>
          <p:blipFill rotWithShape="1">
            <a:blip r:embed="rId3" cstate="print">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5" name="Bildobjekt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11" name="Grupp 10"/>
          <p:cNvGrpSpPr/>
          <p:nvPr userDrawn="1"/>
        </p:nvGrpSpPr>
        <p:grpSpPr>
          <a:xfrm>
            <a:off x="429417" y="316336"/>
            <a:ext cx="1188367" cy="1364920"/>
            <a:chOff x="429418" y="5836343"/>
            <a:chExt cx="800098" cy="913088"/>
          </a:xfrm>
        </p:grpSpPr>
        <p:pic>
          <p:nvPicPr>
            <p:cNvPr id="16" name="Bildobjekt 15"/>
            <p:cNvPicPr>
              <a:picLocks noChangeAspect="1"/>
            </p:cNvPicPr>
            <p:nvPr userDrawn="1"/>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17" name="textruta 16"/>
            <p:cNvSpPr txBox="1"/>
            <p:nvPr userDrawn="1"/>
          </p:nvSpPr>
          <p:spPr>
            <a:xfrm>
              <a:off x="429418" y="6358235"/>
              <a:ext cx="800098" cy="391196"/>
            </a:xfrm>
            <a:prstGeom prst="rect">
              <a:avLst/>
            </a:prstGeom>
            <a:noFill/>
          </p:spPr>
          <p:txBody>
            <a:bodyPr wrap="square" rtlCol="0">
              <a:spAutoFit/>
            </a:bodyPr>
            <a:lstStyle/>
            <a:p>
              <a:pPr algn="ctr"/>
              <a:r>
                <a:rPr lang="sv-SE" sz="3200" b="0" dirty="0">
                  <a:solidFill>
                    <a:schemeClr val="accent1"/>
                  </a:solidFill>
                  <a:latin typeface="+mn-lt"/>
                </a:rPr>
                <a:t>GITS</a:t>
              </a:r>
            </a:p>
          </p:txBody>
        </p:sp>
      </p:grpSp>
      <p:grpSp>
        <p:nvGrpSpPr>
          <p:cNvPr id="18" name="Grupp 17"/>
          <p:cNvGrpSpPr/>
          <p:nvPr userDrawn="1"/>
        </p:nvGrpSpPr>
        <p:grpSpPr>
          <a:xfrm>
            <a:off x="2874505" y="6203510"/>
            <a:ext cx="6442990" cy="571206"/>
            <a:chOff x="3277785" y="6203510"/>
            <a:chExt cx="6442990" cy="571206"/>
          </a:xfrm>
        </p:grpSpPr>
        <p:pic>
          <p:nvPicPr>
            <p:cNvPr id="19" name="Bildobjekt 18" descr="C:\Users\lenla19\AppData\Local\Microsoft\Windows\Temporary Internet Files\Content.Outlook\P0UGEH69\Fyrbodals hälsoakademi_transparent bakgrund.png"/>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20" name="Picture 5"/>
            <p:cNvPicPr/>
            <p:nvPr userDrawn="1"/>
          </p:nvPicPr>
          <p:blipFill>
            <a:blip r:embed="rId8"/>
            <a:stretch>
              <a:fillRect/>
            </a:stretch>
          </p:blipFill>
          <p:spPr>
            <a:xfrm>
              <a:off x="8040623" y="6203510"/>
              <a:ext cx="1680152" cy="571206"/>
            </a:xfrm>
            <a:prstGeom prst="rect">
              <a:avLst/>
            </a:prstGeom>
          </p:spPr>
        </p:pic>
      </p:grpSp>
    </p:spTree>
    <p:extLst>
      <p:ext uri="{BB962C8B-B14F-4D97-AF65-F5344CB8AC3E}">
        <p14:creationId xmlns:p14="http://schemas.microsoft.com/office/powerpoint/2010/main" val="306322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652588" y="457200"/>
            <a:ext cx="3932237" cy="1600200"/>
          </a:xfr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5956300" y="987425"/>
            <a:ext cx="5399088" cy="47910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1652588" y="2057400"/>
            <a:ext cx="3932237" cy="3721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sp>
        <p:nvSpPr>
          <p:cNvPr id="6" name="Platshållare för sidfot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8610600" y="6356350"/>
            <a:ext cx="2743200" cy="365125"/>
          </a:xfrm>
          <a:prstGeom prst="rect">
            <a:avLst/>
          </a:prstGeom>
        </p:spPr>
        <p:txBody>
          <a:bodyPr/>
          <a:lstStyle/>
          <a:p>
            <a:fld id="{8C617B09-CE66-4C58-90D3-89ADED3328FF}" type="slidenum">
              <a:rPr lang="sv-SE" smtClean="0"/>
              <a:t>‹#›</a:t>
            </a:fld>
            <a:endParaRPr lang="sv-SE"/>
          </a:p>
        </p:txBody>
      </p:sp>
      <p:cxnSp>
        <p:nvCxnSpPr>
          <p:cNvPr id="8" name="Rak 7"/>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74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40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cxnSp>
        <p:nvCxnSpPr>
          <p:cNvPr id="6" name="Rak 5"/>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2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cxnSp>
        <p:nvCxnSpPr>
          <p:cNvPr id="6" name="Rak 5"/>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 3"/>
          <p:cNvGrpSpPr/>
          <p:nvPr userDrawn="1"/>
        </p:nvGrpSpPr>
        <p:grpSpPr>
          <a:xfrm>
            <a:off x="429418" y="5887143"/>
            <a:ext cx="800098" cy="983557"/>
            <a:chOff x="429418" y="5836343"/>
            <a:chExt cx="800098" cy="983557"/>
          </a:xfrm>
        </p:grpSpPr>
        <p:pic>
          <p:nvPicPr>
            <p:cNvPr id="7" name="Bildobjekt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8" name="textruta 7"/>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
        <p:nvSpPr>
          <p:cNvPr id="9" name="Rektangel 8"/>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037230" y="365125"/>
            <a:ext cx="10316570" cy="1325563"/>
          </a:xfrm>
        </p:spPr>
        <p:txBody>
          <a:bodyPr/>
          <a:lstStyle/>
          <a:p>
            <a:r>
              <a:rPr lang="sv-SE"/>
              <a:t>Klicka här för att ändra mall för rubrikformat</a:t>
            </a:r>
          </a:p>
        </p:txBody>
      </p:sp>
    </p:spTree>
    <p:extLst>
      <p:ext uri="{BB962C8B-B14F-4D97-AF65-F5344CB8AC3E}">
        <p14:creationId xmlns:p14="http://schemas.microsoft.com/office/powerpoint/2010/main" val="341736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46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 3"/>
          <p:cNvGrpSpPr/>
          <p:nvPr userDrawn="1"/>
        </p:nvGrpSpPr>
        <p:grpSpPr>
          <a:xfrm>
            <a:off x="429418" y="5887143"/>
            <a:ext cx="800098" cy="983557"/>
            <a:chOff x="429418" y="5836343"/>
            <a:chExt cx="800098" cy="983557"/>
          </a:xfrm>
        </p:grpSpPr>
        <p:pic>
          <p:nvPicPr>
            <p:cNvPr id="6" name="Bildobjekt 5"/>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7" name="textruta 6"/>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
        <p:nvSpPr>
          <p:cNvPr id="8" name="Rektangel 7"/>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5594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511300" y="365125"/>
            <a:ext cx="9844088" cy="1325563"/>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1473200" y="1790699"/>
            <a:ext cx="4816475" cy="714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473200" y="2505075"/>
            <a:ext cx="4816475" cy="32734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464300" y="1790699"/>
            <a:ext cx="4927600" cy="7143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464300" y="2505075"/>
            <a:ext cx="4927600" cy="32734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cxnSp>
        <p:nvCxnSpPr>
          <p:cNvPr id="10" name="Rak 9"/>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79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7" name="Rektangel 26"/>
          <p:cNvSpPr/>
          <p:nvPr userDrawn="1"/>
        </p:nvSpPr>
        <p:spPr>
          <a:xfrm>
            <a:off x="0" y="0"/>
            <a:ext cx="3930555" cy="694187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831850" y="1709738"/>
            <a:ext cx="771958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771958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grpSp>
        <p:nvGrpSpPr>
          <p:cNvPr id="12" name="Grupp 11"/>
          <p:cNvGrpSpPr/>
          <p:nvPr userDrawn="1"/>
        </p:nvGrpSpPr>
        <p:grpSpPr>
          <a:xfrm>
            <a:off x="2874505" y="6203510"/>
            <a:ext cx="6442990" cy="571206"/>
            <a:chOff x="3277785" y="6203510"/>
            <a:chExt cx="6442990" cy="571206"/>
          </a:xfrm>
        </p:grpSpPr>
        <p:pic>
          <p:nvPicPr>
            <p:cNvPr id="16" name="Bildobjekt 15" descr="C:\Users\lenla19\AppData\Local\Microsoft\Windows\Temporary Internet Files\Content.Outlook\P0UGEH69\Fyrbodals hälsoakademi_transparent bakgrund.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17" name="Picture 5"/>
            <p:cNvPicPr/>
            <p:nvPr userDrawn="1"/>
          </p:nvPicPr>
          <p:blipFill>
            <a:blip r:embed="rId3"/>
            <a:stretch>
              <a:fillRect/>
            </a:stretch>
          </p:blipFill>
          <p:spPr>
            <a:xfrm>
              <a:off x="8040623" y="6203510"/>
              <a:ext cx="1680152" cy="571206"/>
            </a:xfrm>
            <a:prstGeom prst="rect">
              <a:avLst/>
            </a:prstGeom>
          </p:spPr>
        </p:pic>
      </p:grpSp>
    </p:spTree>
    <p:extLst>
      <p:ext uri="{BB962C8B-B14F-4D97-AF65-F5344CB8AC3E}">
        <p14:creationId xmlns:p14="http://schemas.microsoft.com/office/powerpoint/2010/main" val="306722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Rektangel 7"/>
          <p:cNvSpPr/>
          <p:nvPr userDrawn="1"/>
        </p:nvSpPr>
        <p:spPr>
          <a:xfrm>
            <a:off x="-12700" y="-1"/>
            <a:ext cx="6096000" cy="34163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p:cNvSpPr/>
          <p:nvPr userDrawn="1"/>
        </p:nvSpPr>
        <p:spPr>
          <a:xfrm>
            <a:off x="6096000" y="3416299"/>
            <a:ext cx="6096000" cy="34417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6172200" y="1409699"/>
            <a:ext cx="4241800" cy="1325563"/>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444500" y="3660502"/>
            <a:ext cx="5181600" cy="1536989"/>
          </a:xfrm>
        </p:spPr>
        <p:txBody>
          <a:bodyPr/>
          <a:lstStyle>
            <a:lvl3pPr marL="914400" indent="0">
              <a:buNone/>
              <a:defRPr/>
            </a:lvl3pPr>
          </a:lstStyle>
          <a:p>
            <a:pPr lvl="0"/>
            <a:r>
              <a:rPr lang="sv-SE"/>
              <a:t>Redigera format för bakgrundstext</a:t>
            </a:r>
          </a:p>
          <a:p>
            <a:pPr lvl="1"/>
            <a:r>
              <a:rPr lang="sv-SE"/>
              <a:t>Nivå två</a:t>
            </a:r>
          </a:p>
        </p:txBody>
      </p:sp>
      <p:sp>
        <p:nvSpPr>
          <p:cNvPr id="4" name="Platshållare för innehåll 3"/>
          <p:cNvSpPr>
            <a:spLocks noGrp="1"/>
          </p:cNvSpPr>
          <p:nvPr>
            <p:ph sz="half" idx="2"/>
          </p:nvPr>
        </p:nvSpPr>
        <p:spPr>
          <a:xfrm>
            <a:off x="6172200" y="3660502"/>
            <a:ext cx="5118100" cy="246380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grpSp>
        <p:nvGrpSpPr>
          <p:cNvPr id="21" name="Grupp 20"/>
          <p:cNvGrpSpPr/>
          <p:nvPr userDrawn="1"/>
        </p:nvGrpSpPr>
        <p:grpSpPr>
          <a:xfrm>
            <a:off x="10667325" y="5987165"/>
            <a:ext cx="1372945" cy="738369"/>
            <a:chOff x="9996866" y="5892574"/>
            <a:chExt cx="2053604" cy="1049305"/>
          </a:xfrm>
        </p:grpSpPr>
        <p:pic>
          <p:nvPicPr>
            <p:cNvPr id="22" name="Bildobjekt 21"/>
            <p:cNvPicPr>
              <a:picLocks noChangeAspect="1"/>
            </p:cNvPicPr>
            <p:nvPr userDrawn="1"/>
          </p:nvPicPr>
          <p:blipFill rotWithShape="1">
            <a:blip r:embed="rId2" cstate="print">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23" name="Bildobjekt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18" name="Grupp 17"/>
          <p:cNvGrpSpPr/>
          <p:nvPr userDrawn="1"/>
        </p:nvGrpSpPr>
        <p:grpSpPr>
          <a:xfrm>
            <a:off x="2874505" y="6203510"/>
            <a:ext cx="6442990" cy="571206"/>
            <a:chOff x="3277785" y="6203510"/>
            <a:chExt cx="6442990" cy="571206"/>
          </a:xfrm>
        </p:grpSpPr>
        <p:pic>
          <p:nvPicPr>
            <p:cNvPr id="24" name="Bildobjekt 23" descr="C:\Users\lenla19\AppData\Local\Microsoft\Windows\Temporary Internet Files\Content.Outlook\P0UGEH69\Fyrbodals hälsoakademi_transparent bakgrun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25" name="Picture 5"/>
            <p:cNvPicPr/>
            <p:nvPr userDrawn="1"/>
          </p:nvPicPr>
          <p:blipFill>
            <a:blip r:embed="rId5"/>
            <a:stretch>
              <a:fillRect/>
            </a:stretch>
          </p:blipFill>
          <p:spPr>
            <a:xfrm>
              <a:off x="8040623" y="6203510"/>
              <a:ext cx="1680152" cy="571206"/>
            </a:xfrm>
            <a:prstGeom prst="rect">
              <a:avLst/>
            </a:prstGeom>
          </p:spPr>
        </p:pic>
      </p:grpSp>
    </p:spTree>
    <p:extLst>
      <p:ext uri="{BB962C8B-B14F-4D97-AF65-F5344CB8AC3E}">
        <p14:creationId xmlns:p14="http://schemas.microsoft.com/office/powerpoint/2010/main" val="162386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778000" y="365125"/>
            <a:ext cx="95758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1777999" y="1694561"/>
            <a:ext cx="9575799" cy="395522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grpSp>
        <p:nvGrpSpPr>
          <p:cNvPr id="7" name="Grupp 6"/>
          <p:cNvGrpSpPr/>
          <p:nvPr userDrawn="1"/>
        </p:nvGrpSpPr>
        <p:grpSpPr>
          <a:xfrm>
            <a:off x="10667325" y="5987165"/>
            <a:ext cx="1372945" cy="738369"/>
            <a:chOff x="9996866" y="5892574"/>
            <a:chExt cx="2053604" cy="1049305"/>
          </a:xfrm>
        </p:grpSpPr>
        <p:pic>
          <p:nvPicPr>
            <p:cNvPr id="12" name="Bildobjekt 11"/>
            <p:cNvPicPr>
              <a:picLocks noChangeAspect="1"/>
            </p:cNvPicPr>
            <p:nvPr userDrawn="1"/>
          </p:nvPicPr>
          <p:blipFill rotWithShape="1">
            <a:blip r:embed="rId12" cstate="print">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4" name="Bildobjekt 1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9" name="Grupp 8"/>
          <p:cNvGrpSpPr/>
          <p:nvPr userDrawn="1"/>
        </p:nvGrpSpPr>
        <p:grpSpPr>
          <a:xfrm>
            <a:off x="2874505" y="6203510"/>
            <a:ext cx="6442990" cy="571206"/>
            <a:chOff x="3277785" y="6203510"/>
            <a:chExt cx="6442990" cy="571206"/>
          </a:xfrm>
        </p:grpSpPr>
        <p:pic>
          <p:nvPicPr>
            <p:cNvPr id="15" name="Bildobjekt 14" descr="C:\Users\lenla19\AppData\Local\Microsoft\Windows\Temporary Internet Files\Content.Outlook\P0UGEH69\Fyrbodals hälsoakademi_transparent bakgrund.pn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16" name="Picture 5"/>
            <p:cNvPicPr/>
            <p:nvPr userDrawn="1"/>
          </p:nvPicPr>
          <p:blipFill>
            <a:blip r:embed="rId15"/>
            <a:stretch>
              <a:fillRect/>
            </a:stretch>
          </p:blipFill>
          <p:spPr>
            <a:xfrm>
              <a:off x="8040623" y="6203510"/>
              <a:ext cx="1680152" cy="571206"/>
            </a:xfrm>
            <a:prstGeom prst="rect">
              <a:avLst/>
            </a:prstGeom>
          </p:spPr>
        </p:pic>
      </p:grpSp>
      <p:grpSp>
        <p:nvGrpSpPr>
          <p:cNvPr id="17" name="Grupp 16"/>
          <p:cNvGrpSpPr/>
          <p:nvPr userDrawn="1"/>
        </p:nvGrpSpPr>
        <p:grpSpPr>
          <a:xfrm>
            <a:off x="429418" y="5887143"/>
            <a:ext cx="800098" cy="983557"/>
            <a:chOff x="429418" y="5836343"/>
            <a:chExt cx="800098" cy="983557"/>
          </a:xfrm>
        </p:grpSpPr>
        <p:pic>
          <p:nvPicPr>
            <p:cNvPr id="18" name="Bildobjekt 17"/>
            <p:cNvPicPr>
              <a:picLocks noChangeAspect="1"/>
            </p:cNvPicPr>
            <p:nvPr userDrawn="1"/>
          </p:nvPicPr>
          <p:blipFill>
            <a:blip r:embed="rId16" cstate="print">
              <a:extLst>
                <a:ext uri="{BEBA8EAE-BF5A-486C-A8C5-ECC9F3942E4B}">
                  <a14:imgProps xmlns:a14="http://schemas.microsoft.com/office/drawing/2010/main">
                    <a14:imgLayer r:embed="rId17">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19" name="textruta 18"/>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Tree>
    <p:extLst>
      <p:ext uri="{BB962C8B-B14F-4D97-AF65-F5344CB8AC3E}">
        <p14:creationId xmlns:p14="http://schemas.microsoft.com/office/powerpoint/2010/main" val="30428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 id="2147483655" r:id="rId5"/>
    <p:sldLayoutId id="2147483658" r:id="rId6"/>
    <p:sldLayoutId id="2147483653" r:id="rId7"/>
    <p:sldLayoutId id="2147483651" r:id="rId8"/>
    <p:sldLayoutId id="2147483652" r:id="rId9"/>
    <p:sldLayoutId id="214748365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687976" y="2107215"/>
            <a:ext cx="6303373" cy="2372967"/>
          </a:xfrm>
          <a:prstGeom prst="rect">
            <a:avLst/>
          </a:prstGeom>
          <a:noFill/>
          <a:ln>
            <a:noFill/>
          </a:ln>
        </p:spPr>
        <p:txBody>
          <a:bodyPr spcFirstLastPara="1" wrap="square" lIns="91425" tIns="45700" rIns="91425" bIns="45700" anchor="b" anchorCtr="0">
            <a:noAutofit/>
          </a:bodyPr>
          <a:lstStyle/>
          <a:p>
            <a:pPr marL="0" lvl="0" indent="0" algn="l" rtl="0">
              <a:lnSpc>
                <a:spcPct val="120000"/>
              </a:lnSpc>
              <a:spcBef>
                <a:spcPts val="0"/>
              </a:spcBef>
              <a:spcAft>
                <a:spcPts val="0"/>
              </a:spcAft>
              <a:buClr>
                <a:schemeClr val="dk1"/>
              </a:buClr>
              <a:buSzPts val="1100"/>
              <a:buFont typeface="Arial"/>
              <a:buNone/>
            </a:pPr>
            <a:r>
              <a:rPr lang="sv-SE" sz="3600"/>
              <a:t>Vårdens behov av modernisering av sina kommunikationssystem</a:t>
            </a:r>
            <a:endParaRPr sz="3600"/>
          </a:p>
          <a:p>
            <a:pPr marL="0" marR="0" lvl="0" indent="0" algn="ctr" rtl="0">
              <a:lnSpc>
                <a:spcPct val="90000"/>
              </a:lnSpc>
              <a:spcBef>
                <a:spcPts val="300"/>
              </a:spcBef>
              <a:spcAft>
                <a:spcPts val="0"/>
              </a:spcAft>
              <a:buClr>
                <a:schemeClr val="dk1"/>
              </a:buClr>
              <a:buSzPts val="6000"/>
              <a:buFont typeface="Calibri"/>
              <a:buNone/>
            </a:pPr>
            <a:endParaRPr/>
          </a:p>
        </p:txBody>
      </p:sp>
      <p:sp>
        <p:nvSpPr>
          <p:cNvPr id="101" name="Shape 101"/>
          <p:cNvSpPr txBox="1">
            <a:spLocks noGrp="1"/>
          </p:cNvSpPr>
          <p:nvPr>
            <p:ph type="subTitle" idx="1"/>
          </p:nvPr>
        </p:nvSpPr>
        <p:spPr>
          <a:xfrm>
            <a:off x="687977" y="3714389"/>
            <a:ext cx="7787400" cy="165570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None/>
            </a:pPr>
            <a:r>
              <a:rPr lang="sv-SE" sz="1500">
                <a:solidFill>
                  <a:srgbClr val="666666"/>
                </a:solidFill>
              </a:rPr>
              <a:t>En kvalitativ studie om varför man använder omodern teknik och hur den skulle kunna digitaliseras </a:t>
            </a:r>
            <a:endParaRPr sz="1500">
              <a:solidFill>
                <a:srgbClr val="666666"/>
              </a:solidFill>
            </a:endParaRPr>
          </a:p>
          <a:p>
            <a:pPr marL="0" marR="0" lvl="0" indent="0" algn="ctr" rtl="0">
              <a:lnSpc>
                <a:spcPct val="90000"/>
              </a:lnSpc>
              <a:spcBef>
                <a:spcPts val="1600"/>
              </a:spcBef>
              <a:spcAft>
                <a:spcPts val="0"/>
              </a:spcAft>
              <a:buClr>
                <a:schemeClr val="dk1"/>
              </a:buClr>
              <a:buSzPts val="2400"/>
              <a:buFont typeface="Arial"/>
              <a:buNone/>
            </a:pPr>
            <a:r>
              <a:rPr lang="sv-SE"/>
              <a:t>Vidar Asp Johansson</a:t>
            </a:r>
            <a:endParaRPr/>
          </a:p>
          <a:p>
            <a:pPr marL="0" marR="0" lvl="0" indent="0" algn="ctr" rtl="0">
              <a:lnSpc>
                <a:spcPct val="90000"/>
              </a:lnSpc>
              <a:spcBef>
                <a:spcPts val="0"/>
              </a:spcBef>
              <a:spcAft>
                <a:spcPts val="0"/>
              </a:spcAft>
              <a:buClr>
                <a:schemeClr val="dk1"/>
              </a:buClr>
              <a:buSzPts val="2400"/>
              <a:buFont typeface="Arial"/>
              <a:buNone/>
            </a:pPr>
            <a:r>
              <a:rPr lang="sv-SE"/>
              <a:t>John Väisänen</a:t>
            </a:r>
            <a:endParaRPr/>
          </a:p>
        </p:txBody>
      </p:sp>
    </p:spTree>
    <p:extLst>
      <p:ext uri="{BB962C8B-B14F-4D97-AF65-F5344CB8AC3E}">
        <p14:creationId xmlns:p14="http://schemas.microsoft.com/office/powerpoint/2010/main" val="1528209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56" name="Shape 156"/>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None/>
            </a:pPr>
            <a:r>
              <a:rPr lang="sv-SE"/>
              <a:t>Trovärdighet</a:t>
            </a:r>
            <a:endParaRPr/>
          </a:p>
          <a:p>
            <a:pPr marL="457200" lvl="0" indent="-381000" rtl="0">
              <a:spcBef>
                <a:spcPts val="0"/>
              </a:spcBef>
              <a:spcAft>
                <a:spcPts val="0"/>
              </a:spcAft>
              <a:buSzPts val="2400"/>
              <a:buChar char="•"/>
            </a:pPr>
            <a:r>
              <a:rPr lang="sv-SE" sz="2400"/>
              <a:t>I en kvalitativ ansats kan man inte förlita sig på siffror och statistik</a:t>
            </a:r>
            <a:endParaRPr sz="2400"/>
          </a:p>
          <a:p>
            <a:pPr marL="457200" lvl="0" indent="-381000" rtl="0">
              <a:spcBef>
                <a:spcPts val="0"/>
              </a:spcBef>
              <a:spcAft>
                <a:spcPts val="0"/>
              </a:spcAft>
              <a:buSzPts val="2400"/>
              <a:buChar char="•"/>
            </a:pPr>
            <a:r>
              <a:rPr lang="sv-SE" sz="2400"/>
              <a:t>För att få validitet på intervjumaterialet har triangulation använts</a:t>
            </a:r>
            <a:endParaRPr sz="2400"/>
          </a:p>
          <a:p>
            <a:pPr marL="457200" lvl="0" indent="-381000" rtl="0">
              <a:spcBef>
                <a:spcPts val="0"/>
              </a:spcBef>
              <a:spcAft>
                <a:spcPts val="0"/>
              </a:spcAft>
              <a:buSzPts val="2400"/>
              <a:buChar char="•"/>
            </a:pPr>
            <a:r>
              <a:rPr lang="sv-SE" sz="2400"/>
              <a:t>Genom att jämföra med tidigare studier och se problemet ur flera synvinklar.</a:t>
            </a:r>
            <a:endParaRPr/>
          </a:p>
          <a:p>
            <a:pPr marL="0" lvl="0" indent="0" rtl="0">
              <a:lnSpc>
                <a:spcPct val="120000"/>
              </a:lnSpc>
              <a:spcBef>
                <a:spcPts val="0"/>
              </a:spcBef>
              <a:spcAft>
                <a:spcPts val="0"/>
              </a:spcAft>
              <a:buNone/>
            </a:pPr>
            <a:endParaRPr sz="2400"/>
          </a:p>
        </p:txBody>
      </p:sp>
    </p:spTree>
    <p:extLst>
      <p:ext uri="{BB962C8B-B14F-4D97-AF65-F5344CB8AC3E}">
        <p14:creationId xmlns:p14="http://schemas.microsoft.com/office/powerpoint/2010/main" val="47289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62" name="Shape 162"/>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None/>
            </a:pPr>
            <a:r>
              <a:rPr lang="sv-SE"/>
              <a:t>Pålitlighet</a:t>
            </a:r>
            <a:endParaRPr/>
          </a:p>
          <a:p>
            <a:pPr marL="457200" marR="0" lvl="0" indent="-381000" algn="l" rtl="0">
              <a:lnSpc>
                <a:spcPct val="90000"/>
              </a:lnSpc>
              <a:spcBef>
                <a:spcPts val="0"/>
              </a:spcBef>
              <a:spcAft>
                <a:spcPts val="0"/>
              </a:spcAft>
              <a:buSzPts val="2400"/>
              <a:buChar char="•"/>
            </a:pPr>
            <a:r>
              <a:rPr lang="sv-SE" sz="2400"/>
              <a:t>En begränsad erfarenhet kan ha varit en riskfaktor som kan ha påverkat svaren från respondenterna</a:t>
            </a:r>
            <a:endParaRPr sz="2400"/>
          </a:p>
          <a:p>
            <a:pPr marL="457200" marR="0" lvl="0" indent="-381000" algn="l" rtl="0">
              <a:lnSpc>
                <a:spcPct val="90000"/>
              </a:lnSpc>
              <a:spcBef>
                <a:spcPts val="0"/>
              </a:spcBef>
              <a:spcAft>
                <a:spcPts val="0"/>
              </a:spcAft>
              <a:buSzPts val="2400"/>
              <a:buChar char="•"/>
            </a:pPr>
            <a:r>
              <a:rPr lang="sv-SE" sz="2400"/>
              <a:t>Genom att vara helt neutrala har datainsamlingen inte blivit färgat av egna förståelser</a:t>
            </a:r>
            <a:endParaRPr sz="2400"/>
          </a:p>
          <a:p>
            <a:pPr marL="0" lvl="0" indent="0" rtl="0">
              <a:lnSpc>
                <a:spcPct val="120000"/>
              </a:lnSpc>
              <a:spcBef>
                <a:spcPts val="0"/>
              </a:spcBef>
              <a:spcAft>
                <a:spcPts val="0"/>
              </a:spcAft>
              <a:buNone/>
            </a:pPr>
            <a:endParaRPr sz="2400"/>
          </a:p>
        </p:txBody>
      </p:sp>
    </p:spTree>
    <p:extLst>
      <p:ext uri="{BB962C8B-B14F-4D97-AF65-F5344CB8AC3E}">
        <p14:creationId xmlns:p14="http://schemas.microsoft.com/office/powerpoint/2010/main" val="226285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sv-SE"/>
              <a:t>Teoretisk referensram</a:t>
            </a:r>
            <a:endParaRPr/>
          </a:p>
        </p:txBody>
      </p:sp>
      <p:sp>
        <p:nvSpPr>
          <p:cNvPr id="168" name="Shape 168"/>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406400" rtl="0">
              <a:spcBef>
                <a:spcPts val="1000"/>
              </a:spcBef>
              <a:spcAft>
                <a:spcPts val="0"/>
              </a:spcAft>
              <a:buSzPts val="2800"/>
              <a:buChar char="•"/>
            </a:pPr>
            <a:r>
              <a:rPr lang="sv-SE"/>
              <a:t>Det sociotekniska perspektivet</a:t>
            </a:r>
            <a:endParaRPr/>
          </a:p>
          <a:p>
            <a:pPr marL="457200" lvl="0" indent="-406400" rtl="0">
              <a:spcBef>
                <a:spcPts val="0"/>
              </a:spcBef>
              <a:spcAft>
                <a:spcPts val="0"/>
              </a:spcAft>
              <a:buSzPts val="2800"/>
              <a:buChar char="•"/>
            </a:pPr>
            <a:r>
              <a:rPr lang="sv-SE"/>
              <a:t>Fax</a:t>
            </a:r>
            <a:endParaRPr/>
          </a:p>
          <a:p>
            <a:pPr marL="457200" lvl="0" indent="-406400" rtl="0">
              <a:spcBef>
                <a:spcPts val="0"/>
              </a:spcBef>
              <a:spcAft>
                <a:spcPts val="0"/>
              </a:spcAft>
              <a:buSzPts val="2800"/>
              <a:buChar char="•"/>
            </a:pPr>
            <a:r>
              <a:rPr lang="sv-SE"/>
              <a:t>Patientsäkerhet</a:t>
            </a:r>
            <a:endParaRPr/>
          </a:p>
          <a:p>
            <a:pPr marL="457200" lvl="0" indent="-406400" rtl="0">
              <a:spcBef>
                <a:spcPts val="0"/>
              </a:spcBef>
              <a:spcAft>
                <a:spcPts val="0"/>
              </a:spcAft>
              <a:buSzPts val="2800"/>
              <a:buChar char="•"/>
            </a:pPr>
            <a:r>
              <a:rPr lang="sv-SE"/>
              <a:t>Hälsoinformationssystem</a:t>
            </a:r>
            <a:endParaRPr/>
          </a:p>
          <a:p>
            <a:pPr marL="457200" lvl="0" indent="-406400" rtl="0">
              <a:spcBef>
                <a:spcPts val="0"/>
              </a:spcBef>
              <a:spcAft>
                <a:spcPts val="0"/>
              </a:spcAft>
              <a:buSzPts val="2800"/>
              <a:buChar char="•"/>
            </a:pPr>
            <a:r>
              <a:rPr lang="sv-SE"/>
              <a:t>Datadelning av patientjournaler</a:t>
            </a:r>
            <a:endParaRPr/>
          </a:p>
          <a:p>
            <a:pPr marL="457200" lvl="0" indent="-406400">
              <a:spcBef>
                <a:spcPts val="0"/>
              </a:spcBef>
              <a:spcAft>
                <a:spcPts val="0"/>
              </a:spcAft>
              <a:buSzPts val="2800"/>
              <a:buChar char="•"/>
            </a:pPr>
            <a:r>
              <a:rPr lang="sv-SE"/>
              <a:t>Utbildning av personal</a:t>
            </a:r>
            <a:endParaRPr/>
          </a:p>
        </p:txBody>
      </p:sp>
    </p:spTree>
    <p:extLst>
      <p:ext uri="{BB962C8B-B14F-4D97-AF65-F5344CB8AC3E}">
        <p14:creationId xmlns:p14="http://schemas.microsoft.com/office/powerpoint/2010/main" val="2943877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rtl="0">
              <a:spcBef>
                <a:spcPts val="0"/>
              </a:spcBef>
              <a:spcAft>
                <a:spcPts val="0"/>
              </a:spcAft>
              <a:buNone/>
            </a:pPr>
            <a:r>
              <a:rPr lang="sv-SE"/>
              <a:t>Empiri</a:t>
            </a:r>
            <a:endParaRPr/>
          </a:p>
        </p:txBody>
      </p:sp>
      <p:sp>
        <p:nvSpPr>
          <p:cNvPr id="174" name="Shape 174"/>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406400" rtl="0">
              <a:spcBef>
                <a:spcPts val="1000"/>
              </a:spcBef>
              <a:spcAft>
                <a:spcPts val="0"/>
              </a:spcAft>
              <a:buSzPts val="2800"/>
              <a:buChar char="•"/>
            </a:pPr>
            <a:r>
              <a:rPr lang="sv-SE"/>
              <a:t>Faxens roll och användning </a:t>
            </a:r>
            <a:endParaRPr/>
          </a:p>
          <a:p>
            <a:pPr marL="457200" lvl="0" indent="-406400" rtl="0">
              <a:spcBef>
                <a:spcPts val="0"/>
              </a:spcBef>
              <a:spcAft>
                <a:spcPts val="0"/>
              </a:spcAft>
              <a:buSzPts val="2800"/>
              <a:buChar char="-"/>
            </a:pPr>
            <a:r>
              <a:rPr lang="sv-SE"/>
              <a:t>Dubbelarbete</a:t>
            </a:r>
            <a:endParaRPr/>
          </a:p>
          <a:p>
            <a:pPr marL="457200" lvl="0" indent="-406400" rtl="0">
              <a:spcBef>
                <a:spcPts val="0"/>
              </a:spcBef>
              <a:spcAft>
                <a:spcPts val="0"/>
              </a:spcAft>
              <a:buSzPts val="2800"/>
              <a:buChar char="-"/>
            </a:pPr>
            <a:r>
              <a:rPr lang="sv-SE"/>
              <a:t>Två olika sidor</a:t>
            </a:r>
            <a:br>
              <a:rPr lang="sv-SE"/>
            </a:br>
            <a:endParaRPr/>
          </a:p>
          <a:p>
            <a:pPr marL="457200" lvl="0" indent="-406400" rtl="0">
              <a:spcBef>
                <a:spcPts val="0"/>
              </a:spcBef>
              <a:spcAft>
                <a:spcPts val="0"/>
              </a:spcAft>
              <a:buSzPts val="2800"/>
              <a:buChar char="•"/>
            </a:pPr>
            <a:r>
              <a:rPr lang="sv-SE"/>
              <a:t>Journalen och verksamhetssystem</a:t>
            </a:r>
            <a:endParaRPr/>
          </a:p>
          <a:p>
            <a:pPr marL="457200" lvl="0" indent="-406400" rtl="0">
              <a:spcBef>
                <a:spcPts val="0"/>
              </a:spcBef>
              <a:spcAft>
                <a:spcPts val="0"/>
              </a:spcAft>
              <a:buSzPts val="2800"/>
              <a:buChar char="-"/>
            </a:pPr>
            <a:r>
              <a:rPr lang="sv-SE"/>
              <a:t>Journalsystemets koppling mellan vårdgivare</a:t>
            </a:r>
            <a:br>
              <a:rPr lang="sv-SE"/>
            </a:br>
            <a:endParaRPr/>
          </a:p>
          <a:p>
            <a:pPr marL="457200" lvl="0" indent="-342900" rtl="0">
              <a:spcBef>
                <a:spcPts val="0"/>
              </a:spcBef>
              <a:spcAft>
                <a:spcPts val="0"/>
              </a:spcAft>
              <a:buSzPts val="1800"/>
              <a:buChar char="●"/>
            </a:pPr>
            <a:r>
              <a:rPr lang="sv-SE"/>
              <a:t>Säkerhet</a:t>
            </a:r>
            <a:endParaRPr/>
          </a:p>
          <a:p>
            <a:pPr marL="457200" lvl="0" indent="-406400" rtl="0">
              <a:spcBef>
                <a:spcPts val="0"/>
              </a:spcBef>
              <a:spcAft>
                <a:spcPts val="0"/>
              </a:spcAft>
              <a:buSzPts val="2800"/>
              <a:buChar char="-"/>
            </a:pPr>
            <a:r>
              <a:rPr lang="sv-SE"/>
              <a:t>Responsiva system och egna datorer</a:t>
            </a:r>
            <a:endParaRPr/>
          </a:p>
        </p:txBody>
      </p:sp>
    </p:spTree>
    <p:extLst>
      <p:ext uri="{BB962C8B-B14F-4D97-AF65-F5344CB8AC3E}">
        <p14:creationId xmlns:p14="http://schemas.microsoft.com/office/powerpoint/2010/main" val="323671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rtl="0">
              <a:spcBef>
                <a:spcPts val="0"/>
              </a:spcBef>
              <a:spcAft>
                <a:spcPts val="0"/>
              </a:spcAft>
              <a:buNone/>
            </a:pPr>
            <a:r>
              <a:rPr lang="sv-SE"/>
              <a:t>Empiri</a:t>
            </a:r>
            <a:endParaRPr/>
          </a:p>
        </p:txBody>
      </p:sp>
      <p:sp>
        <p:nvSpPr>
          <p:cNvPr id="180" name="Shape 180"/>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342900" rtl="0">
              <a:spcBef>
                <a:spcPts val="1000"/>
              </a:spcBef>
              <a:spcAft>
                <a:spcPts val="0"/>
              </a:spcAft>
              <a:buSzPts val="1800"/>
              <a:buChar char="●"/>
            </a:pPr>
            <a:r>
              <a:rPr lang="sv-SE"/>
              <a:t>Utmaningar med att dela journaler och patientinformation</a:t>
            </a:r>
            <a:endParaRPr/>
          </a:p>
          <a:p>
            <a:pPr marL="457200" lvl="0" indent="-406400" rtl="0">
              <a:spcBef>
                <a:spcPts val="0"/>
              </a:spcBef>
              <a:spcAft>
                <a:spcPts val="0"/>
              </a:spcAft>
              <a:buSzPts val="2800"/>
              <a:buChar char="-"/>
            </a:pPr>
            <a:r>
              <a:rPr lang="sv-SE"/>
              <a:t>Juridiska aspekter</a:t>
            </a:r>
            <a:endParaRPr/>
          </a:p>
          <a:p>
            <a:pPr marL="457200" lvl="0" indent="-406400" rtl="0">
              <a:spcBef>
                <a:spcPts val="0"/>
              </a:spcBef>
              <a:spcAft>
                <a:spcPts val="0"/>
              </a:spcAft>
              <a:buSzPts val="2800"/>
              <a:buChar char="-"/>
            </a:pPr>
            <a:r>
              <a:rPr lang="sv-SE"/>
              <a:t>Tekniska</a:t>
            </a:r>
            <a:endParaRPr/>
          </a:p>
          <a:p>
            <a:pPr marL="457200" lvl="0" indent="-406400" rtl="0">
              <a:spcBef>
                <a:spcPts val="0"/>
              </a:spcBef>
              <a:spcAft>
                <a:spcPts val="0"/>
              </a:spcAft>
              <a:buSzPts val="2800"/>
              <a:buChar char="-"/>
            </a:pPr>
            <a:r>
              <a:rPr lang="sv-SE"/>
              <a:t>Ovillighet</a:t>
            </a:r>
            <a:endParaRPr/>
          </a:p>
          <a:p>
            <a:pPr marL="457200" lvl="0" indent="-406400" rtl="0">
              <a:spcBef>
                <a:spcPts val="0"/>
              </a:spcBef>
              <a:spcAft>
                <a:spcPts val="0"/>
              </a:spcAft>
              <a:buSzPts val="2800"/>
              <a:buChar char="-"/>
            </a:pPr>
            <a:r>
              <a:rPr lang="sv-SE"/>
              <a:t>Olik sekretess</a:t>
            </a:r>
            <a:endParaRPr/>
          </a:p>
          <a:p>
            <a:pPr marL="457200" lvl="0" indent="-406400" rtl="0">
              <a:spcBef>
                <a:spcPts val="0"/>
              </a:spcBef>
              <a:spcAft>
                <a:spcPts val="0"/>
              </a:spcAft>
              <a:buSzPts val="2800"/>
              <a:buChar char="-"/>
            </a:pPr>
            <a:r>
              <a:rPr lang="sv-SE"/>
              <a:t>Okunskap inom personal</a:t>
            </a:r>
            <a:endParaRPr/>
          </a:p>
          <a:p>
            <a:pPr marL="0" lvl="0" indent="0" rtl="0">
              <a:spcBef>
                <a:spcPts val="1000"/>
              </a:spcBef>
              <a:spcAft>
                <a:spcPts val="0"/>
              </a:spcAft>
              <a:buNone/>
            </a:pPr>
            <a:endParaRPr/>
          </a:p>
        </p:txBody>
      </p:sp>
    </p:spTree>
    <p:extLst>
      <p:ext uri="{BB962C8B-B14F-4D97-AF65-F5344CB8AC3E}">
        <p14:creationId xmlns:p14="http://schemas.microsoft.com/office/powerpoint/2010/main" val="3335033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rtl="0">
              <a:spcBef>
                <a:spcPts val="0"/>
              </a:spcBef>
              <a:spcAft>
                <a:spcPts val="0"/>
              </a:spcAft>
              <a:buNone/>
            </a:pPr>
            <a:r>
              <a:rPr lang="sv-SE"/>
              <a:t>Empiri</a:t>
            </a:r>
            <a:endParaRPr/>
          </a:p>
        </p:txBody>
      </p:sp>
      <p:sp>
        <p:nvSpPr>
          <p:cNvPr id="186" name="Shape 186"/>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406400" rtl="0">
              <a:spcBef>
                <a:spcPts val="1000"/>
              </a:spcBef>
              <a:spcAft>
                <a:spcPts val="0"/>
              </a:spcAft>
              <a:buSzPts val="2800"/>
              <a:buChar char="•"/>
            </a:pPr>
            <a:r>
              <a:rPr lang="sv-SE"/>
              <a:t>Utbildning</a:t>
            </a:r>
            <a:endParaRPr/>
          </a:p>
          <a:p>
            <a:pPr marL="457200" lvl="0" indent="-406400" rtl="0">
              <a:spcBef>
                <a:spcPts val="0"/>
              </a:spcBef>
              <a:spcAft>
                <a:spcPts val="0"/>
              </a:spcAft>
              <a:buSzPts val="2800"/>
              <a:buChar char="-"/>
            </a:pPr>
            <a:r>
              <a:rPr lang="sv-SE"/>
              <a:t>Utbildning av ny teknik</a:t>
            </a:r>
            <a:br>
              <a:rPr lang="sv-SE"/>
            </a:br>
            <a:endParaRPr/>
          </a:p>
          <a:p>
            <a:pPr marL="457200" lvl="0" indent="-406400" rtl="0">
              <a:spcBef>
                <a:spcPts val="0"/>
              </a:spcBef>
              <a:spcAft>
                <a:spcPts val="0"/>
              </a:spcAft>
              <a:buSzPts val="2800"/>
              <a:buChar char="•"/>
            </a:pPr>
            <a:r>
              <a:rPr lang="sv-SE"/>
              <a:t>Digitalisering av faxen</a:t>
            </a:r>
            <a:endParaRPr/>
          </a:p>
          <a:p>
            <a:pPr marL="457200" lvl="0" indent="-406400" rtl="0">
              <a:spcBef>
                <a:spcPts val="0"/>
              </a:spcBef>
              <a:spcAft>
                <a:spcPts val="0"/>
              </a:spcAft>
              <a:buSzPts val="2800"/>
              <a:buChar char="•"/>
            </a:pPr>
            <a:r>
              <a:rPr lang="sv-SE"/>
              <a:t>Andra omoderna tekniker</a:t>
            </a:r>
            <a:endParaRPr/>
          </a:p>
        </p:txBody>
      </p:sp>
    </p:spTree>
    <p:extLst>
      <p:ext uri="{BB962C8B-B14F-4D97-AF65-F5344CB8AC3E}">
        <p14:creationId xmlns:p14="http://schemas.microsoft.com/office/powerpoint/2010/main" val="288447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SzPts val="1100"/>
              <a:buFont typeface="Arial"/>
              <a:buNone/>
            </a:pPr>
            <a:r>
              <a:rPr lang="sv-SE"/>
              <a:t>Analys</a:t>
            </a:r>
            <a:endParaRPr/>
          </a:p>
        </p:txBody>
      </p:sp>
      <p:sp>
        <p:nvSpPr>
          <p:cNvPr id="192" name="Shape 192"/>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406400" rtl="0">
              <a:spcBef>
                <a:spcPts val="1000"/>
              </a:spcBef>
              <a:spcAft>
                <a:spcPts val="0"/>
              </a:spcAft>
              <a:buSzPts val="2800"/>
              <a:buChar char="•"/>
            </a:pPr>
            <a:r>
              <a:rPr lang="sv-SE"/>
              <a:t>Faxen</a:t>
            </a:r>
            <a:endParaRPr/>
          </a:p>
          <a:p>
            <a:pPr marL="457200" lvl="0" indent="-406400" rtl="0">
              <a:spcBef>
                <a:spcPts val="0"/>
              </a:spcBef>
              <a:spcAft>
                <a:spcPts val="0"/>
              </a:spcAft>
              <a:buSzPts val="2800"/>
              <a:buChar char="•"/>
            </a:pPr>
            <a:r>
              <a:rPr lang="sv-SE"/>
              <a:t>Journaler och system</a:t>
            </a:r>
            <a:endParaRPr/>
          </a:p>
          <a:p>
            <a:pPr marL="457200" lvl="0" indent="-406400" rtl="0">
              <a:spcBef>
                <a:spcPts val="0"/>
              </a:spcBef>
              <a:spcAft>
                <a:spcPts val="0"/>
              </a:spcAft>
              <a:buSzPts val="2800"/>
              <a:buChar char="•"/>
            </a:pPr>
            <a:r>
              <a:rPr lang="sv-SE"/>
              <a:t>Säkerhet</a:t>
            </a:r>
            <a:endParaRPr/>
          </a:p>
          <a:p>
            <a:pPr marL="457200" lvl="0" indent="-406400" rtl="0">
              <a:spcBef>
                <a:spcPts val="0"/>
              </a:spcBef>
              <a:spcAft>
                <a:spcPts val="0"/>
              </a:spcAft>
              <a:buSzPts val="2800"/>
              <a:buChar char="•"/>
            </a:pPr>
            <a:r>
              <a:rPr lang="sv-SE"/>
              <a:t>Utmaningar med datadelning</a:t>
            </a:r>
            <a:endParaRPr/>
          </a:p>
          <a:p>
            <a:pPr marL="457200" lvl="0" indent="-406400" rtl="0">
              <a:spcBef>
                <a:spcPts val="0"/>
              </a:spcBef>
              <a:spcAft>
                <a:spcPts val="0"/>
              </a:spcAft>
              <a:buSzPts val="2800"/>
              <a:buChar char="•"/>
            </a:pPr>
            <a:r>
              <a:rPr lang="sv-SE"/>
              <a:t>Utbildning</a:t>
            </a:r>
            <a:endParaRPr/>
          </a:p>
          <a:p>
            <a:pPr marL="457200" lvl="0" indent="-406400" rtl="0">
              <a:spcBef>
                <a:spcPts val="0"/>
              </a:spcBef>
              <a:spcAft>
                <a:spcPts val="0"/>
              </a:spcAft>
              <a:buSzPts val="2800"/>
              <a:buChar char="•"/>
            </a:pPr>
            <a:r>
              <a:rPr lang="sv-SE"/>
              <a:t>Digitalisering av faxen</a:t>
            </a:r>
            <a:endParaRPr/>
          </a:p>
        </p:txBody>
      </p:sp>
    </p:spTree>
    <p:extLst>
      <p:ext uri="{BB962C8B-B14F-4D97-AF65-F5344CB8AC3E}">
        <p14:creationId xmlns:p14="http://schemas.microsoft.com/office/powerpoint/2010/main" val="2293076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sv-SE"/>
              <a:t>Diskussion</a:t>
            </a:r>
            <a:endParaRPr/>
          </a:p>
        </p:txBody>
      </p:sp>
      <p:sp>
        <p:nvSpPr>
          <p:cNvPr id="198" name="Shape 198"/>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406400">
              <a:spcBef>
                <a:spcPts val="1000"/>
              </a:spcBef>
              <a:spcAft>
                <a:spcPts val="0"/>
              </a:spcAft>
              <a:buSzPts val="2800"/>
              <a:buChar char="•"/>
            </a:pPr>
            <a:r>
              <a:rPr lang="sv-SE"/>
              <a:t>Inget problem, går mellan händer</a:t>
            </a:r>
            <a:endParaRPr/>
          </a:p>
          <a:p>
            <a:pPr marL="457200" lvl="0" indent="-406400">
              <a:spcBef>
                <a:spcPts val="0"/>
              </a:spcBef>
              <a:spcAft>
                <a:spcPts val="0"/>
              </a:spcAft>
              <a:buSzPts val="2800"/>
              <a:buChar char="•"/>
            </a:pPr>
            <a:r>
              <a:rPr lang="sv-SE"/>
              <a:t>Vana och en lätt rutin</a:t>
            </a:r>
            <a:endParaRPr/>
          </a:p>
          <a:p>
            <a:pPr marL="457200" lvl="0" indent="-406400">
              <a:spcBef>
                <a:spcPts val="0"/>
              </a:spcBef>
              <a:spcAft>
                <a:spcPts val="0"/>
              </a:spcAft>
              <a:buSzPts val="2800"/>
              <a:buChar char="•"/>
            </a:pPr>
            <a:r>
              <a:rPr lang="sv-SE"/>
              <a:t>Patient vinning mot patientsäkerhet</a:t>
            </a:r>
            <a:endParaRPr/>
          </a:p>
          <a:p>
            <a:pPr marL="457200" lvl="0" indent="-406400">
              <a:spcBef>
                <a:spcPts val="0"/>
              </a:spcBef>
              <a:spcAft>
                <a:spcPts val="0"/>
              </a:spcAft>
              <a:buSzPts val="2800"/>
              <a:buChar char="•"/>
            </a:pPr>
            <a:r>
              <a:rPr lang="sv-SE"/>
              <a:t>Utbildning är viktigt </a:t>
            </a:r>
            <a:endParaRPr/>
          </a:p>
          <a:p>
            <a:pPr marL="457200" lvl="0" indent="-406400">
              <a:spcBef>
                <a:spcPts val="0"/>
              </a:spcBef>
              <a:spcAft>
                <a:spcPts val="0"/>
              </a:spcAft>
              <a:buSzPts val="2800"/>
              <a:buChar char="•"/>
            </a:pPr>
            <a:r>
              <a:rPr lang="sv-SE"/>
              <a:t>Systemen tillåter säkrare kontroller</a:t>
            </a:r>
            <a:endParaRPr/>
          </a:p>
          <a:p>
            <a:pPr marL="457200" lvl="0" indent="-406400">
              <a:spcBef>
                <a:spcPts val="0"/>
              </a:spcBef>
              <a:spcAft>
                <a:spcPts val="0"/>
              </a:spcAft>
              <a:buSzPts val="2800"/>
              <a:buChar char="•"/>
            </a:pPr>
            <a:r>
              <a:rPr lang="sv-SE"/>
              <a:t>Koppling av systemen</a:t>
            </a:r>
            <a:endParaRPr/>
          </a:p>
          <a:p>
            <a:pPr marL="457200" lvl="0" indent="-406400">
              <a:spcBef>
                <a:spcPts val="0"/>
              </a:spcBef>
              <a:spcAft>
                <a:spcPts val="0"/>
              </a:spcAft>
              <a:buSzPts val="2800"/>
              <a:buChar char="•"/>
            </a:pPr>
            <a:r>
              <a:rPr lang="sv-SE"/>
              <a:t>Externt system</a:t>
            </a:r>
            <a:endParaRPr/>
          </a:p>
          <a:p>
            <a:pPr marL="0" lvl="0" indent="0">
              <a:spcBef>
                <a:spcPts val="1000"/>
              </a:spcBef>
              <a:spcAft>
                <a:spcPts val="0"/>
              </a:spcAft>
              <a:buNone/>
            </a:pPr>
            <a:endParaRPr/>
          </a:p>
        </p:txBody>
      </p:sp>
    </p:spTree>
    <p:extLst>
      <p:ext uri="{BB962C8B-B14F-4D97-AF65-F5344CB8AC3E}">
        <p14:creationId xmlns:p14="http://schemas.microsoft.com/office/powerpoint/2010/main" val="166663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sv-SE"/>
              <a:t>Slutsats</a:t>
            </a:r>
            <a:endParaRPr/>
          </a:p>
        </p:txBody>
      </p:sp>
      <p:sp>
        <p:nvSpPr>
          <p:cNvPr id="204" name="Shape 204"/>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457200" lvl="0" indent="-381000" rtl="0">
              <a:lnSpc>
                <a:spcPct val="115000"/>
              </a:lnSpc>
              <a:spcBef>
                <a:spcPts val="0"/>
              </a:spcBef>
              <a:spcAft>
                <a:spcPts val="0"/>
              </a:spcAft>
              <a:buSzPts val="2400"/>
              <a:buFont typeface="Calibri"/>
              <a:buChar char="●"/>
            </a:pPr>
            <a:r>
              <a:rPr lang="sv-SE" sz="2400" b="1" i="1"/>
              <a:t>Hur används fax i svensk vård och omsorg?</a:t>
            </a:r>
            <a:endParaRPr sz="2400" b="1" i="1"/>
          </a:p>
          <a:p>
            <a:pPr marL="457200" lvl="0" indent="-381000" rtl="0">
              <a:lnSpc>
                <a:spcPct val="115000"/>
              </a:lnSpc>
              <a:spcBef>
                <a:spcPts val="0"/>
              </a:spcBef>
              <a:spcAft>
                <a:spcPts val="0"/>
              </a:spcAft>
              <a:buSzPts val="2400"/>
              <a:buFont typeface="Calibri"/>
              <a:buChar char="●"/>
            </a:pPr>
            <a:r>
              <a:rPr lang="sv-SE" sz="2400" b="1" i="1"/>
              <a:t>Hur skulle informationen som faxas kunna digitaliseras i svensk vård och omsorg?</a:t>
            </a:r>
            <a:endParaRPr sz="2400" b="1" i="1"/>
          </a:p>
          <a:p>
            <a:pPr marL="0" lvl="0" indent="0" rtl="0">
              <a:lnSpc>
                <a:spcPct val="115000"/>
              </a:lnSpc>
              <a:spcBef>
                <a:spcPts val="0"/>
              </a:spcBef>
              <a:spcAft>
                <a:spcPts val="0"/>
              </a:spcAft>
              <a:buNone/>
            </a:pPr>
            <a:endParaRPr sz="2400" b="1" i="1"/>
          </a:p>
          <a:p>
            <a:pPr marL="457200" lvl="0" indent="-381000" rtl="0">
              <a:lnSpc>
                <a:spcPct val="115000"/>
              </a:lnSpc>
              <a:spcBef>
                <a:spcPts val="0"/>
              </a:spcBef>
              <a:spcAft>
                <a:spcPts val="0"/>
              </a:spcAft>
              <a:buSzPts val="2400"/>
              <a:buFont typeface="Calibri"/>
              <a:buChar char="●"/>
            </a:pPr>
            <a:r>
              <a:rPr lang="sv-SE" sz="2400"/>
              <a:t>Verktyg för att kommunicera mellan olika vårdgivare</a:t>
            </a:r>
            <a:endParaRPr sz="2400"/>
          </a:p>
          <a:p>
            <a:pPr marL="457200" lvl="0" indent="-381000" rtl="0">
              <a:lnSpc>
                <a:spcPct val="115000"/>
              </a:lnSpc>
              <a:spcBef>
                <a:spcPts val="0"/>
              </a:spcBef>
              <a:spcAft>
                <a:spcPts val="0"/>
              </a:spcAft>
              <a:buSzPts val="2400"/>
              <a:buChar char="●"/>
            </a:pPr>
            <a:r>
              <a:rPr lang="sv-SE" sz="2400"/>
              <a:t>Se över vilka processer och vad för information som faxas för att kunna digitalisera den.</a:t>
            </a:r>
            <a:endParaRPr sz="2400"/>
          </a:p>
          <a:p>
            <a:pPr marL="457200" lvl="0" indent="-381000" rtl="0">
              <a:lnSpc>
                <a:spcPct val="115000"/>
              </a:lnSpc>
              <a:spcBef>
                <a:spcPts val="0"/>
              </a:spcBef>
              <a:spcAft>
                <a:spcPts val="0"/>
              </a:spcAft>
              <a:buSzPts val="2400"/>
              <a:buChar char="●"/>
            </a:pPr>
            <a:r>
              <a:rPr lang="sv-SE" sz="2400"/>
              <a:t>Ett gemensamt system är möjligt eller ett mellan system som NPÖ</a:t>
            </a:r>
            <a:endParaRPr sz="2400"/>
          </a:p>
        </p:txBody>
      </p:sp>
    </p:spTree>
    <p:extLst>
      <p:ext uri="{BB962C8B-B14F-4D97-AF65-F5344CB8AC3E}">
        <p14:creationId xmlns:p14="http://schemas.microsoft.com/office/powerpoint/2010/main" val="297490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chemeClr val="dk1"/>
              </a:buClr>
              <a:buSzPts val="1100"/>
              <a:buFont typeface="Arial"/>
              <a:buNone/>
            </a:pPr>
            <a:r>
              <a:rPr lang="sv-SE"/>
              <a:t>Slutsats</a:t>
            </a:r>
            <a:endParaRPr/>
          </a:p>
        </p:txBody>
      </p:sp>
      <p:sp>
        <p:nvSpPr>
          <p:cNvPr id="210" name="Shape 210"/>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sv-SE"/>
              <a:t>Det är viktigt att se över flera aspekter som utbildning, säkerheten, utmaningar, andra system och nuvarande teknik för att kunna ändra arbetsprocesser och skapa nya rutiner. Det gäller alltså att se över en process i taget och digitalisera dessa processer en efter en. Därmed gäller det inte bara att införa ett nytt system.</a:t>
            </a:r>
            <a:endParaRPr/>
          </a:p>
          <a:p>
            <a:pPr marL="0" lvl="0" indent="0">
              <a:spcBef>
                <a:spcPts val="1000"/>
              </a:spcBef>
              <a:spcAft>
                <a:spcPts val="0"/>
              </a:spcAft>
              <a:buNone/>
            </a:pPr>
            <a:endParaRPr/>
          </a:p>
        </p:txBody>
      </p:sp>
    </p:spTree>
    <p:extLst>
      <p:ext uri="{BB962C8B-B14F-4D97-AF65-F5344CB8AC3E}">
        <p14:creationId xmlns:p14="http://schemas.microsoft.com/office/powerpoint/2010/main" val="204666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1778000" y="365125"/>
            <a:ext cx="95758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Introduktion</a:t>
            </a:r>
            <a:endParaRPr sz="4400" b="0" i="0" u="none" strike="noStrike" cap="none">
              <a:solidFill>
                <a:schemeClr val="dk1"/>
              </a:solidFill>
              <a:latin typeface="Calibri"/>
              <a:ea typeface="Calibri"/>
              <a:cs typeface="Calibri"/>
              <a:sym typeface="Calibri"/>
            </a:endParaRPr>
          </a:p>
        </p:txBody>
      </p:sp>
      <p:sp>
        <p:nvSpPr>
          <p:cNvPr id="107" name="Shape 107"/>
          <p:cNvSpPr txBox="1">
            <a:spLocks noGrp="1"/>
          </p:cNvSpPr>
          <p:nvPr>
            <p:ph type="body" idx="1"/>
          </p:nvPr>
        </p:nvSpPr>
        <p:spPr>
          <a:xfrm>
            <a:off x="1777999" y="1694561"/>
            <a:ext cx="9575799" cy="395522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sv-SE"/>
              <a:t>Bakgrund</a:t>
            </a:r>
            <a:endParaRPr/>
          </a:p>
          <a:p>
            <a:pPr marL="457200" marR="0" lvl="0" indent="-381000" algn="l" rtl="0">
              <a:lnSpc>
                <a:spcPct val="90000"/>
              </a:lnSpc>
              <a:spcBef>
                <a:spcPts val="0"/>
              </a:spcBef>
              <a:spcAft>
                <a:spcPts val="0"/>
              </a:spcAft>
              <a:buSzPts val="2400"/>
              <a:buChar char="•"/>
            </a:pPr>
            <a:r>
              <a:rPr lang="sv-SE" sz="2400"/>
              <a:t>Intresset för digitalisering ökar</a:t>
            </a:r>
            <a:endParaRPr sz="2400"/>
          </a:p>
          <a:p>
            <a:pPr marL="457200" marR="0" lvl="0" indent="-381000" algn="l" rtl="0">
              <a:lnSpc>
                <a:spcPct val="90000"/>
              </a:lnSpc>
              <a:spcBef>
                <a:spcPts val="0"/>
              </a:spcBef>
              <a:spcAft>
                <a:spcPts val="0"/>
              </a:spcAft>
              <a:buSzPts val="2400"/>
              <a:buChar char="•"/>
            </a:pPr>
            <a:r>
              <a:rPr lang="sv-SE" sz="2400"/>
              <a:t>Elektroniska journaler</a:t>
            </a:r>
            <a:endParaRPr sz="2400"/>
          </a:p>
          <a:p>
            <a:pPr marL="457200" marR="0" lvl="0" indent="-381000" algn="l" rtl="0">
              <a:lnSpc>
                <a:spcPct val="90000"/>
              </a:lnSpc>
              <a:spcBef>
                <a:spcPts val="0"/>
              </a:spcBef>
              <a:spcAft>
                <a:spcPts val="0"/>
              </a:spcAft>
              <a:buSzPts val="2400"/>
              <a:buChar char="•"/>
            </a:pPr>
            <a:r>
              <a:rPr lang="sv-SE" sz="2400"/>
              <a:t>Olika enheter i vården har egna datoriserade journalsystem</a:t>
            </a:r>
            <a:endParaRPr sz="2400"/>
          </a:p>
          <a:p>
            <a:pPr marL="457200" lvl="0" indent="-381000" rtl="0">
              <a:lnSpc>
                <a:spcPct val="120000"/>
              </a:lnSpc>
              <a:spcBef>
                <a:spcPts val="0"/>
              </a:spcBef>
              <a:spcAft>
                <a:spcPts val="0"/>
              </a:spcAft>
              <a:buSzPts val="2400"/>
              <a:buChar char="•"/>
            </a:pPr>
            <a:r>
              <a:rPr lang="sv-SE" sz="2400"/>
              <a:t>Kommunikationen av patientjournalerna sker oftast via fax</a:t>
            </a:r>
            <a:endParaRPr/>
          </a:p>
        </p:txBody>
      </p:sp>
    </p:spTree>
    <p:extLst>
      <p:ext uri="{BB962C8B-B14F-4D97-AF65-F5344CB8AC3E}">
        <p14:creationId xmlns:p14="http://schemas.microsoft.com/office/powerpoint/2010/main" val="92643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sv-SE"/>
              <a:t>Fortsatt forskning</a:t>
            </a:r>
            <a:endParaRPr/>
          </a:p>
        </p:txBody>
      </p:sp>
      <p:sp>
        <p:nvSpPr>
          <p:cNvPr id="216" name="Shape 216"/>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0" lvl="0" indent="0">
              <a:spcBef>
                <a:spcPts val="1000"/>
              </a:spcBef>
              <a:spcAft>
                <a:spcPts val="0"/>
              </a:spcAft>
              <a:buNone/>
            </a:pPr>
            <a:r>
              <a:rPr lang="sv-SE"/>
              <a:t>Se över systemintegrationen</a:t>
            </a:r>
            <a:endParaRPr/>
          </a:p>
          <a:p>
            <a:pPr marL="0" lvl="0" indent="0">
              <a:spcBef>
                <a:spcPts val="1000"/>
              </a:spcBef>
              <a:spcAft>
                <a:spcPts val="0"/>
              </a:spcAft>
              <a:buNone/>
            </a:pPr>
            <a:r>
              <a:rPr lang="sv-SE"/>
              <a:t>Gemensam kommunikationsmodell</a:t>
            </a:r>
            <a:endParaRPr/>
          </a:p>
        </p:txBody>
      </p:sp>
    </p:spTree>
    <p:extLst>
      <p:ext uri="{BB962C8B-B14F-4D97-AF65-F5344CB8AC3E}">
        <p14:creationId xmlns:p14="http://schemas.microsoft.com/office/powerpoint/2010/main" val="241442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1778000" y="365125"/>
            <a:ext cx="9575700"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sv-SE"/>
              <a:t>Frågor?</a:t>
            </a:r>
            <a:endParaRPr/>
          </a:p>
        </p:txBody>
      </p:sp>
      <p:sp>
        <p:nvSpPr>
          <p:cNvPr id="222" name="Shape 222"/>
          <p:cNvSpPr txBox="1">
            <a:spLocks noGrp="1"/>
          </p:cNvSpPr>
          <p:nvPr>
            <p:ph type="body" idx="1"/>
          </p:nvPr>
        </p:nvSpPr>
        <p:spPr>
          <a:xfrm>
            <a:off x="1777999" y="1694561"/>
            <a:ext cx="9575700" cy="3955200"/>
          </a:xfrm>
          <a:prstGeom prst="rect">
            <a:avLst/>
          </a:prstGeom>
        </p:spPr>
        <p:txBody>
          <a:bodyPr spcFirstLastPara="1" wrap="square" lIns="91425" tIns="45700" rIns="91425" bIns="45700" anchor="t" anchorCtr="0">
            <a:noAutofit/>
          </a:bodyPr>
          <a:lstStyle/>
          <a:p>
            <a:pPr marL="0" lvl="0" indent="0">
              <a:spcBef>
                <a:spcPts val="1000"/>
              </a:spcBef>
              <a:spcAft>
                <a:spcPts val="0"/>
              </a:spcAft>
              <a:buNone/>
            </a:pPr>
            <a:endParaRPr/>
          </a:p>
        </p:txBody>
      </p:sp>
    </p:spTree>
    <p:extLst>
      <p:ext uri="{BB962C8B-B14F-4D97-AF65-F5344CB8AC3E}">
        <p14:creationId xmlns:p14="http://schemas.microsoft.com/office/powerpoint/2010/main" val="350615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Introduktion</a:t>
            </a:r>
            <a:endParaRPr sz="4400" b="0" i="0" u="none" strike="noStrike" cap="none">
              <a:solidFill>
                <a:schemeClr val="dk1"/>
              </a:solidFill>
              <a:latin typeface="Calibri"/>
              <a:ea typeface="Calibri"/>
              <a:cs typeface="Calibri"/>
              <a:sym typeface="Calibri"/>
            </a:endParaRPr>
          </a:p>
        </p:txBody>
      </p:sp>
      <p:sp>
        <p:nvSpPr>
          <p:cNvPr id="113" name="Shape 113"/>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sv-SE"/>
              <a:t>Problemdiskussion</a:t>
            </a:r>
            <a:endParaRPr/>
          </a:p>
          <a:p>
            <a:pPr marL="457200" marR="0" lvl="0" indent="-381000" algn="l" rtl="0">
              <a:lnSpc>
                <a:spcPct val="90000"/>
              </a:lnSpc>
              <a:spcBef>
                <a:spcPts val="0"/>
              </a:spcBef>
              <a:spcAft>
                <a:spcPts val="0"/>
              </a:spcAft>
              <a:buSzPts val="2400"/>
              <a:buChar char="•"/>
            </a:pPr>
            <a:r>
              <a:rPr lang="sv-SE" sz="2400"/>
              <a:t>Faxen uppfyller inte säker kommunikation</a:t>
            </a:r>
            <a:endParaRPr sz="2400"/>
          </a:p>
          <a:p>
            <a:pPr marL="457200" marR="0" lvl="0" indent="-381000" algn="l" rtl="0">
              <a:lnSpc>
                <a:spcPct val="90000"/>
              </a:lnSpc>
              <a:spcBef>
                <a:spcPts val="0"/>
              </a:spcBef>
              <a:spcAft>
                <a:spcPts val="0"/>
              </a:spcAft>
              <a:buSzPts val="2400"/>
              <a:buChar char="•"/>
            </a:pPr>
            <a:r>
              <a:rPr lang="sv-SE" sz="2400"/>
              <a:t>Mata/skanna in fax (dubbelarbete)</a:t>
            </a:r>
            <a:endParaRPr sz="2400"/>
          </a:p>
          <a:p>
            <a:pPr marL="457200" lvl="0" indent="-381000" rtl="0">
              <a:lnSpc>
                <a:spcPct val="120000"/>
              </a:lnSpc>
              <a:spcBef>
                <a:spcPts val="0"/>
              </a:spcBef>
              <a:spcAft>
                <a:spcPts val="0"/>
              </a:spcAft>
              <a:buSzPts val="2400"/>
              <a:buChar char="•"/>
            </a:pPr>
            <a:r>
              <a:rPr lang="sv-SE" sz="2400"/>
              <a:t>skickas förlorar avsändaren all kontroll över dokumentet</a:t>
            </a:r>
            <a:endParaRPr sz="2400"/>
          </a:p>
          <a:p>
            <a:pPr marL="457200" lvl="0" indent="-381000" rtl="0">
              <a:lnSpc>
                <a:spcPct val="120000"/>
              </a:lnSpc>
              <a:spcBef>
                <a:spcPts val="0"/>
              </a:spcBef>
              <a:spcAft>
                <a:spcPts val="0"/>
              </a:spcAft>
              <a:buSzPts val="2400"/>
              <a:buChar char="•"/>
            </a:pPr>
            <a:r>
              <a:rPr lang="sv-SE" sz="2400"/>
              <a:t>Felriktat, ofullständig</a:t>
            </a:r>
            <a:endParaRPr sz="2400"/>
          </a:p>
          <a:p>
            <a:pPr marL="457200" lvl="0" indent="-381000" rtl="0">
              <a:lnSpc>
                <a:spcPct val="120000"/>
              </a:lnSpc>
              <a:spcBef>
                <a:spcPts val="0"/>
              </a:spcBef>
              <a:spcAft>
                <a:spcPts val="0"/>
              </a:spcAft>
              <a:buSzPts val="2400"/>
              <a:buChar char="•"/>
            </a:pPr>
            <a:r>
              <a:rPr lang="sv-SE" sz="2400"/>
              <a:t>Tillgång till faxen hemma hos patienter</a:t>
            </a:r>
            <a:endParaRPr sz="2400"/>
          </a:p>
          <a:p>
            <a:pPr marL="457200" lvl="0" indent="-381000" rtl="0">
              <a:lnSpc>
                <a:spcPct val="120000"/>
              </a:lnSpc>
              <a:spcBef>
                <a:spcPts val="0"/>
              </a:spcBef>
              <a:spcAft>
                <a:spcPts val="0"/>
              </a:spcAft>
              <a:buSzPts val="2400"/>
              <a:buChar char="•"/>
            </a:pPr>
            <a:r>
              <a:rPr lang="sv-SE" sz="2400"/>
              <a:t>Studien kan hjälpa fylla ett forskningsgap</a:t>
            </a:r>
            <a:endParaRPr sz="2400"/>
          </a:p>
          <a:p>
            <a:pPr marL="228600" marR="0" lvl="0" indent="-50800" algn="l" rtl="0">
              <a:lnSpc>
                <a:spcPct val="90000"/>
              </a:lnSpc>
              <a:spcBef>
                <a:spcPts val="0"/>
              </a:spcBef>
              <a:spcAft>
                <a:spcPts val="0"/>
              </a:spcAft>
              <a:buClr>
                <a:schemeClr val="dk1"/>
              </a:buClr>
              <a:buSzPts val="2800"/>
              <a:buFont typeface="Arial"/>
              <a:buNone/>
            </a:pPr>
            <a:endParaRPr/>
          </a:p>
        </p:txBody>
      </p:sp>
    </p:spTree>
    <p:extLst>
      <p:ext uri="{BB962C8B-B14F-4D97-AF65-F5344CB8AC3E}">
        <p14:creationId xmlns:p14="http://schemas.microsoft.com/office/powerpoint/2010/main" val="117271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Introduktion</a:t>
            </a:r>
            <a:endParaRPr sz="4400" b="0" i="0" u="none" strike="noStrike" cap="none">
              <a:solidFill>
                <a:schemeClr val="dk1"/>
              </a:solidFill>
              <a:latin typeface="Calibri"/>
              <a:ea typeface="Calibri"/>
              <a:cs typeface="Calibri"/>
              <a:sym typeface="Calibri"/>
            </a:endParaRPr>
          </a:p>
        </p:txBody>
      </p:sp>
      <p:sp>
        <p:nvSpPr>
          <p:cNvPr id="119" name="Shape 119"/>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sv-SE"/>
              <a:t>Frågeställning</a:t>
            </a:r>
            <a:endParaRPr sz="1200">
              <a:latin typeface="Times New Roman"/>
              <a:ea typeface="Times New Roman"/>
              <a:cs typeface="Times New Roman"/>
              <a:sym typeface="Times New Roman"/>
            </a:endParaRPr>
          </a:p>
          <a:p>
            <a:pPr marL="457200" lvl="0" indent="-381000" rtl="0">
              <a:lnSpc>
                <a:spcPct val="120000"/>
              </a:lnSpc>
              <a:spcBef>
                <a:spcPts val="0"/>
              </a:spcBef>
              <a:spcAft>
                <a:spcPts val="0"/>
              </a:spcAft>
              <a:buSzPts val="2400"/>
              <a:buFont typeface="Calibri"/>
              <a:buChar char="•"/>
            </a:pPr>
            <a:r>
              <a:rPr lang="sv-SE" sz="2400"/>
              <a:t>Hur används fax i svensk vård och omsorg?</a:t>
            </a:r>
            <a:endParaRPr sz="2400"/>
          </a:p>
          <a:p>
            <a:pPr marL="457200" lvl="0" indent="-381000" rtl="0">
              <a:lnSpc>
                <a:spcPct val="120000"/>
              </a:lnSpc>
              <a:spcBef>
                <a:spcPts val="0"/>
              </a:spcBef>
              <a:spcAft>
                <a:spcPts val="0"/>
              </a:spcAft>
              <a:buSzPts val="2400"/>
              <a:buFont typeface="Calibri"/>
              <a:buChar char="•"/>
            </a:pPr>
            <a:r>
              <a:rPr lang="sv-SE" sz="2400"/>
              <a:t>Hur skulle informationen som faxas kunna digitaliseras i svensk vård och omsorg?</a:t>
            </a:r>
            <a:endParaRPr sz="2400"/>
          </a:p>
          <a:p>
            <a:pPr marL="0" lvl="0" indent="0" rtl="0">
              <a:spcBef>
                <a:spcPts val="0"/>
              </a:spcBef>
              <a:spcAft>
                <a:spcPts val="0"/>
              </a:spcAft>
              <a:buNone/>
            </a:pPr>
            <a:r>
              <a:rPr lang="sv-SE"/>
              <a:t>Syfte</a:t>
            </a:r>
            <a:endParaRPr/>
          </a:p>
          <a:p>
            <a:pPr marL="457200" lvl="0" indent="-381000" rtl="0">
              <a:spcBef>
                <a:spcPts val="0"/>
              </a:spcBef>
              <a:spcAft>
                <a:spcPts val="0"/>
              </a:spcAft>
              <a:buSzPts val="2400"/>
              <a:buChar char="•"/>
            </a:pPr>
            <a:r>
              <a:rPr lang="sv-SE" sz="2400"/>
              <a:t>Öka kunskapen om användning av omoderna tekniker i vården</a:t>
            </a:r>
            <a:endParaRPr sz="2400"/>
          </a:p>
          <a:p>
            <a:pPr marL="457200" lvl="0" indent="-381000" rtl="0">
              <a:spcBef>
                <a:spcPts val="0"/>
              </a:spcBef>
              <a:spcAft>
                <a:spcPts val="0"/>
              </a:spcAft>
              <a:buSzPts val="2400"/>
              <a:buChar char="•"/>
            </a:pPr>
            <a:r>
              <a:rPr lang="sv-SE" sz="2400"/>
              <a:t>Ge ökade förutsättningar på hur den skulle kunna digitaliseras</a:t>
            </a:r>
            <a:endParaRPr sz="2400"/>
          </a:p>
          <a:p>
            <a:pPr marL="457200" lvl="0" indent="-381000" rtl="0">
              <a:spcBef>
                <a:spcPts val="0"/>
              </a:spcBef>
              <a:spcAft>
                <a:spcPts val="0"/>
              </a:spcAft>
              <a:buSzPts val="2400"/>
              <a:buChar char="•"/>
            </a:pPr>
            <a:r>
              <a:rPr lang="sv-SE" sz="2400"/>
              <a:t>Kvalitativ ansats, ger en djupare förståelse</a:t>
            </a:r>
            <a:endParaRPr sz="2400"/>
          </a:p>
          <a:p>
            <a:pPr marL="457200" lvl="0" indent="-381000" rtl="0">
              <a:spcBef>
                <a:spcPts val="0"/>
              </a:spcBef>
              <a:spcAft>
                <a:spcPts val="0"/>
              </a:spcAft>
              <a:buSzPts val="2400"/>
              <a:buChar char="•"/>
            </a:pPr>
            <a:r>
              <a:rPr lang="sv-SE" sz="2400"/>
              <a:t>Effektivisering av vården, minskat dubbelarbete och skapa en säkrare kommunikation</a:t>
            </a:r>
            <a:endParaRPr sz="2400"/>
          </a:p>
          <a:p>
            <a:pPr marL="228600" marR="0" lvl="0" indent="-50800" algn="l" rtl="0">
              <a:lnSpc>
                <a:spcPct val="90000"/>
              </a:lnSpc>
              <a:spcBef>
                <a:spcPts val="0"/>
              </a:spcBef>
              <a:spcAft>
                <a:spcPts val="0"/>
              </a:spcAft>
              <a:buClr>
                <a:schemeClr val="dk1"/>
              </a:buClr>
              <a:buSzPts val="2800"/>
              <a:buFont typeface="Arial"/>
              <a:buNone/>
            </a:pPr>
            <a:endParaRPr/>
          </a:p>
        </p:txBody>
      </p:sp>
    </p:spTree>
    <p:extLst>
      <p:ext uri="{BB962C8B-B14F-4D97-AF65-F5344CB8AC3E}">
        <p14:creationId xmlns:p14="http://schemas.microsoft.com/office/powerpoint/2010/main" val="261362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25" name="Shape 125"/>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sv-SE"/>
              <a:t>Metodval och undersökningsansats</a:t>
            </a:r>
            <a:endParaRPr/>
          </a:p>
          <a:p>
            <a:pPr marL="457200" lvl="0" indent="-381000" rtl="0">
              <a:lnSpc>
                <a:spcPct val="120000"/>
              </a:lnSpc>
              <a:spcBef>
                <a:spcPts val="0"/>
              </a:spcBef>
              <a:spcAft>
                <a:spcPts val="0"/>
              </a:spcAft>
              <a:buSzPts val="2400"/>
              <a:buFont typeface="Calibri"/>
              <a:buChar char="•"/>
            </a:pPr>
            <a:r>
              <a:rPr lang="sv-SE" sz="2400"/>
              <a:t>Kvalitativ metod, rådata, respondenternas tankar och upplevelser</a:t>
            </a:r>
            <a:endParaRPr sz="2400"/>
          </a:p>
          <a:p>
            <a:pPr marL="457200" lvl="0" indent="-381000" rtl="0">
              <a:lnSpc>
                <a:spcPct val="120000"/>
              </a:lnSpc>
              <a:spcBef>
                <a:spcPts val="0"/>
              </a:spcBef>
              <a:spcAft>
                <a:spcPts val="0"/>
              </a:spcAft>
              <a:buSzPts val="2400"/>
              <a:buFont typeface="Calibri"/>
              <a:buChar char="•"/>
            </a:pPr>
            <a:r>
              <a:rPr lang="sv-SE" sz="2400"/>
              <a:t>Fallstudie för att gå på djupet genom att fokusera på ett mindre antal individer i sin naturliga miljö</a:t>
            </a:r>
            <a:endParaRPr sz="2400"/>
          </a:p>
        </p:txBody>
      </p:sp>
    </p:spTree>
    <p:extLst>
      <p:ext uri="{BB962C8B-B14F-4D97-AF65-F5344CB8AC3E}">
        <p14:creationId xmlns:p14="http://schemas.microsoft.com/office/powerpoint/2010/main" val="29756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31" name="Shape 131"/>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sv-SE"/>
              <a:t>Datainsamling</a:t>
            </a:r>
            <a:endParaRPr/>
          </a:p>
          <a:p>
            <a:pPr marL="457200" lvl="0" indent="-381000" rtl="0">
              <a:lnSpc>
                <a:spcPct val="120000"/>
              </a:lnSpc>
              <a:spcBef>
                <a:spcPts val="0"/>
              </a:spcBef>
              <a:spcAft>
                <a:spcPts val="0"/>
              </a:spcAft>
              <a:buSzPts val="2400"/>
              <a:buChar char="•"/>
            </a:pPr>
            <a:r>
              <a:rPr lang="sv-SE" sz="2400"/>
              <a:t>Litteraturstudier</a:t>
            </a:r>
            <a:endParaRPr sz="2400"/>
          </a:p>
          <a:p>
            <a:pPr marL="457200" lvl="0" indent="-381000" rtl="0">
              <a:lnSpc>
                <a:spcPct val="120000"/>
              </a:lnSpc>
              <a:spcBef>
                <a:spcPts val="0"/>
              </a:spcBef>
              <a:spcAft>
                <a:spcPts val="0"/>
              </a:spcAft>
              <a:buSzPts val="2400"/>
              <a:buChar char="•"/>
            </a:pPr>
            <a:r>
              <a:rPr lang="sv-SE" sz="2400"/>
              <a:t>Semistrukturerade intervjuer, frågorna är förutbestämda och ställs till alla kandidater. Följdfrågorna varit olika beroende på deras svar.</a:t>
            </a:r>
            <a:endParaRPr sz="2400"/>
          </a:p>
        </p:txBody>
      </p:sp>
    </p:spTree>
    <p:extLst>
      <p:ext uri="{BB962C8B-B14F-4D97-AF65-F5344CB8AC3E}">
        <p14:creationId xmlns:p14="http://schemas.microsoft.com/office/powerpoint/2010/main" val="3325542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37" name="Shape 137"/>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sv-SE"/>
              <a:t>Analys av material</a:t>
            </a:r>
            <a:endParaRPr/>
          </a:p>
          <a:p>
            <a:pPr marL="457200" lvl="0" indent="-381000" rtl="0">
              <a:lnSpc>
                <a:spcPct val="120000"/>
              </a:lnSpc>
              <a:spcBef>
                <a:spcPts val="0"/>
              </a:spcBef>
              <a:spcAft>
                <a:spcPts val="0"/>
              </a:spcAft>
              <a:buSzPts val="2400"/>
              <a:buChar char="•"/>
            </a:pPr>
            <a:r>
              <a:rPr lang="sv-SE" sz="2400"/>
              <a:t>Tematisk analys</a:t>
            </a:r>
            <a:endParaRPr sz="2400"/>
          </a:p>
          <a:p>
            <a:pPr marL="0" lvl="0" indent="0" rtl="0">
              <a:spcBef>
                <a:spcPts val="0"/>
              </a:spcBef>
              <a:spcAft>
                <a:spcPts val="0"/>
              </a:spcAft>
              <a:buNone/>
            </a:pPr>
            <a:r>
              <a:rPr lang="sv-SE"/>
              <a:t>Etiska överväganden</a:t>
            </a:r>
            <a:endParaRPr/>
          </a:p>
          <a:p>
            <a:pPr marL="457200" lvl="0" indent="-381000" rtl="0">
              <a:lnSpc>
                <a:spcPct val="120000"/>
              </a:lnSpc>
              <a:spcBef>
                <a:spcPts val="0"/>
              </a:spcBef>
              <a:spcAft>
                <a:spcPts val="0"/>
              </a:spcAft>
              <a:buSzPts val="2400"/>
              <a:buChar char="•"/>
            </a:pPr>
            <a:r>
              <a:rPr lang="sv-SE" sz="2400"/>
              <a:t>Forskningsetiska principer -  informationskravet, samtyckeskravet, konfidentialitetskravet och nyttjandekravet</a:t>
            </a:r>
            <a:endParaRPr sz="2400"/>
          </a:p>
        </p:txBody>
      </p:sp>
    </p:spTree>
    <p:extLst>
      <p:ext uri="{BB962C8B-B14F-4D97-AF65-F5344CB8AC3E}">
        <p14:creationId xmlns:p14="http://schemas.microsoft.com/office/powerpoint/2010/main" val="12370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43" name="Shape 143"/>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lvl="0" indent="0" rtl="0">
              <a:lnSpc>
                <a:spcPct val="120000"/>
              </a:lnSpc>
              <a:spcBef>
                <a:spcPts val="0"/>
              </a:spcBef>
              <a:spcAft>
                <a:spcPts val="0"/>
              </a:spcAft>
              <a:buNone/>
            </a:pPr>
            <a:r>
              <a:rPr lang="sv-SE"/>
              <a:t>Källkritik och urvalet av respondenter</a:t>
            </a:r>
            <a:endParaRPr/>
          </a:p>
        </p:txBody>
      </p:sp>
      <p:graphicFrame>
        <p:nvGraphicFramePr>
          <p:cNvPr id="144" name="Shape 144"/>
          <p:cNvGraphicFramePr/>
          <p:nvPr/>
        </p:nvGraphicFramePr>
        <p:xfrm>
          <a:off x="1778000" y="2359050"/>
          <a:ext cx="3000000" cy="3000000"/>
        </p:xfrm>
        <a:graphic>
          <a:graphicData uri="http://schemas.openxmlformats.org/drawingml/2006/table">
            <a:tbl>
              <a:tblPr>
                <a:noFill/>
              </a:tblPr>
              <a:tblGrid>
                <a:gridCol w="428625">
                  <a:extLst>
                    <a:ext uri="{9D8B030D-6E8A-4147-A177-3AD203B41FA5}">
                      <a16:colId xmlns:a16="http://schemas.microsoft.com/office/drawing/2014/main" val="20000"/>
                    </a:ext>
                  </a:extLst>
                </a:gridCol>
                <a:gridCol w="2085975">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876300">
                  <a:extLst>
                    <a:ext uri="{9D8B030D-6E8A-4147-A177-3AD203B41FA5}">
                      <a16:colId xmlns:a16="http://schemas.microsoft.com/office/drawing/2014/main" val="20005"/>
                    </a:ext>
                  </a:extLst>
                </a:gridCol>
              </a:tblGrid>
              <a:tr h="0">
                <a:tc>
                  <a:txBody>
                    <a:bodyPr/>
                    <a:lstStyle/>
                    <a:p>
                      <a:pPr marL="0" lvl="0" indent="0" rtl="0">
                        <a:spcBef>
                          <a:spcPts val="0"/>
                        </a:spcBef>
                        <a:spcAft>
                          <a:spcPts val="0"/>
                        </a:spcAft>
                        <a:buNone/>
                      </a:pPr>
                      <a:r>
                        <a:rPr lang="sv-SE" sz="1200" b="1">
                          <a:solidFill>
                            <a:srgbClr val="FFFFFF"/>
                          </a:solidFill>
                          <a:highlight>
                            <a:srgbClr val="4A86E8"/>
                          </a:highlight>
                          <a:latin typeface="Times New Roman"/>
                          <a:ea typeface="Times New Roman"/>
                          <a:cs typeface="Times New Roman"/>
                          <a:sym typeface="Times New Roman"/>
                        </a:rPr>
                        <a:t>Kod</a:t>
                      </a:r>
                      <a:endParaRPr sz="1200" b="1">
                        <a:solidFill>
                          <a:srgbClr val="FFFFFF"/>
                        </a:solidFill>
                        <a:highlight>
                          <a:srgbClr val="4A86E8"/>
                        </a:highlight>
                        <a:latin typeface="Times New Roman"/>
                        <a:ea typeface="Times New Roman"/>
                        <a:cs typeface="Times New Roman"/>
                        <a:sym typeface="Times New Roman"/>
                      </a:endParaRPr>
                    </a:p>
                  </a:txBody>
                  <a:tcPr marL="63500" marR="63500" marT="63500" marB="63500">
                    <a:solidFill>
                      <a:srgbClr val="4A86E8"/>
                    </a:solidFill>
                  </a:tcPr>
                </a:tc>
                <a:tc>
                  <a:txBody>
                    <a:bodyPr/>
                    <a:lstStyle/>
                    <a:p>
                      <a:pPr marL="0" lvl="0" indent="0" rtl="0">
                        <a:spcBef>
                          <a:spcPts val="0"/>
                        </a:spcBef>
                        <a:spcAft>
                          <a:spcPts val="0"/>
                        </a:spcAft>
                        <a:buNone/>
                      </a:pPr>
                      <a:r>
                        <a:rPr lang="sv-SE" sz="1200" b="1">
                          <a:solidFill>
                            <a:srgbClr val="FFFFFF"/>
                          </a:solidFill>
                          <a:highlight>
                            <a:srgbClr val="4A86E8"/>
                          </a:highlight>
                          <a:latin typeface="Times New Roman"/>
                          <a:ea typeface="Times New Roman"/>
                          <a:cs typeface="Times New Roman"/>
                          <a:sym typeface="Times New Roman"/>
                        </a:rPr>
                        <a:t>Yrkesroll</a:t>
                      </a:r>
                      <a:endParaRPr sz="1200" b="1">
                        <a:solidFill>
                          <a:srgbClr val="FFFFFF"/>
                        </a:solidFill>
                        <a:highlight>
                          <a:srgbClr val="4A86E8"/>
                        </a:highlight>
                        <a:latin typeface="Times New Roman"/>
                        <a:ea typeface="Times New Roman"/>
                        <a:cs typeface="Times New Roman"/>
                        <a:sym typeface="Times New Roman"/>
                      </a:endParaRPr>
                    </a:p>
                  </a:txBody>
                  <a:tcPr marL="63500" marR="63500" marT="63500" marB="63500">
                    <a:solidFill>
                      <a:srgbClr val="4A86E8"/>
                    </a:solidFill>
                  </a:tcPr>
                </a:tc>
                <a:tc>
                  <a:txBody>
                    <a:bodyPr/>
                    <a:lstStyle/>
                    <a:p>
                      <a:pPr marL="0" lvl="0" indent="0" rtl="0">
                        <a:spcBef>
                          <a:spcPts val="0"/>
                        </a:spcBef>
                        <a:spcAft>
                          <a:spcPts val="0"/>
                        </a:spcAft>
                        <a:buNone/>
                      </a:pPr>
                      <a:r>
                        <a:rPr lang="sv-SE" sz="1200" b="1">
                          <a:solidFill>
                            <a:srgbClr val="FFFFFF"/>
                          </a:solidFill>
                          <a:highlight>
                            <a:srgbClr val="4A86E8"/>
                          </a:highlight>
                          <a:latin typeface="Times New Roman"/>
                          <a:ea typeface="Times New Roman"/>
                          <a:cs typeface="Times New Roman"/>
                          <a:sym typeface="Times New Roman"/>
                        </a:rPr>
                        <a:t>Arbetsplats</a:t>
                      </a:r>
                      <a:endParaRPr sz="1200" b="1">
                        <a:solidFill>
                          <a:srgbClr val="FFFFFF"/>
                        </a:solidFill>
                        <a:highlight>
                          <a:srgbClr val="4A86E8"/>
                        </a:highlight>
                        <a:latin typeface="Times New Roman"/>
                        <a:ea typeface="Times New Roman"/>
                        <a:cs typeface="Times New Roman"/>
                        <a:sym typeface="Times New Roman"/>
                      </a:endParaRPr>
                    </a:p>
                  </a:txBody>
                  <a:tcPr marL="63500" marR="63500" marT="63500" marB="63500">
                    <a:solidFill>
                      <a:srgbClr val="4A86E8"/>
                    </a:solidFill>
                  </a:tcPr>
                </a:tc>
                <a:tc>
                  <a:txBody>
                    <a:bodyPr/>
                    <a:lstStyle/>
                    <a:p>
                      <a:pPr marL="0" lvl="0" indent="0" rtl="0">
                        <a:spcBef>
                          <a:spcPts val="0"/>
                        </a:spcBef>
                        <a:spcAft>
                          <a:spcPts val="0"/>
                        </a:spcAft>
                        <a:buNone/>
                      </a:pPr>
                      <a:r>
                        <a:rPr lang="sv-SE" sz="1200" b="1">
                          <a:solidFill>
                            <a:srgbClr val="FFFFFF"/>
                          </a:solidFill>
                          <a:highlight>
                            <a:srgbClr val="4A86E8"/>
                          </a:highlight>
                          <a:latin typeface="Times New Roman"/>
                          <a:ea typeface="Times New Roman"/>
                          <a:cs typeface="Times New Roman"/>
                          <a:sym typeface="Times New Roman"/>
                        </a:rPr>
                        <a:t>Ålder</a:t>
                      </a:r>
                      <a:endParaRPr sz="1200" b="1">
                        <a:solidFill>
                          <a:srgbClr val="FFFFFF"/>
                        </a:solidFill>
                        <a:highlight>
                          <a:srgbClr val="4A86E8"/>
                        </a:highlight>
                        <a:latin typeface="Times New Roman"/>
                        <a:ea typeface="Times New Roman"/>
                        <a:cs typeface="Times New Roman"/>
                        <a:sym typeface="Times New Roman"/>
                      </a:endParaRPr>
                    </a:p>
                  </a:txBody>
                  <a:tcPr marL="63500" marR="63500" marT="63500" marB="63500">
                    <a:solidFill>
                      <a:srgbClr val="4A86E8"/>
                    </a:solidFill>
                  </a:tcPr>
                </a:tc>
                <a:tc>
                  <a:txBody>
                    <a:bodyPr/>
                    <a:lstStyle/>
                    <a:p>
                      <a:pPr marL="0" lvl="0" indent="0" rtl="0">
                        <a:spcBef>
                          <a:spcPts val="0"/>
                        </a:spcBef>
                        <a:spcAft>
                          <a:spcPts val="0"/>
                        </a:spcAft>
                        <a:buNone/>
                      </a:pPr>
                      <a:r>
                        <a:rPr lang="sv-SE" sz="1200" b="1">
                          <a:solidFill>
                            <a:srgbClr val="FFFFFF"/>
                          </a:solidFill>
                          <a:highlight>
                            <a:srgbClr val="4A86E8"/>
                          </a:highlight>
                          <a:latin typeface="Times New Roman"/>
                          <a:ea typeface="Times New Roman"/>
                          <a:cs typeface="Times New Roman"/>
                          <a:sym typeface="Times New Roman"/>
                        </a:rPr>
                        <a:t>Kön</a:t>
                      </a:r>
                      <a:endParaRPr sz="1200" b="1">
                        <a:solidFill>
                          <a:srgbClr val="FFFFFF"/>
                        </a:solidFill>
                        <a:highlight>
                          <a:srgbClr val="4A86E8"/>
                        </a:highlight>
                        <a:latin typeface="Times New Roman"/>
                        <a:ea typeface="Times New Roman"/>
                        <a:cs typeface="Times New Roman"/>
                        <a:sym typeface="Times New Roman"/>
                      </a:endParaRPr>
                    </a:p>
                  </a:txBody>
                  <a:tcPr marL="63500" marR="63500" marT="63500" marB="63500">
                    <a:solidFill>
                      <a:srgbClr val="4A86E8"/>
                    </a:solidFill>
                  </a:tcPr>
                </a:tc>
                <a:tc>
                  <a:txBody>
                    <a:bodyPr/>
                    <a:lstStyle/>
                    <a:p>
                      <a:pPr marL="0" lvl="0" indent="0" rtl="0">
                        <a:spcBef>
                          <a:spcPts val="0"/>
                        </a:spcBef>
                        <a:spcAft>
                          <a:spcPts val="0"/>
                        </a:spcAft>
                        <a:buNone/>
                      </a:pPr>
                      <a:r>
                        <a:rPr lang="sv-SE" sz="1200" b="1">
                          <a:solidFill>
                            <a:srgbClr val="FFFFFF"/>
                          </a:solidFill>
                          <a:highlight>
                            <a:srgbClr val="4A86E8"/>
                          </a:highlight>
                          <a:latin typeface="Times New Roman"/>
                          <a:ea typeface="Times New Roman"/>
                          <a:cs typeface="Times New Roman"/>
                          <a:sym typeface="Times New Roman"/>
                        </a:rPr>
                        <a:t>Erfarenhet</a:t>
                      </a:r>
                      <a:endParaRPr sz="1200" b="1">
                        <a:solidFill>
                          <a:srgbClr val="FFFFFF"/>
                        </a:solidFill>
                        <a:highlight>
                          <a:srgbClr val="4A86E8"/>
                        </a:highlight>
                        <a:latin typeface="Times New Roman"/>
                        <a:ea typeface="Times New Roman"/>
                        <a:cs typeface="Times New Roman"/>
                        <a:sym typeface="Times New Roman"/>
                      </a:endParaRPr>
                    </a:p>
                  </a:txBody>
                  <a:tcPr marL="63500" marR="63500" marT="63500" marB="63500">
                    <a:solidFill>
                      <a:srgbClr val="4A86E8"/>
                    </a:solidFill>
                  </a:tcPr>
                </a:tc>
                <a:extLst>
                  <a:ext uri="{0D108BD9-81ED-4DB2-BD59-A6C34878D82A}">
                    <a16:rowId xmlns:a16="http://schemas.microsoft.com/office/drawing/2014/main" val="10000"/>
                  </a:ext>
                </a:extLst>
              </a:tr>
              <a:tr h="0">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R1</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Rehabchef</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Rehabcentrum </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51</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Kvinna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18 år</a:t>
                      </a:r>
                      <a:endParaRPr sz="1200">
                        <a:highlight>
                          <a:srgbClr val="FFFFFF"/>
                        </a:highlight>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1"/>
                  </a:ext>
                </a:extLst>
              </a:tr>
              <a:tr h="304800">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R2</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Läkarsekreterare med LITA arbetsuppgifter</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Vårdcentral</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52</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Kvinna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30 år</a:t>
                      </a:r>
                      <a:endParaRPr sz="1200">
                        <a:highlight>
                          <a:srgbClr val="FFFFFF"/>
                        </a:highlight>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R3</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Läkarsekreterare med LITA arbetsuppgifter</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Vårdcentral</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48</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Kvinna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6 år</a:t>
                      </a:r>
                      <a:endParaRPr sz="1200">
                        <a:highlight>
                          <a:srgbClr val="FFFFFF"/>
                        </a:highlight>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3"/>
                  </a:ext>
                </a:extLst>
              </a:tr>
              <a:tr h="419100">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R4</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lnSpc>
                          <a:spcPct val="115000"/>
                        </a:lnSpc>
                        <a:spcBef>
                          <a:spcPts val="0"/>
                        </a:spcBef>
                        <a:spcAft>
                          <a:spcPts val="0"/>
                        </a:spcAft>
                        <a:buNone/>
                      </a:pPr>
                      <a:r>
                        <a:rPr lang="sv-SE" sz="1200">
                          <a:highlight>
                            <a:srgbClr val="FFFFFF"/>
                          </a:highlight>
                          <a:latin typeface="Times New Roman"/>
                          <a:ea typeface="Times New Roman"/>
                          <a:cs typeface="Times New Roman"/>
                          <a:sym typeface="Times New Roman"/>
                        </a:rPr>
                        <a:t>Enhetschef för omsorgsförvaltningen IT enhet</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Kommun</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54</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Kvinna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10 år</a:t>
                      </a:r>
                      <a:endParaRPr sz="1200">
                        <a:highlight>
                          <a:srgbClr val="FFFFFF"/>
                        </a:highlight>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4"/>
                  </a:ext>
                </a:extLst>
              </a:tr>
              <a:tr h="0">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R5</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Medicinskt ansvarig sjuksköterska (Chef)</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Kommun</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55</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Kvinna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9 år</a:t>
                      </a:r>
                      <a:endParaRPr sz="1200">
                        <a:highlight>
                          <a:srgbClr val="FFFFFF"/>
                        </a:highlight>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5"/>
                  </a:ext>
                </a:extLst>
              </a:tr>
              <a:tr h="0">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R6</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Specialistsjuksköterska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Kommun</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51</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Kvinna</a:t>
                      </a:r>
                      <a:endParaRPr sz="1200">
                        <a:highlight>
                          <a:srgbClr val="FFFFFF"/>
                        </a:highlight>
                        <a:latin typeface="Times New Roman"/>
                        <a:ea typeface="Times New Roman"/>
                        <a:cs typeface="Times New Roman"/>
                        <a:sym typeface="Times New Roman"/>
                      </a:endParaRPr>
                    </a:p>
                  </a:txBody>
                  <a:tcPr marL="63500" marR="63500" marT="63500" marB="63500"/>
                </a:tc>
                <a:tc>
                  <a:txBody>
                    <a:bodyPr/>
                    <a:lstStyle/>
                    <a:p>
                      <a:pPr marL="0" lvl="0" indent="0" rtl="0">
                        <a:spcBef>
                          <a:spcPts val="0"/>
                        </a:spcBef>
                        <a:spcAft>
                          <a:spcPts val="0"/>
                        </a:spcAft>
                        <a:buNone/>
                      </a:pPr>
                      <a:r>
                        <a:rPr lang="sv-SE" sz="1200">
                          <a:highlight>
                            <a:srgbClr val="FFFFFF"/>
                          </a:highlight>
                          <a:latin typeface="Times New Roman"/>
                          <a:ea typeface="Times New Roman"/>
                          <a:cs typeface="Times New Roman"/>
                          <a:sym typeface="Times New Roman"/>
                        </a:rPr>
                        <a:t>3 år</a:t>
                      </a:r>
                      <a:endParaRPr sz="1200">
                        <a:highlight>
                          <a:srgbClr val="FFFFFF"/>
                        </a:highlight>
                        <a:latin typeface="Times New Roman"/>
                        <a:ea typeface="Times New Roman"/>
                        <a:cs typeface="Times New Roman"/>
                        <a:sym typeface="Times New Roman"/>
                      </a:endParaRPr>
                    </a:p>
                  </a:txBody>
                  <a:tcPr marL="63500" marR="63500" marT="63500" marB="6350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9272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778000" y="365125"/>
            <a:ext cx="95757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sv-SE"/>
              <a:t>Metod</a:t>
            </a:r>
            <a:endParaRPr sz="4400" b="0" i="0" u="none" strike="noStrike" cap="none">
              <a:solidFill>
                <a:schemeClr val="dk1"/>
              </a:solidFill>
              <a:latin typeface="Calibri"/>
              <a:ea typeface="Calibri"/>
              <a:cs typeface="Calibri"/>
              <a:sym typeface="Calibri"/>
            </a:endParaRPr>
          </a:p>
        </p:txBody>
      </p:sp>
      <p:sp>
        <p:nvSpPr>
          <p:cNvPr id="150" name="Shape 150"/>
          <p:cNvSpPr txBox="1">
            <a:spLocks noGrp="1"/>
          </p:cNvSpPr>
          <p:nvPr>
            <p:ph type="body" idx="1"/>
          </p:nvPr>
        </p:nvSpPr>
        <p:spPr>
          <a:xfrm>
            <a:off x="1777999" y="1694561"/>
            <a:ext cx="9575700" cy="39552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dk1"/>
              </a:buClr>
              <a:buSzPts val="4400"/>
              <a:buFont typeface="Calibri"/>
              <a:buNone/>
            </a:pPr>
            <a:r>
              <a:rPr lang="sv-SE"/>
              <a:t>Val av teori</a:t>
            </a:r>
            <a:endParaRPr/>
          </a:p>
          <a:p>
            <a:pPr marL="0" marR="0" lvl="0" indent="0" algn="l" rtl="0">
              <a:lnSpc>
                <a:spcPct val="90000"/>
              </a:lnSpc>
              <a:spcBef>
                <a:spcPts val="0"/>
              </a:spcBef>
              <a:spcAft>
                <a:spcPts val="0"/>
              </a:spcAft>
              <a:buClr>
                <a:schemeClr val="dk1"/>
              </a:buClr>
              <a:buSzPts val="2800"/>
              <a:buFont typeface="Arial"/>
              <a:buNone/>
            </a:pPr>
            <a:r>
              <a:rPr lang="sv-SE" sz="2400"/>
              <a:t>Sociotekniska teori</a:t>
            </a:r>
            <a:endParaRPr sz="2400"/>
          </a:p>
          <a:p>
            <a:pPr marL="457200" marR="0" lvl="0" indent="-381000" algn="l" rtl="0">
              <a:lnSpc>
                <a:spcPct val="90000"/>
              </a:lnSpc>
              <a:spcBef>
                <a:spcPts val="0"/>
              </a:spcBef>
              <a:spcAft>
                <a:spcPts val="0"/>
              </a:spcAft>
              <a:buSzPts val="2400"/>
              <a:buChar char="•"/>
            </a:pPr>
            <a:r>
              <a:rPr lang="sv-SE" sz="2400"/>
              <a:t>Att se både de sociala och tekniska delarna i en verksamhet vilket är användbart i en processändring</a:t>
            </a:r>
            <a:endParaRPr sz="2400"/>
          </a:p>
          <a:p>
            <a:pPr marL="457200" marR="0" lvl="0" indent="-381000" algn="l" rtl="0">
              <a:lnSpc>
                <a:spcPct val="90000"/>
              </a:lnSpc>
              <a:spcBef>
                <a:spcPts val="0"/>
              </a:spcBef>
              <a:spcAft>
                <a:spcPts val="0"/>
              </a:spcAft>
              <a:buSzPts val="2400"/>
              <a:buChar char="•"/>
            </a:pPr>
            <a:r>
              <a:rPr lang="sv-SE" sz="2400"/>
              <a:t>För att ta reda på hur det verkligen ser ut</a:t>
            </a:r>
            <a:endParaRPr sz="2400"/>
          </a:p>
          <a:p>
            <a:pPr marL="457200" marR="0" lvl="0" indent="-381000" algn="l" rtl="0">
              <a:lnSpc>
                <a:spcPct val="90000"/>
              </a:lnSpc>
              <a:spcBef>
                <a:spcPts val="0"/>
              </a:spcBef>
              <a:spcAft>
                <a:spcPts val="0"/>
              </a:spcAft>
              <a:buSzPts val="2400"/>
              <a:buChar char="•"/>
            </a:pPr>
            <a:r>
              <a:rPr lang="sv-SE" sz="2400"/>
              <a:t>Utifrån teorin har det framkommit delområden som djupare gick in på med tidigare forskning </a:t>
            </a:r>
            <a:endParaRPr sz="2400"/>
          </a:p>
          <a:p>
            <a:pPr marL="457200" marR="0" lvl="0" indent="-381000" algn="l" rtl="0">
              <a:lnSpc>
                <a:spcPct val="90000"/>
              </a:lnSpc>
              <a:spcBef>
                <a:spcPts val="0"/>
              </a:spcBef>
              <a:spcAft>
                <a:spcPts val="0"/>
              </a:spcAft>
              <a:buSzPts val="2400"/>
              <a:buChar char="•"/>
            </a:pPr>
            <a:r>
              <a:rPr lang="sv-SE" sz="2400"/>
              <a:t>Utifrån tidigare forskningen har intervjufrågorna skapats</a:t>
            </a:r>
            <a:endParaRPr sz="2400"/>
          </a:p>
          <a:p>
            <a:pPr marL="0" lvl="0" indent="0" rtl="0">
              <a:lnSpc>
                <a:spcPct val="120000"/>
              </a:lnSpc>
              <a:spcBef>
                <a:spcPts val="0"/>
              </a:spcBef>
              <a:spcAft>
                <a:spcPts val="0"/>
              </a:spcAft>
              <a:buNone/>
            </a:pPr>
            <a:endParaRPr sz="2400"/>
          </a:p>
        </p:txBody>
      </p:sp>
    </p:spTree>
    <p:extLst>
      <p:ext uri="{BB962C8B-B14F-4D97-AF65-F5344CB8AC3E}">
        <p14:creationId xmlns:p14="http://schemas.microsoft.com/office/powerpoint/2010/main" val="2117902082"/>
      </p:ext>
    </p:extLst>
  </p:cSld>
  <p:clrMapOvr>
    <a:masterClrMapping/>
  </p:clrMapOvr>
</p:sld>
</file>

<file path=ppt/theme/theme1.xml><?xml version="1.0" encoding="utf-8"?>
<a:theme xmlns:a="http://schemas.openxmlformats.org/drawingml/2006/main" name="Office-tema">
  <a:themeElements>
    <a:clrScheme name="GITS">
      <a:dk1>
        <a:sysClr val="windowText" lastClr="000000"/>
      </a:dk1>
      <a:lt1>
        <a:sysClr val="window" lastClr="FFFFFF"/>
      </a:lt1>
      <a:dk2>
        <a:srgbClr val="44546A"/>
      </a:dk2>
      <a:lt2>
        <a:srgbClr val="E7E6E6"/>
      </a:lt2>
      <a:accent1>
        <a:srgbClr val="006298"/>
      </a:accent1>
      <a:accent2>
        <a:srgbClr val="582C83"/>
      </a:accent2>
      <a:accent3>
        <a:srgbClr val="A8AD00"/>
      </a:accent3>
      <a:accent4>
        <a:srgbClr val="F2A900"/>
      </a:accent4>
      <a:accent5>
        <a:srgbClr val="4A773C"/>
      </a:accent5>
      <a:accent6>
        <a:srgbClr val="9D2235"/>
      </a:accent6>
      <a:hlink>
        <a:srgbClr val="A8AD00"/>
      </a:hlink>
      <a:folHlink>
        <a:srgbClr val="582C83"/>
      </a:folHlink>
    </a:clrScheme>
    <a:fontScheme name="GITS">
      <a:majorFont>
        <a:latin typeface="Calibri Light"/>
        <a:ea typeface=""/>
        <a:cs typeface=""/>
      </a:majorFont>
      <a:minorFont>
        <a:latin typeface="Calibri"/>
        <a:ea typeface=""/>
        <a:cs typeface=""/>
      </a:minorFont>
    </a:fontScheme>
    <a:fmtScheme name="Rökfärgat gl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815B0183-F518-45B1-8305-430C25CD4829}" vid="{08E49632-01C0-4481-925F-B58FB4E6D2D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Mall konferens 180530</Template>
  <TotalTime>23</TotalTime>
  <Words>1289</Words>
  <Application>Microsoft Office PowerPoint</Application>
  <PresentationFormat>Bredbild</PresentationFormat>
  <Paragraphs>237</Paragraphs>
  <Slides>21</Slides>
  <Notes>21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Calibri</vt:lpstr>
      <vt:lpstr>Calibri Light</vt:lpstr>
      <vt:lpstr>Times New Roman</vt:lpstr>
      <vt:lpstr>Office-tema</vt:lpstr>
      <vt:lpstr>Vårdens behov av modernisering av sina kommunikationssystem </vt:lpstr>
      <vt:lpstr>Introduktion</vt:lpstr>
      <vt:lpstr>Introduktion</vt:lpstr>
      <vt:lpstr>Introduktion</vt:lpstr>
      <vt:lpstr>Metod</vt:lpstr>
      <vt:lpstr>Metod</vt:lpstr>
      <vt:lpstr>Metod</vt:lpstr>
      <vt:lpstr>Metod</vt:lpstr>
      <vt:lpstr>Metod</vt:lpstr>
      <vt:lpstr>Metod</vt:lpstr>
      <vt:lpstr>Metod</vt:lpstr>
      <vt:lpstr>Teoretisk referensram</vt:lpstr>
      <vt:lpstr>Empiri</vt:lpstr>
      <vt:lpstr>Empiri</vt:lpstr>
      <vt:lpstr>Empiri</vt:lpstr>
      <vt:lpstr>Analys</vt:lpstr>
      <vt:lpstr>Diskussion</vt:lpstr>
      <vt:lpstr>Slutsats</vt:lpstr>
      <vt:lpstr>Slutsats</vt:lpstr>
      <vt:lpstr>Fortsatt forskning</vt:lpstr>
      <vt:lpstr>Frågor?</vt:lpstr>
    </vt:vector>
  </TitlesOfParts>
  <Company>Västra Götalandsregionen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eTeam för välfärdsteknologi  - organisering, införande och användning av välfärdsteknologi i kommunal vård och omsorg</dc:title>
  <dc:creator>Linn Wallér</dc:creator>
  <cp:lastModifiedBy>Linn Wallér</cp:lastModifiedBy>
  <cp:revision>12</cp:revision>
  <dcterms:created xsi:type="dcterms:W3CDTF">2018-05-29T20:34:56Z</dcterms:created>
  <dcterms:modified xsi:type="dcterms:W3CDTF">2018-05-29T20:58:48Z</dcterms:modified>
</cp:coreProperties>
</file>