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5"/>
    <p:sldMasterId id="2147483693" r:id="rId6"/>
  </p:sldMasterIdLst>
  <p:notesMasterIdLst>
    <p:notesMasterId r:id="rId21"/>
  </p:notesMasterIdLst>
  <p:sldIdLst>
    <p:sldId id="259" r:id="rId7"/>
    <p:sldId id="256" r:id="rId8"/>
    <p:sldId id="260" r:id="rId9"/>
    <p:sldId id="273" r:id="rId10"/>
    <p:sldId id="262" r:id="rId11"/>
    <p:sldId id="257" r:id="rId12"/>
    <p:sldId id="261" r:id="rId13"/>
    <p:sldId id="275" r:id="rId14"/>
    <p:sldId id="295" r:id="rId15"/>
    <p:sldId id="274" r:id="rId16"/>
    <p:sldId id="276" r:id="rId17"/>
    <p:sldId id="279" r:id="rId18"/>
    <p:sldId id="278" r:id="rId19"/>
    <p:sldId id="270" r:id="rId2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82440" autoAdjust="0"/>
  </p:normalViewPr>
  <p:slideViewPr>
    <p:cSldViewPr snapToGrid="0">
      <p:cViewPr varScale="1">
        <p:scale>
          <a:sx n="59" d="100"/>
          <a:sy n="59" d="100"/>
        </p:scale>
        <p:origin x="11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8F93BB-CF06-4A68-AF84-EEE29F02479A}" type="datetimeFigureOut">
              <a:rPr lang="sv-SE" smtClean="0"/>
              <a:t>2019-05-27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1B6D0D-6C05-4D0D-A474-327DD9F91508}" type="slidenum">
              <a:rPr lang="sv-SE" smtClean="0"/>
              <a:t>‹#›</a:t>
            </a:fld>
            <a:endParaRPr lang="sv-SE"/>
          </a:p>
        </p:txBody>
      </p:sp>
    </p:spTree>
    <p:extLst>
      <p:ext uri="{BB962C8B-B14F-4D97-AF65-F5344CB8AC3E}">
        <p14:creationId xmlns:p14="http://schemas.microsoft.com/office/powerpoint/2010/main" val="741710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C09431-F261-448F-945E-AE08FA95A1F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0320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7CAE009-48E8-41C6-A400-FAC650C6A590}" type="slidenum">
              <a:rPr lang="sv-SE" smtClean="0"/>
              <a:t>8</a:t>
            </a:fld>
            <a:endParaRPr lang="sv-SE"/>
          </a:p>
        </p:txBody>
      </p:sp>
    </p:spTree>
    <p:extLst>
      <p:ext uri="{BB962C8B-B14F-4D97-AF65-F5344CB8AC3E}">
        <p14:creationId xmlns:p14="http://schemas.microsoft.com/office/powerpoint/2010/main" val="3835371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206779"/>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993268" y="729566"/>
            <a:ext cx="8893350" cy="2151531"/>
          </a:xfrm>
        </p:spPr>
        <p:txBody>
          <a:bodyPr lIns="0" rIns="0" anchor="t">
            <a:noAutofit/>
          </a:bodyPr>
          <a:lstStyle>
            <a:lvl1pPr algn="l">
              <a:defRPr sz="6400" baseline="0">
                <a:solidFill>
                  <a:schemeClr val="tx1"/>
                </a:solidFill>
              </a:defRPr>
            </a:lvl1pPr>
          </a:lstStyle>
          <a:p>
            <a:r>
              <a:rPr lang="sv-SE" dirty="0"/>
              <a:t>Klicka för att lägga till rubrik</a:t>
            </a:r>
          </a:p>
        </p:txBody>
      </p:sp>
      <p:sp>
        <p:nvSpPr>
          <p:cNvPr id="3" name="Underrubrik 2"/>
          <p:cNvSpPr>
            <a:spLocks noGrp="1"/>
          </p:cNvSpPr>
          <p:nvPr>
            <p:ph type="subTitle" idx="1"/>
          </p:nvPr>
        </p:nvSpPr>
        <p:spPr>
          <a:xfrm>
            <a:off x="988574" y="2900578"/>
            <a:ext cx="8898044" cy="1655762"/>
          </a:xfrm>
        </p:spPr>
        <p:txBody>
          <a:bodyPr lIns="0" rIns="0"/>
          <a:lstStyle>
            <a:lvl1pPr marL="0" indent="0" algn="l">
              <a:buNone/>
              <a:defRPr sz="28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p>
            <a:fld id="{D24E429F-ADA7-446B-8B9C-BBD5CDD6AD30}" type="datetime1">
              <a:rPr lang="sv-SE" smtClean="0"/>
              <a:t>2019-05-27</a:t>
            </a:fld>
            <a:endParaRPr lang="sv-SE" dirty="0"/>
          </a:p>
        </p:txBody>
      </p:sp>
      <p:sp>
        <p:nvSpPr>
          <p:cNvPr id="5" name="Platshållare för sidfot 4"/>
          <p:cNvSpPr>
            <a:spLocks noGrp="1"/>
          </p:cNvSpPr>
          <p:nvPr>
            <p:ph type="ftr" sz="quarter" idx="11"/>
          </p:nvPr>
        </p:nvSpPr>
        <p:spPr/>
        <p:txBody>
          <a:bodyPr/>
          <a:lstStyle/>
          <a:p>
            <a:r>
              <a:rPr lang="sv-SE"/>
              <a:t>Samordnad utveckling för god och nära vård</a:t>
            </a:r>
            <a:endParaRPr lang="sv-SE" dirty="0"/>
          </a:p>
        </p:txBody>
      </p:sp>
      <p:sp>
        <p:nvSpPr>
          <p:cNvPr id="6" name="Platshållare för bildnummer 5"/>
          <p:cNvSpPr>
            <a:spLocks noGrp="1"/>
          </p:cNvSpPr>
          <p:nvPr>
            <p:ph type="sldNum" sz="quarter" idx="12"/>
          </p:nvPr>
        </p:nvSpPr>
        <p:spPr/>
        <p:txBody>
          <a:bodyPr/>
          <a:lstStyle/>
          <a:p>
            <a:fld id="{9C3D4D15-3887-47F3-AC8F-B99C7C44B5C5}" type="slidenum">
              <a:rPr lang="sv-SE" smtClean="0"/>
              <a:pPr/>
              <a:t>‹#›</a:t>
            </a:fld>
            <a:endParaRPr lang="sv-SE" dirty="0"/>
          </a:p>
        </p:txBody>
      </p:sp>
      <p:pic>
        <p:nvPicPr>
          <p:cNvPr id="9" name="Bildobjekt 8">
            <a:extLst>
              <a:ext uri="{FF2B5EF4-FFF2-40B4-BE49-F238E27FC236}">
                <a16:creationId xmlns:a16="http://schemas.microsoft.com/office/drawing/2014/main" id="{A23FE184-BDDD-4E6E-BE91-D3E8D2B20F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466" y="6036454"/>
            <a:ext cx="1088407" cy="586872"/>
          </a:xfrm>
          <a:prstGeom prst="rect">
            <a:avLst/>
          </a:prstGeom>
        </p:spPr>
      </p:pic>
    </p:spTree>
    <p:extLst>
      <p:ext uri="{BB962C8B-B14F-4D97-AF65-F5344CB8AC3E}">
        <p14:creationId xmlns:p14="http://schemas.microsoft.com/office/powerpoint/2010/main" val="204643735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re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622799" y="1893600"/>
            <a:ext cx="3405601" cy="4129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351843" y="1893600"/>
            <a:ext cx="3452400" cy="4129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3"/>
          <p:cNvSpPr>
            <a:spLocks noGrp="1"/>
          </p:cNvSpPr>
          <p:nvPr>
            <p:ph sz="half" idx="13"/>
          </p:nvPr>
        </p:nvSpPr>
        <p:spPr>
          <a:xfrm>
            <a:off x="8127687" y="1893600"/>
            <a:ext cx="3450828" cy="4129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datum 8"/>
          <p:cNvSpPr>
            <a:spLocks noGrp="1"/>
          </p:cNvSpPr>
          <p:nvPr>
            <p:ph type="dt" sz="half" idx="14"/>
          </p:nvPr>
        </p:nvSpPr>
        <p:spPr/>
        <p:txBody>
          <a:bodyPr/>
          <a:lstStyle/>
          <a:p>
            <a:fld id="{612F3F3F-D4CD-4C78-B476-8DD550FFE88E}" type="datetime1">
              <a:rPr lang="sv-SE" smtClean="0"/>
              <a:t>2019-05-27</a:t>
            </a:fld>
            <a:endParaRPr lang="sv-SE" dirty="0"/>
          </a:p>
        </p:txBody>
      </p:sp>
      <p:sp>
        <p:nvSpPr>
          <p:cNvPr id="10" name="Platshållare för sidfot 9"/>
          <p:cNvSpPr>
            <a:spLocks noGrp="1"/>
          </p:cNvSpPr>
          <p:nvPr>
            <p:ph type="ftr" sz="quarter" idx="15"/>
          </p:nvPr>
        </p:nvSpPr>
        <p:spPr/>
        <p:txBody>
          <a:bodyPr/>
          <a:lstStyle/>
          <a:p>
            <a:r>
              <a:rPr lang="sv-SE"/>
              <a:t>Samordnad utveckling för god och nära vård</a:t>
            </a:r>
            <a:endParaRPr lang="sv-SE" dirty="0"/>
          </a:p>
        </p:txBody>
      </p:sp>
      <p:sp>
        <p:nvSpPr>
          <p:cNvPr id="11" name="Platshållare för bildnummer 10"/>
          <p:cNvSpPr>
            <a:spLocks noGrp="1"/>
          </p:cNvSpPr>
          <p:nvPr>
            <p:ph type="sldNum" sz="quarter" idx="16"/>
          </p:nvPr>
        </p:nvSpPr>
        <p:spPr/>
        <p:txBody>
          <a:bodyPr/>
          <a:lstStyle/>
          <a:p>
            <a:fld id="{9C3D4D15-3887-47F3-AC8F-B99C7C44B5C5}" type="slidenum">
              <a:rPr lang="sv-SE" smtClean="0"/>
              <a:pPr/>
              <a:t>‹#›</a:t>
            </a:fld>
            <a:endParaRPr lang="sv-SE" dirty="0"/>
          </a:p>
        </p:txBody>
      </p:sp>
    </p:spTree>
    <p:extLst>
      <p:ext uri="{BB962C8B-B14F-4D97-AF65-F5344CB8AC3E}">
        <p14:creationId xmlns:p14="http://schemas.microsoft.com/office/powerpoint/2010/main" val="350963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ild med två bildtext/källa">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6226887" y="1908063"/>
            <a:ext cx="5337668" cy="41292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622799" y="1908063"/>
            <a:ext cx="5306401" cy="3421021"/>
          </a:xfrm>
        </p:spPr>
        <p:txBody>
          <a:bodyPr>
            <a:noAutofit/>
          </a:bodyPr>
          <a:lstStyle>
            <a:lvl1pPr marL="0" indent="0">
              <a:spcAft>
                <a:spcPts val="1000"/>
              </a:spcAft>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8" name="Rubrik 7"/>
          <p:cNvSpPr>
            <a:spLocks noGrp="1"/>
          </p:cNvSpPr>
          <p:nvPr>
            <p:ph type="title"/>
          </p:nvPr>
        </p:nvSpPr>
        <p:spPr/>
        <p:txBody>
          <a:bodyPr/>
          <a:lstStyle/>
          <a:p>
            <a:r>
              <a:rPr lang="sv-SE"/>
              <a:t>Klicka här för att ändra mall för rubrikformat</a:t>
            </a:r>
          </a:p>
        </p:txBody>
      </p:sp>
      <p:sp>
        <p:nvSpPr>
          <p:cNvPr id="9" name="Platshållare för text 8"/>
          <p:cNvSpPr>
            <a:spLocks noGrp="1"/>
          </p:cNvSpPr>
          <p:nvPr>
            <p:ph type="body" sz="quarter" idx="13" hasCustomPrompt="1"/>
          </p:nvPr>
        </p:nvSpPr>
        <p:spPr>
          <a:xfrm>
            <a:off x="617565" y="5486400"/>
            <a:ext cx="5311635" cy="550863"/>
          </a:xfrm>
        </p:spPr>
        <p:txBody>
          <a:bodyPr anchor="b"/>
          <a:lstStyle>
            <a:lvl1pPr marL="0" indent="0" algn="r">
              <a:buNone/>
              <a:defRPr sz="900"/>
            </a:lvl1pPr>
            <a:lvl2pPr marL="457200" indent="0">
              <a:buNone/>
              <a:defRPr/>
            </a:lvl2pPr>
            <a:lvl3pPr marL="914400" indent="0">
              <a:buNone/>
              <a:defRPr/>
            </a:lvl3pPr>
            <a:lvl4pPr marL="1371600" indent="0">
              <a:buNone/>
              <a:defRPr/>
            </a:lvl4pPr>
            <a:lvl5pPr marL="1828800" indent="0">
              <a:buNone/>
              <a:defRPr/>
            </a:lvl5pPr>
          </a:lstStyle>
          <a:p>
            <a:pPr lvl="0"/>
            <a:r>
              <a:rPr lang="sv-SE" dirty="0"/>
              <a:t>Bildtext/källa</a:t>
            </a:r>
          </a:p>
        </p:txBody>
      </p:sp>
      <p:sp>
        <p:nvSpPr>
          <p:cNvPr id="2" name="Platshållare för datum 1"/>
          <p:cNvSpPr>
            <a:spLocks noGrp="1"/>
          </p:cNvSpPr>
          <p:nvPr>
            <p:ph type="dt" sz="half" idx="14"/>
          </p:nvPr>
        </p:nvSpPr>
        <p:spPr/>
        <p:txBody>
          <a:bodyPr/>
          <a:lstStyle/>
          <a:p>
            <a:fld id="{977A0106-448D-4074-8D09-F6351A6A1C03}" type="datetime1">
              <a:rPr lang="sv-SE" smtClean="0"/>
              <a:t>2019-05-27</a:t>
            </a:fld>
            <a:endParaRPr lang="sv-SE" dirty="0"/>
          </a:p>
        </p:txBody>
      </p:sp>
      <p:sp>
        <p:nvSpPr>
          <p:cNvPr id="10" name="Platshållare för sidfot 9"/>
          <p:cNvSpPr>
            <a:spLocks noGrp="1"/>
          </p:cNvSpPr>
          <p:nvPr>
            <p:ph type="ftr" sz="quarter" idx="15"/>
          </p:nvPr>
        </p:nvSpPr>
        <p:spPr/>
        <p:txBody>
          <a:bodyPr/>
          <a:lstStyle/>
          <a:p>
            <a:r>
              <a:rPr lang="sv-SE"/>
              <a:t>Samordnad utveckling för god och nära vård</a:t>
            </a:r>
            <a:endParaRPr lang="sv-SE" dirty="0"/>
          </a:p>
        </p:txBody>
      </p:sp>
      <p:sp>
        <p:nvSpPr>
          <p:cNvPr id="11" name="Platshållare för bildnummer 10"/>
          <p:cNvSpPr>
            <a:spLocks noGrp="1"/>
          </p:cNvSpPr>
          <p:nvPr>
            <p:ph type="sldNum" sz="quarter" idx="16"/>
          </p:nvPr>
        </p:nvSpPr>
        <p:spPr/>
        <p:txBody>
          <a:bodyPr/>
          <a:lstStyle/>
          <a:p>
            <a:fld id="{9C3D4D15-3887-47F3-AC8F-B99C7C44B5C5}" type="slidenum">
              <a:rPr lang="sv-SE" smtClean="0"/>
              <a:pPr/>
              <a:t>‹#›</a:t>
            </a:fld>
            <a:endParaRPr lang="sv-SE" dirty="0"/>
          </a:p>
        </p:txBody>
      </p:sp>
    </p:spTree>
    <p:extLst>
      <p:ext uri="{BB962C8B-B14F-4D97-AF65-F5344CB8AC3E}">
        <p14:creationId xmlns:p14="http://schemas.microsoft.com/office/powerpoint/2010/main" val="424691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ild med bildtext">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6226887" y="1908063"/>
            <a:ext cx="5337668" cy="41292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622799" y="1908063"/>
            <a:ext cx="5306401" cy="4129200"/>
          </a:xfrm>
        </p:spPr>
        <p:txBody>
          <a:bodyPr>
            <a:noAutofit/>
          </a:bodyPr>
          <a:lstStyle>
            <a:lvl1pPr marL="0" indent="0">
              <a:spcAft>
                <a:spcPts val="1000"/>
              </a:spcAft>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8" name="Rubrik 7"/>
          <p:cNvSpPr>
            <a:spLocks noGrp="1"/>
          </p:cNvSpPr>
          <p:nvPr>
            <p:ph type="title"/>
          </p:nvPr>
        </p:nvSpPr>
        <p:spPr/>
        <p:txBody>
          <a:bodyPr/>
          <a:lstStyle/>
          <a:p>
            <a:r>
              <a:rPr lang="sv-SE"/>
              <a:t>Klicka här för att ändra mall för rubrikformat</a:t>
            </a:r>
          </a:p>
        </p:txBody>
      </p:sp>
      <p:sp>
        <p:nvSpPr>
          <p:cNvPr id="2" name="Platshållare för datum 1"/>
          <p:cNvSpPr>
            <a:spLocks noGrp="1"/>
          </p:cNvSpPr>
          <p:nvPr>
            <p:ph type="dt" sz="half" idx="10"/>
          </p:nvPr>
        </p:nvSpPr>
        <p:spPr/>
        <p:txBody>
          <a:bodyPr/>
          <a:lstStyle/>
          <a:p>
            <a:fld id="{3B4DA5FC-2B4E-4F40-B466-24D3BD765199}" type="datetime1">
              <a:rPr lang="sv-SE" smtClean="0"/>
              <a:t>2019-05-27</a:t>
            </a:fld>
            <a:endParaRPr lang="sv-SE" dirty="0"/>
          </a:p>
        </p:txBody>
      </p:sp>
      <p:sp>
        <p:nvSpPr>
          <p:cNvPr id="9" name="Platshållare för sidfot 8"/>
          <p:cNvSpPr>
            <a:spLocks noGrp="1"/>
          </p:cNvSpPr>
          <p:nvPr>
            <p:ph type="ftr" sz="quarter" idx="11"/>
          </p:nvPr>
        </p:nvSpPr>
        <p:spPr/>
        <p:txBody>
          <a:bodyPr/>
          <a:lstStyle/>
          <a:p>
            <a:r>
              <a:rPr lang="sv-SE"/>
              <a:t>Samordnad utveckling för god och nära vård</a:t>
            </a:r>
            <a:endParaRPr lang="sv-SE" dirty="0"/>
          </a:p>
        </p:txBody>
      </p:sp>
      <p:sp>
        <p:nvSpPr>
          <p:cNvPr id="10" name="Platshållare för bildnummer 9"/>
          <p:cNvSpPr>
            <a:spLocks noGrp="1"/>
          </p:cNvSpPr>
          <p:nvPr>
            <p:ph type="sldNum" sz="quarter" idx="12"/>
          </p:nvPr>
        </p:nvSpPr>
        <p:spPr/>
        <p:txBody>
          <a:bodyPr/>
          <a:lstStyle/>
          <a:p>
            <a:fld id="{9C3D4D15-3887-47F3-AC8F-B99C7C44B5C5}" type="slidenum">
              <a:rPr lang="sv-SE" smtClean="0"/>
              <a:pPr/>
              <a:t>‹#›</a:t>
            </a:fld>
            <a:endParaRPr lang="sv-SE" dirty="0"/>
          </a:p>
        </p:txBody>
      </p:sp>
    </p:spTree>
    <p:extLst>
      <p:ext uri="{BB962C8B-B14F-4D97-AF65-F5344CB8AC3E}">
        <p14:creationId xmlns:p14="http://schemas.microsoft.com/office/powerpoint/2010/main" val="4037744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Omslag blå">
    <p:bg>
      <p:bgPr>
        <a:solidFill>
          <a:srgbClr val="206779"/>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23311" y="548807"/>
            <a:ext cx="10943791" cy="5473875"/>
          </a:xfrm>
        </p:spPr>
        <p:txBody>
          <a:bodyPr lIns="367200" tIns="223200" rIns="180000" anchor="t">
            <a:noAutofit/>
          </a:bodyPr>
          <a:lstStyle>
            <a:lvl1pPr algn="l">
              <a:defRPr sz="6400" baseline="0">
                <a:solidFill>
                  <a:schemeClr val="tx1"/>
                </a:solidFill>
              </a:defRPr>
            </a:lvl1pPr>
          </a:lstStyle>
          <a:p>
            <a:r>
              <a:rPr lang="sv-SE" dirty="0"/>
              <a:t>Klicka för att infoga text</a:t>
            </a:r>
          </a:p>
        </p:txBody>
      </p:sp>
      <p:sp>
        <p:nvSpPr>
          <p:cNvPr id="3" name="Platshållare för datum 2"/>
          <p:cNvSpPr>
            <a:spLocks noGrp="1"/>
          </p:cNvSpPr>
          <p:nvPr>
            <p:ph type="dt" sz="half" idx="10"/>
          </p:nvPr>
        </p:nvSpPr>
        <p:spPr/>
        <p:txBody>
          <a:bodyPr/>
          <a:lstStyle/>
          <a:p>
            <a:fld id="{10E4BA93-5507-47D4-BA73-9510C4CFB7E1}" type="datetime1">
              <a:rPr lang="sv-SE" smtClean="0"/>
              <a:t>2019-05-27</a:t>
            </a:fld>
            <a:endParaRPr lang="sv-SE" dirty="0"/>
          </a:p>
        </p:txBody>
      </p:sp>
      <p:sp>
        <p:nvSpPr>
          <p:cNvPr id="4" name="Platshållare för sidfot 3"/>
          <p:cNvSpPr>
            <a:spLocks noGrp="1"/>
          </p:cNvSpPr>
          <p:nvPr>
            <p:ph type="ftr" sz="quarter" idx="11"/>
          </p:nvPr>
        </p:nvSpPr>
        <p:spPr/>
        <p:txBody>
          <a:bodyPr/>
          <a:lstStyle/>
          <a:p>
            <a:r>
              <a:rPr lang="sv-SE"/>
              <a:t>Samordnad utveckling för god och nära vård</a:t>
            </a:r>
            <a:endParaRPr lang="sv-SE" dirty="0"/>
          </a:p>
        </p:txBody>
      </p:sp>
      <p:sp>
        <p:nvSpPr>
          <p:cNvPr id="5" name="Platshållare för bildnummer 4"/>
          <p:cNvSpPr>
            <a:spLocks noGrp="1"/>
          </p:cNvSpPr>
          <p:nvPr>
            <p:ph type="sldNum" sz="quarter" idx="12"/>
          </p:nvPr>
        </p:nvSpPr>
        <p:spPr/>
        <p:txBody>
          <a:bodyPr/>
          <a:lstStyle/>
          <a:p>
            <a:fld id="{9C3D4D15-3887-47F3-AC8F-B99C7C44B5C5}" type="slidenum">
              <a:rPr lang="sv-SE" smtClean="0"/>
              <a:pPr/>
              <a:t>‹#›</a:t>
            </a:fld>
            <a:endParaRPr lang="sv-SE" dirty="0"/>
          </a:p>
        </p:txBody>
      </p:sp>
      <p:pic>
        <p:nvPicPr>
          <p:cNvPr id="7" name="Bildobjekt 6">
            <a:extLst>
              <a:ext uri="{FF2B5EF4-FFF2-40B4-BE49-F238E27FC236}">
                <a16:creationId xmlns:a16="http://schemas.microsoft.com/office/drawing/2014/main" id="{DBFBAF1F-328F-45A6-B117-2CC65477FF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175" y="6036454"/>
            <a:ext cx="1088407" cy="586872"/>
          </a:xfrm>
          <a:prstGeom prst="rect">
            <a:avLst/>
          </a:prstGeom>
        </p:spPr>
      </p:pic>
    </p:spTree>
    <p:extLst>
      <p:ext uri="{BB962C8B-B14F-4D97-AF65-F5344CB8AC3E}">
        <p14:creationId xmlns:p14="http://schemas.microsoft.com/office/powerpoint/2010/main" val="3152430194"/>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Omslag med utfallande bild">
    <p:bg>
      <p:bgPr>
        <a:solidFill>
          <a:srgbClr val="206779"/>
        </a:solidFill>
        <a:effectLst/>
      </p:bgPr>
    </p:bg>
    <p:spTree>
      <p:nvGrpSpPr>
        <p:cNvPr id="1" name=""/>
        <p:cNvGrpSpPr/>
        <p:nvPr/>
      </p:nvGrpSpPr>
      <p:grpSpPr>
        <a:xfrm>
          <a:off x="0" y="0"/>
          <a:ext cx="0" cy="0"/>
          <a:chOff x="0" y="0"/>
          <a:chExt cx="0" cy="0"/>
        </a:xfrm>
      </p:grpSpPr>
      <p:sp>
        <p:nvSpPr>
          <p:cNvPr id="6" name="Platshållare för bild 5"/>
          <p:cNvSpPr>
            <a:spLocks noGrp="1"/>
          </p:cNvSpPr>
          <p:nvPr>
            <p:ph type="pic" sz="quarter" idx="14" hasCustomPrompt="1"/>
          </p:nvPr>
        </p:nvSpPr>
        <p:spPr>
          <a:xfrm>
            <a:off x="1" y="0"/>
            <a:ext cx="12192000" cy="6858000"/>
          </a:xfrm>
        </p:spPr>
        <p:txBody>
          <a:bodyPr/>
          <a:lstStyle>
            <a:lvl1pPr marL="0" indent="0">
              <a:buNone/>
              <a:defRPr/>
            </a:lvl1pPr>
          </a:lstStyle>
          <a:p>
            <a:r>
              <a:rPr lang="sv-SE" dirty="0"/>
              <a:t> </a:t>
            </a:r>
          </a:p>
        </p:txBody>
      </p:sp>
      <p:sp>
        <p:nvSpPr>
          <p:cNvPr id="2" name="Rubrik 1"/>
          <p:cNvSpPr>
            <a:spLocks noGrp="1"/>
          </p:cNvSpPr>
          <p:nvPr>
            <p:ph type="ctrTitle" hasCustomPrompt="1"/>
          </p:nvPr>
        </p:nvSpPr>
        <p:spPr>
          <a:xfrm>
            <a:off x="623311" y="548807"/>
            <a:ext cx="10943791" cy="5473875"/>
          </a:xfrm>
          <a:ln w="19050">
            <a:noFill/>
          </a:ln>
        </p:spPr>
        <p:txBody>
          <a:bodyPr lIns="374400" tIns="223200" rIns="180000" anchor="t">
            <a:noAutofit/>
          </a:bodyPr>
          <a:lstStyle>
            <a:lvl1pPr algn="l">
              <a:defRPr sz="6400" baseline="0">
                <a:solidFill>
                  <a:schemeClr val="bg1"/>
                </a:solidFill>
              </a:defRPr>
            </a:lvl1pPr>
          </a:lstStyle>
          <a:p>
            <a:r>
              <a:rPr lang="sv-SE" dirty="0"/>
              <a:t>Klicka för att infoga text</a:t>
            </a:r>
          </a:p>
        </p:txBody>
      </p:sp>
      <p:sp>
        <p:nvSpPr>
          <p:cNvPr id="3" name="Platshållare för datum 2"/>
          <p:cNvSpPr>
            <a:spLocks noGrp="1"/>
          </p:cNvSpPr>
          <p:nvPr>
            <p:ph type="dt" sz="half" idx="15"/>
          </p:nvPr>
        </p:nvSpPr>
        <p:spPr/>
        <p:txBody>
          <a:bodyPr/>
          <a:lstStyle>
            <a:lvl1pPr>
              <a:defRPr>
                <a:solidFill>
                  <a:schemeClr val="bg1"/>
                </a:solidFill>
              </a:defRPr>
            </a:lvl1pPr>
          </a:lstStyle>
          <a:p>
            <a:fld id="{6C37EBDB-E3D6-441D-8D74-0BD88E948927}" type="datetime1">
              <a:rPr lang="sv-SE" smtClean="0"/>
              <a:t>2019-05-27</a:t>
            </a:fld>
            <a:endParaRPr lang="sv-SE" dirty="0"/>
          </a:p>
        </p:txBody>
      </p:sp>
      <p:sp>
        <p:nvSpPr>
          <p:cNvPr id="5" name="Platshållare för sidfot 4"/>
          <p:cNvSpPr>
            <a:spLocks noGrp="1"/>
          </p:cNvSpPr>
          <p:nvPr>
            <p:ph type="ftr" sz="quarter" idx="16"/>
          </p:nvPr>
        </p:nvSpPr>
        <p:spPr/>
        <p:txBody>
          <a:bodyPr/>
          <a:lstStyle>
            <a:lvl1pPr>
              <a:defRPr>
                <a:solidFill>
                  <a:schemeClr val="bg1"/>
                </a:solidFill>
              </a:defRPr>
            </a:lvl1pPr>
          </a:lstStyle>
          <a:p>
            <a:r>
              <a:rPr lang="sv-SE"/>
              <a:t>Samordnad utveckling för god och nära vård</a:t>
            </a:r>
            <a:endParaRPr lang="sv-SE" dirty="0"/>
          </a:p>
        </p:txBody>
      </p:sp>
      <p:sp>
        <p:nvSpPr>
          <p:cNvPr id="9" name="Platshållare för bildnummer 8"/>
          <p:cNvSpPr>
            <a:spLocks noGrp="1"/>
          </p:cNvSpPr>
          <p:nvPr>
            <p:ph type="sldNum" sz="quarter" idx="17"/>
          </p:nvPr>
        </p:nvSpPr>
        <p:spPr/>
        <p:txBody>
          <a:bodyPr/>
          <a:lstStyle>
            <a:lvl1pPr>
              <a:defRPr>
                <a:solidFill>
                  <a:schemeClr val="bg1"/>
                </a:solidFill>
              </a:defRPr>
            </a:lvl1pPr>
          </a:lstStyle>
          <a:p>
            <a:fld id="{9C3D4D15-3887-47F3-AC8F-B99C7C44B5C5}" type="slidenum">
              <a:rPr lang="sv-SE" smtClean="0"/>
              <a:pPr/>
              <a:t>‹#›</a:t>
            </a:fld>
            <a:endParaRPr lang="sv-SE" dirty="0"/>
          </a:p>
        </p:txBody>
      </p:sp>
      <p:pic>
        <p:nvPicPr>
          <p:cNvPr id="8" name="Bildobjekt 7">
            <a:extLst>
              <a:ext uri="{FF2B5EF4-FFF2-40B4-BE49-F238E27FC236}">
                <a16:creationId xmlns:a16="http://schemas.microsoft.com/office/drawing/2014/main" id="{6DBEF91F-8518-4DBA-8E56-992394197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175" y="6036454"/>
            <a:ext cx="1088407" cy="586872"/>
          </a:xfrm>
          <a:prstGeom prst="rect">
            <a:avLst/>
          </a:prstGeom>
        </p:spPr>
      </p:pic>
    </p:spTree>
    <p:extLst>
      <p:ext uri="{BB962C8B-B14F-4D97-AF65-F5344CB8AC3E}">
        <p14:creationId xmlns:p14="http://schemas.microsoft.com/office/powerpoint/2010/main" val="1879834891"/>
      </p:ext>
    </p:extLst>
  </p:cSld>
  <p:clrMapOvr>
    <a:overrideClrMapping bg1="lt1" tx1="dk1" bg2="lt2" tx2="dk2" accent1="accent1" accent2="accent2" accent3="accent3" accent4="accent4" accent5="accent5" accent6="accent6" hlink="hlink" folHlink="folHlink"/>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9901" y="0"/>
            <a:ext cx="5372100" cy="6858000"/>
          </a:xfrm>
          <a:prstGeom prst="rect">
            <a:avLst/>
          </a:prstGeom>
        </p:spPr>
      </p:pic>
      <p:sp>
        <p:nvSpPr>
          <p:cNvPr id="2" name="Rubrik 1"/>
          <p:cNvSpPr>
            <a:spLocks noGrp="1"/>
          </p:cNvSpPr>
          <p:nvPr>
            <p:ph type="ctrTitle"/>
          </p:nvPr>
        </p:nvSpPr>
        <p:spPr>
          <a:xfrm>
            <a:off x="687976" y="2107217"/>
            <a:ext cx="6303373" cy="2372967"/>
          </a:xfrm>
        </p:spPr>
        <p:txBody>
          <a:bodyPr anchor="b"/>
          <a:lstStyle>
            <a:lvl1pPr algn="ctr">
              <a:defRPr sz="6000"/>
            </a:lvl1pPr>
          </a:lstStyle>
          <a:p>
            <a:r>
              <a:rPr lang="sv-SE"/>
              <a:t>Klicka här för att ändra mall för rubrikformat</a:t>
            </a:r>
            <a:endParaRPr lang="sv-SE" dirty="0"/>
          </a:p>
        </p:txBody>
      </p:sp>
      <p:sp>
        <p:nvSpPr>
          <p:cNvPr id="3" name="Underrubrik 2"/>
          <p:cNvSpPr>
            <a:spLocks noGrp="1"/>
          </p:cNvSpPr>
          <p:nvPr>
            <p:ph type="subTitle" idx="1"/>
          </p:nvPr>
        </p:nvSpPr>
        <p:spPr>
          <a:xfrm>
            <a:off x="687978" y="4480181"/>
            <a:ext cx="6303372"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3509180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528197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1_Endast rubrik">
    <p:spTree>
      <p:nvGrpSpPr>
        <p:cNvPr id="1" name=""/>
        <p:cNvGrpSpPr/>
        <p:nvPr/>
      </p:nvGrpSpPr>
      <p:grpSpPr>
        <a:xfrm>
          <a:off x="0" y="0"/>
          <a:ext cx="0" cy="0"/>
          <a:chOff x="0" y="0"/>
          <a:chExt cx="0" cy="0"/>
        </a:xfrm>
      </p:grpSpPr>
      <p:sp>
        <p:nvSpPr>
          <p:cNvPr id="9" name="Rektangel 8"/>
          <p:cNvSpPr/>
          <p:nvPr userDrawn="1"/>
        </p:nvSpPr>
        <p:spPr>
          <a:xfrm>
            <a:off x="152401" y="127000"/>
            <a:ext cx="1485900" cy="1563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a:p>
        </p:txBody>
      </p:sp>
      <p:sp>
        <p:nvSpPr>
          <p:cNvPr id="2" name="Rubrik 1"/>
          <p:cNvSpPr>
            <a:spLocks noGrp="1"/>
          </p:cNvSpPr>
          <p:nvPr>
            <p:ph type="title"/>
          </p:nvPr>
        </p:nvSpPr>
        <p:spPr>
          <a:xfrm>
            <a:off x="1037229" y="365125"/>
            <a:ext cx="10316571" cy="1325563"/>
          </a:xfrm>
        </p:spPr>
        <p:txBody>
          <a:bodyPr/>
          <a:lstStyle/>
          <a:p>
            <a:r>
              <a:rPr lang="sv-SE"/>
              <a:t>Klicka här för att ändra mall för rubrikformat</a:t>
            </a:r>
          </a:p>
        </p:txBody>
      </p:sp>
    </p:spTree>
    <p:extLst>
      <p:ext uri="{BB962C8B-B14F-4D97-AF65-F5344CB8AC3E}">
        <p14:creationId xmlns:p14="http://schemas.microsoft.com/office/powerpoint/2010/main" val="1210547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rIns="288000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Rubrik 6"/>
          <p:cNvSpPr>
            <a:spLocks noGrp="1"/>
          </p:cNvSpPr>
          <p:nvPr>
            <p:ph type="title"/>
          </p:nvPr>
        </p:nvSpPr>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0772AB80-E3F7-43B6-99B8-2CCF2C5AB7C1}" type="datetime1">
              <a:rPr lang="sv-SE" smtClean="0"/>
              <a:t>2019-05-27</a:t>
            </a:fld>
            <a:endParaRPr lang="sv-SE" dirty="0"/>
          </a:p>
        </p:txBody>
      </p:sp>
      <p:sp>
        <p:nvSpPr>
          <p:cNvPr id="5" name="Platshållare för sidfot 4"/>
          <p:cNvSpPr>
            <a:spLocks noGrp="1"/>
          </p:cNvSpPr>
          <p:nvPr>
            <p:ph type="ftr" sz="quarter" idx="11"/>
          </p:nvPr>
        </p:nvSpPr>
        <p:spPr/>
        <p:txBody>
          <a:bodyPr/>
          <a:lstStyle/>
          <a:p>
            <a:r>
              <a:rPr lang="sv-SE"/>
              <a:t>Samordnad utveckling för god och nära vård</a:t>
            </a:r>
            <a:endParaRPr lang="sv-SE" dirty="0"/>
          </a:p>
        </p:txBody>
      </p:sp>
      <p:sp>
        <p:nvSpPr>
          <p:cNvPr id="6" name="Platshållare för bildnummer 5"/>
          <p:cNvSpPr>
            <a:spLocks noGrp="1"/>
          </p:cNvSpPr>
          <p:nvPr>
            <p:ph type="sldNum" sz="quarter" idx="12"/>
          </p:nvPr>
        </p:nvSpPr>
        <p:spPr/>
        <p:txBody>
          <a:bodyPr/>
          <a:lstStyle/>
          <a:p>
            <a:fld id="{9C3D4D15-3887-47F3-AC8F-B99C7C44B5C5}" type="slidenum">
              <a:rPr lang="sv-SE" smtClean="0"/>
              <a:pPr/>
              <a:t>‹#›</a:t>
            </a:fld>
            <a:endParaRPr lang="sv-SE" dirty="0"/>
          </a:p>
        </p:txBody>
      </p:sp>
    </p:spTree>
    <p:extLst>
      <p:ext uri="{BB962C8B-B14F-4D97-AF65-F5344CB8AC3E}">
        <p14:creationId xmlns:p14="http://schemas.microsoft.com/office/powerpoint/2010/main" val="2202773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rIns="2880000"/>
          <a:lstStyle>
            <a:lvl1pPr marL="468000" indent="-468000">
              <a:buFont typeface="+mj-lt"/>
              <a:buAutoNum type="arabicPeriod"/>
              <a:defRPr/>
            </a:lvl1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C7AE482-D5BE-411A-B1B9-E63121B0B9A5}" type="datetime1">
              <a:rPr lang="sv-SE" smtClean="0"/>
              <a:t>2019-05-27</a:t>
            </a:fld>
            <a:endParaRPr lang="sv-SE" dirty="0"/>
          </a:p>
        </p:txBody>
      </p:sp>
      <p:sp>
        <p:nvSpPr>
          <p:cNvPr id="8" name="Platshållare för sidfot 7"/>
          <p:cNvSpPr>
            <a:spLocks noGrp="1"/>
          </p:cNvSpPr>
          <p:nvPr>
            <p:ph type="ftr" sz="quarter" idx="11"/>
          </p:nvPr>
        </p:nvSpPr>
        <p:spPr/>
        <p:txBody>
          <a:bodyPr/>
          <a:lstStyle/>
          <a:p>
            <a:r>
              <a:rPr lang="sv-SE"/>
              <a:t>Samordnad utveckling för god och nära vård</a:t>
            </a:r>
            <a:endParaRPr lang="sv-SE" dirty="0"/>
          </a:p>
        </p:txBody>
      </p:sp>
      <p:sp>
        <p:nvSpPr>
          <p:cNvPr id="9" name="Platshållare för bildnummer 8"/>
          <p:cNvSpPr>
            <a:spLocks noGrp="1"/>
          </p:cNvSpPr>
          <p:nvPr>
            <p:ph type="sldNum" sz="quarter" idx="12"/>
          </p:nvPr>
        </p:nvSpPr>
        <p:spPr/>
        <p:txBody>
          <a:bodyPr/>
          <a:lstStyle/>
          <a:p>
            <a:fld id="{9C3D4D15-3887-47F3-AC8F-B99C7C44B5C5}" type="slidenum">
              <a:rPr lang="sv-SE" smtClean="0"/>
              <a:pPr/>
              <a:t>‹#›</a:t>
            </a:fld>
            <a:endParaRPr lang="sv-SE" dirty="0"/>
          </a:p>
        </p:txBody>
      </p:sp>
    </p:spTree>
    <p:extLst>
      <p:ext uri="{BB962C8B-B14F-4D97-AF65-F5344CB8AC3E}">
        <p14:creationId xmlns:p14="http://schemas.microsoft.com/office/powerpoint/2010/main" val="3822859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8" name="Platshållare för text 7"/>
          <p:cNvSpPr>
            <a:spLocks noGrp="1"/>
          </p:cNvSpPr>
          <p:nvPr>
            <p:ph type="body" sz="quarter" idx="13"/>
          </p:nvPr>
        </p:nvSpPr>
        <p:spPr>
          <a:xfrm>
            <a:off x="622800" y="1890000"/>
            <a:ext cx="8074800" cy="4129200"/>
          </a:xfrm>
        </p:spPr>
        <p:txBody>
          <a:bodyPr rIns="0"/>
          <a:lstStyle>
            <a:lvl1pPr marL="0" indent="0">
              <a:buNone/>
              <a:defRPr/>
            </a:lvl1pPr>
          </a:lstStyle>
          <a:p>
            <a:pPr lvl="0"/>
            <a:r>
              <a:rPr lang="sv-SE"/>
              <a:t>Redigera format för bakgrundstext</a:t>
            </a:r>
          </a:p>
        </p:txBody>
      </p:sp>
      <p:sp>
        <p:nvSpPr>
          <p:cNvPr id="3" name="Platshållare för datum 2"/>
          <p:cNvSpPr>
            <a:spLocks noGrp="1"/>
          </p:cNvSpPr>
          <p:nvPr>
            <p:ph type="dt" sz="half" idx="14"/>
          </p:nvPr>
        </p:nvSpPr>
        <p:spPr/>
        <p:txBody>
          <a:bodyPr/>
          <a:lstStyle/>
          <a:p>
            <a:fld id="{E1235719-514E-4809-A146-B18FB1267448}" type="datetime1">
              <a:rPr lang="sv-SE" smtClean="0"/>
              <a:t>2019-05-27</a:t>
            </a:fld>
            <a:endParaRPr lang="sv-SE" dirty="0"/>
          </a:p>
        </p:txBody>
      </p:sp>
      <p:sp>
        <p:nvSpPr>
          <p:cNvPr id="7" name="Platshållare för sidfot 6"/>
          <p:cNvSpPr>
            <a:spLocks noGrp="1"/>
          </p:cNvSpPr>
          <p:nvPr>
            <p:ph type="ftr" sz="quarter" idx="15"/>
          </p:nvPr>
        </p:nvSpPr>
        <p:spPr/>
        <p:txBody>
          <a:bodyPr/>
          <a:lstStyle/>
          <a:p>
            <a:r>
              <a:rPr lang="sv-SE"/>
              <a:t>Samordnad utveckling för god och nära vård</a:t>
            </a:r>
            <a:endParaRPr lang="sv-SE" dirty="0"/>
          </a:p>
        </p:txBody>
      </p:sp>
      <p:sp>
        <p:nvSpPr>
          <p:cNvPr id="9" name="Platshållare för bildnummer 8"/>
          <p:cNvSpPr>
            <a:spLocks noGrp="1"/>
          </p:cNvSpPr>
          <p:nvPr>
            <p:ph type="sldNum" sz="quarter" idx="16"/>
          </p:nvPr>
        </p:nvSpPr>
        <p:spPr/>
        <p:txBody>
          <a:bodyPr/>
          <a:lstStyle/>
          <a:p>
            <a:fld id="{9C3D4D15-3887-47F3-AC8F-B99C7C44B5C5}" type="slidenum">
              <a:rPr lang="sv-SE" smtClean="0"/>
              <a:pPr/>
              <a:t>‹#›</a:t>
            </a:fld>
            <a:endParaRPr lang="sv-SE" dirty="0"/>
          </a:p>
        </p:txBody>
      </p:sp>
    </p:spTree>
    <p:extLst>
      <p:ext uri="{BB962C8B-B14F-4D97-AF65-F5344CB8AC3E}">
        <p14:creationId xmlns:p14="http://schemas.microsoft.com/office/powerpoint/2010/main" val="2081132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Avsnittsrubrik">
    <p:bg>
      <p:bgPr>
        <a:solidFill>
          <a:srgbClr val="206779"/>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22800" y="359999"/>
            <a:ext cx="10952115" cy="1620001"/>
          </a:xfrm>
        </p:spPr>
        <p:txBody>
          <a:bodyPr anchor="t">
            <a:noAutofit/>
          </a:bodyPr>
          <a:lstStyle>
            <a:lvl1pPr>
              <a:defRPr sz="4800" baseline="0">
                <a:solidFill>
                  <a:schemeClr val="tx1"/>
                </a:solidFill>
              </a:defRPr>
            </a:lvl1pPr>
          </a:lstStyle>
          <a:p>
            <a:r>
              <a:rPr lang="sv-SE"/>
              <a:t>Klicka här för att ändra mall för rubrikformat</a:t>
            </a:r>
            <a:endParaRPr lang="sv-SE" dirty="0"/>
          </a:p>
        </p:txBody>
      </p:sp>
      <p:sp>
        <p:nvSpPr>
          <p:cNvPr id="3" name="Platshållare för text 2"/>
          <p:cNvSpPr>
            <a:spLocks noGrp="1"/>
          </p:cNvSpPr>
          <p:nvPr>
            <p:ph type="body" idx="1"/>
          </p:nvPr>
        </p:nvSpPr>
        <p:spPr>
          <a:xfrm>
            <a:off x="622800" y="1980000"/>
            <a:ext cx="10952115" cy="1304925"/>
          </a:xfrm>
        </p:spPr>
        <p:txBody>
          <a:bodyPr/>
          <a:lstStyle>
            <a:lvl1pPr marL="0" indent="0">
              <a:buNone/>
              <a:defRPr sz="28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7" name="Platshållare för datum 6"/>
          <p:cNvSpPr>
            <a:spLocks noGrp="1"/>
          </p:cNvSpPr>
          <p:nvPr>
            <p:ph type="dt" sz="half" idx="10"/>
          </p:nvPr>
        </p:nvSpPr>
        <p:spPr/>
        <p:txBody>
          <a:bodyPr/>
          <a:lstStyle/>
          <a:p>
            <a:fld id="{B2F5AEC9-DCD9-42C2-AC7B-9AE0978E715F}" type="datetime1">
              <a:rPr lang="sv-SE" smtClean="0"/>
              <a:t>2019-05-27</a:t>
            </a:fld>
            <a:endParaRPr lang="sv-SE" dirty="0"/>
          </a:p>
        </p:txBody>
      </p:sp>
      <p:sp>
        <p:nvSpPr>
          <p:cNvPr id="8" name="Platshållare för sidfot 7"/>
          <p:cNvSpPr>
            <a:spLocks noGrp="1"/>
          </p:cNvSpPr>
          <p:nvPr>
            <p:ph type="ftr" sz="quarter" idx="11"/>
          </p:nvPr>
        </p:nvSpPr>
        <p:spPr/>
        <p:txBody>
          <a:bodyPr/>
          <a:lstStyle/>
          <a:p>
            <a:r>
              <a:rPr lang="sv-SE"/>
              <a:t>Samordnad utveckling för god och nära vård</a:t>
            </a:r>
            <a:endParaRPr lang="sv-SE" dirty="0"/>
          </a:p>
        </p:txBody>
      </p:sp>
      <p:sp>
        <p:nvSpPr>
          <p:cNvPr id="10" name="Platshållare för bildnummer 9"/>
          <p:cNvSpPr>
            <a:spLocks noGrp="1"/>
          </p:cNvSpPr>
          <p:nvPr>
            <p:ph type="sldNum" sz="quarter" idx="12"/>
          </p:nvPr>
        </p:nvSpPr>
        <p:spPr/>
        <p:txBody>
          <a:bodyPr/>
          <a:lstStyle/>
          <a:p>
            <a:fld id="{9C3D4D15-3887-47F3-AC8F-B99C7C44B5C5}" type="slidenum">
              <a:rPr lang="sv-SE" smtClean="0"/>
              <a:pPr/>
              <a:t>‹#›</a:t>
            </a:fld>
            <a:endParaRPr lang="sv-SE" dirty="0"/>
          </a:p>
        </p:txBody>
      </p:sp>
      <p:pic>
        <p:nvPicPr>
          <p:cNvPr id="9" name="Bildobjekt 8">
            <a:extLst>
              <a:ext uri="{FF2B5EF4-FFF2-40B4-BE49-F238E27FC236}">
                <a16:creationId xmlns:a16="http://schemas.microsoft.com/office/drawing/2014/main" id="{42043E36-B495-443A-8F1D-E588C3A33D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466" y="6036454"/>
            <a:ext cx="1088407" cy="586872"/>
          </a:xfrm>
          <a:prstGeom prst="rect">
            <a:avLst/>
          </a:prstGeom>
        </p:spPr>
      </p:pic>
    </p:spTree>
    <p:extLst>
      <p:ext uri="{BB962C8B-B14F-4D97-AF65-F5344CB8AC3E}">
        <p14:creationId xmlns:p14="http://schemas.microsoft.com/office/powerpoint/2010/main" val="3049839396"/>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622799" y="1893600"/>
            <a:ext cx="5306401" cy="4129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226887" y="1908063"/>
            <a:ext cx="5351628" cy="4129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datum 7"/>
          <p:cNvSpPr>
            <a:spLocks noGrp="1"/>
          </p:cNvSpPr>
          <p:nvPr>
            <p:ph type="dt" sz="half" idx="10"/>
          </p:nvPr>
        </p:nvSpPr>
        <p:spPr/>
        <p:txBody>
          <a:bodyPr/>
          <a:lstStyle/>
          <a:p>
            <a:fld id="{6A0EC056-EBF6-44F4-AA05-D318978CEEB2}" type="datetime1">
              <a:rPr lang="sv-SE" smtClean="0"/>
              <a:t>2019-05-27</a:t>
            </a:fld>
            <a:endParaRPr lang="sv-SE" dirty="0"/>
          </a:p>
        </p:txBody>
      </p:sp>
      <p:sp>
        <p:nvSpPr>
          <p:cNvPr id="9" name="Platshållare för sidfot 8"/>
          <p:cNvSpPr>
            <a:spLocks noGrp="1"/>
          </p:cNvSpPr>
          <p:nvPr>
            <p:ph type="ftr" sz="quarter" idx="11"/>
          </p:nvPr>
        </p:nvSpPr>
        <p:spPr/>
        <p:txBody>
          <a:bodyPr/>
          <a:lstStyle/>
          <a:p>
            <a:r>
              <a:rPr lang="sv-SE"/>
              <a:t>Samordnad utveckling för god och nära vård</a:t>
            </a:r>
            <a:endParaRPr lang="sv-SE" dirty="0"/>
          </a:p>
        </p:txBody>
      </p:sp>
      <p:sp>
        <p:nvSpPr>
          <p:cNvPr id="10" name="Platshållare för bildnummer 9"/>
          <p:cNvSpPr>
            <a:spLocks noGrp="1"/>
          </p:cNvSpPr>
          <p:nvPr>
            <p:ph type="sldNum" sz="quarter" idx="12"/>
          </p:nvPr>
        </p:nvSpPr>
        <p:spPr/>
        <p:txBody>
          <a:bodyPr/>
          <a:lstStyle/>
          <a:p>
            <a:fld id="{9C3D4D15-3887-47F3-AC8F-B99C7C44B5C5}" type="slidenum">
              <a:rPr lang="sv-SE" smtClean="0"/>
              <a:pPr/>
              <a:t>‹#›</a:t>
            </a:fld>
            <a:endParaRPr lang="sv-SE" dirty="0"/>
          </a:p>
        </p:txBody>
      </p:sp>
    </p:spTree>
    <p:extLst>
      <p:ext uri="{BB962C8B-B14F-4D97-AF65-F5344CB8AC3E}">
        <p14:creationId xmlns:p14="http://schemas.microsoft.com/office/powerpoint/2010/main" val="385795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22799" y="1499927"/>
            <a:ext cx="5306401" cy="823912"/>
          </a:xfrm>
        </p:spPr>
        <p:txBody>
          <a:bodyPr anchor="ct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22799" y="2426463"/>
            <a:ext cx="5306401" cy="36108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226887" y="1496145"/>
            <a:ext cx="5351628" cy="823912"/>
          </a:xfrm>
        </p:spPr>
        <p:txBody>
          <a:bodyPr anchor="ct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226887" y="2426006"/>
            <a:ext cx="5351628" cy="361125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0" name="Rubrik 9"/>
          <p:cNvSpPr>
            <a:spLocks noGrp="1"/>
          </p:cNvSpPr>
          <p:nvPr>
            <p:ph type="title"/>
          </p:nvPr>
        </p:nvSpPr>
        <p:spPr/>
        <p:txBody>
          <a:bodyPr/>
          <a:lstStyle/>
          <a:p>
            <a:r>
              <a:rPr lang="sv-SE"/>
              <a:t>Klicka här för att ändra mall för rubrikformat</a:t>
            </a:r>
          </a:p>
        </p:txBody>
      </p:sp>
      <p:sp>
        <p:nvSpPr>
          <p:cNvPr id="2" name="Platshållare för datum 1"/>
          <p:cNvSpPr>
            <a:spLocks noGrp="1"/>
          </p:cNvSpPr>
          <p:nvPr>
            <p:ph type="dt" sz="half" idx="10"/>
          </p:nvPr>
        </p:nvSpPr>
        <p:spPr/>
        <p:txBody>
          <a:bodyPr/>
          <a:lstStyle/>
          <a:p>
            <a:fld id="{205AD6F9-8485-4043-A67C-56589D32B672}" type="datetime1">
              <a:rPr lang="sv-SE" smtClean="0"/>
              <a:t>2019-05-27</a:t>
            </a:fld>
            <a:endParaRPr lang="sv-SE" dirty="0"/>
          </a:p>
        </p:txBody>
      </p:sp>
      <p:sp>
        <p:nvSpPr>
          <p:cNvPr id="11" name="Platshållare för sidfot 10"/>
          <p:cNvSpPr>
            <a:spLocks noGrp="1"/>
          </p:cNvSpPr>
          <p:nvPr>
            <p:ph type="ftr" sz="quarter" idx="11"/>
          </p:nvPr>
        </p:nvSpPr>
        <p:spPr/>
        <p:txBody>
          <a:bodyPr/>
          <a:lstStyle/>
          <a:p>
            <a:r>
              <a:rPr lang="sv-SE"/>
              <a:t>Samordnad utveckling för god och nära vård</a:t>
            </a:r>
            <a:endParaRPr lang="sv-SE" dirty="0"/>
          </a:p>
        </p:txBody>
      </p:sp>
      <p:sp>
        <p:nvSpPr>
          <p:cNvPr id="12" name="Platshållare för bildnummer 11"/>
          <p:cNvSpPr>
            <a:spLocks noGrp="1"/>
          </p:cNvSpPr>
          <p:nvPr>
            <p:ph type="sldNum" sz="quarter" idx="12"/>
          </p:nvPr>
        </p:nvSpPr>
        <p:spPr/>
        <p:txBody>
          <a:bodyPr/>
          <a:lstStyle/>
          <a:p>
            <a:fld id="{9C3D4D15-3887-47F3-AC8F-B99C7C44B5C5}" type="slidenum">
              <a:rPr lang="sv-SE" smtClean="0"/>
              <a:pPr/>
              <a:t>‹#›</a:t>
            </a:fld>
            <a:endParaRPr lang="sv-SE" dirty="0"/>
          </a:p>
        </p:txBody>
      </p:sp>
    </p:spTree>
    <p:extLst>
      <p:ext uri="{BB962C8B-B14F-4D97-AF65-F5344CB8AC3E}">
        <p14:creationId xmlns:p14="http://schemas.microsoft.com/office/powerpoint/2010/main" val="2533907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6" name="Platshållare för datum 5"/>
          <p:cNvSpPr>
            <a:spLocks noGrp="1"/>
          </p:cNvSpPr>
          <p:nvPr>
            <p:ph type="dt" sz="half" idx="10"/>
          </p:nvPr>
        </p:nvSpPr>
        <p:spPr/>
        <p:txBody>
          <a:bodyPr/>
          <a:lstStyle/>
          <a:p>
            <a:fld id="{AAE70CFB-13F3-48C0-BA62-2701E0DEAD43}" type="datetime1">
              <a:rPr lang="sv-SE" smtClean="0"/>
              <a:t>2019-05-27</a:t>
            </a:fld>
            <a:endParaRPr lang="sv-SE" dirty="0"/>
          </a:p>
        </p:txBody>
      </p:sp>
      <p:sp>
        <p:nvSpPr>
          <p:cNvPr id="7" name="Platshållare för sidfot 6"/>
          <p:cNvSpPr>
            <a:spLocks noGrp="1"/>
          </p:cNvSpPr>
          <p:nvPr>
            <p:ph type="ftr" sz="quarter" idx="11"/>
          </p:nvPr>
        </p:nvSpPr>
        <p:spPr/>
        <p:txBody>
          <a:bodyPr/>
          <a:lstStyle/>
          <a:p>
            <a:r>
              <a:rPr lang="sv-SE"/>
              <a:t>Samordnad utveckling för god och nära vård</a:t>
            </a:r>
            <a:endParaRPr lang="sv-SE" dirty="0"/>
          </a:p>
        </p:txBody>
      </p:sp>
      <p:sp>
        <p:nvSpPr>
          <p:cNvPr id="8" name="Platshållare för bildnummer 7"/>
          <p:cNvSpPr>
            <a:spLocks noGrp="1"/>
          </p:cNvSpPr>
          <p:nvPr>
            <p:ph type="sldNum" sz="quarter" idx="12"/>
          </p:nvPr>
        </p:nvSpPr>
        <p:spPr/>
        <p:txBody>
          <a:bodyPr/>
          <a:lstStyle/>
          <a:p>
            <a:fld id="{9C3D4D15-3887-47F3-AC8F-B99C7C44B5C5}" type="slidenum">
              <a:rPr lang="sv-SE" smtClean="0"/>
              <a:pPr/>
              <a:t>‹#›</a:t>
            </a:fld>
            <a:endParaRPr lang="sv-SE" dirty="0"/>
          </a:p>
        </p:txBody>
      </p:sp>
    </p:spTree>
    <p:extLst>
      <p:ext uri="{BB962C8B-B14F-4D97-AF65-F5344CB8AC3E}">
        <p14:creationId xmlns:p14="http://schemas.microsoft.com/office/powerpoint/2010/main" val="3769379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8F628A3D-0DB0-43F7-B56E-F59C207974A1}" type="datetime1">
              <a:rPr lang="sv-SE" smtClean="0"/>
              <a:t>2019-05-27</a:t>
            </a:fld>
            <a:endParaRPr lang="sv-SE" dirty="0"/>
          </a:p>
        </p:txBody>
      </p:sp>
      <p:sp>
        <p:nvSpPr>
          <p:cNvPr id="6" name="Platshållare för sidfot 5"/>
          <p:cNvSpPr>
            <a:spLocks noGrp="1"/>
          </p:cNvSpPr>
          <p:nvPr>
            <p:ph type="ftr" sz="quarter" idx="11"/>
          </p:nvPr>
        </p:nvSpPr>
        <p:spPr/>
        <p:txBody>
          <a:bodyPr/>
          <a:lstStyle/>
          <a:p>
            <a:r>
              <a:rPr lang="sv-SE"/>
              <a:t>Samordnad utveckling för god och nära vård</a:t>
            </a:r>
            <a:endParaRPr lang="sv-SE" dirty="0"/>
          </a:p>
        </p:txBody>
      </p:sp>
      <p:sp>
        <p:nvSpPr>
          <p:cNvPr id="7" name="Platshållare för bildnummer 6"/>
          <p:cNvSpPr>
            <a:spLocks noGrp="1"/>
          </p:cNvSpPr>
          <p:nvPr>
            <p:ph type="sldNum" sz="quarter" idx="12"/>
          </p:nvPr>
        </p:nvSpPr>
        <p:spPr/>
        <p:txBody>
          <a:bodyPr/>
          <a:lstStyle/>
          <a:p>
            <a:fld id="{9C3D4D15-3887-47F3-AC8F-B99C7C44B5C5}" type="slidenum">
              <a:rPr lang="sv-SE" smtClean="0"/>
              <a:pPr/>
              <a:t>‹#›</a:t>
            </a:fld>
            <a:endParaRPr lang="sv-SE" dirty="0"/>
          </a:p>
        </p:txBody>
      </p:sp>
    </p:spTree>
    <p:extLst>
      <p:ext uri="{BB962C8B-B14F-4D97-AF65-F5344CB8AC3E}">
        <p14:creationId xmlns:p14="http://schemas.microsoft.com/office/powerpoint/2010/main" val="3481935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22800" y="360000"/>
            <a:ext cx="10944804" cy="1029740"/>
          </a:xfrm>
          <a:prstGeom prst="rect">
            <a:avLst/>
          </a:prstGeom>
        </p:spPr>
        <p:txBody>
          <a:bodyPr vert="horz" lIns="0" tIns="45720" rIns="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22799" y="1890713"/>
            <a:ext cx="10955715" cy="4129082"/>
          </a:xfrm>
          <a:prstGeom prst="rect">
            <a:avLst/>
          </a:prstGeom>
        </p:spPr>
        <p:txBody>
          <a:bodyPr vert="horz" lIns="0" tIns="45720" rIns="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10576240" y="297899"/>
            <a:ext cx="977891" cy="216000"/>
          </a:xfrm>
          <a:prstGeom prst="rect">
            <a:avLst/>
          </a:prstGeom>
        </p:spPr>
        <p:txBody>
          <a:bodyPr vert="horz" lIns="0" tIns="0" rIns="0" bIns="0" rtlCol="0" anchor="ctr"/>
          <a:lstStyle>
            <a:lvl1pPr algn="r">
              <a:defRPr sz="900" baseline="0">
                <a:solidFill>
                  <a:schemeClr val="tx1"/>
                </a:solidFill>
              </a:defRPr>
            </a:lvl1pPr>
          </a:lstStyle>
          <a:p>
            <a:fld id="{6C37EBDB-E3D6-441D-8D74-0BD88E948927}" type="datetime1">
              <a:rPr lang="sv-SE" smtClean="0"/>
              <a:t>2019-05-27</a:t>
            </a:fld>
            <a:endParaRPr lang="sv-SE" dirty="0"/>
          </a:p>
        </p:txBody>
      </p:sp>
      <p:sp>
        <p:nvSpPr>
          <p:cNvPr id="5" name="Platshållare för sidfot 4"/>
          <p:cNvSpPr>
            <a:spLocks noGrp="1"/>
          </p:cNvSpPr>
          <p:nvPr>
            <p:ph type="ftr" sz="quarter" idx="3"/>
          </p:nvPr>
        </p:nvSpPr>
        <p:spPr>
          <a:xfrm>
            <a:off x="2073600" y="6304768"/>
            <a:ext cx="9000000" cy="216000"/>
          </a:xfrm>
          <a:prstGeom prst="rect">
            <a:avLst/>
          </a:prstGeom>
        </p:spPr>
        <p:txBody>
          <a:bodyPr vert="horz" lIns="0" tIns="0" rIns="0" bIns="0" rtlCol="0" anchor="b"/>
          <a:lstStyle>
            <a:lvl1pPr algn="r">
              <a:defRPr sz="1200" b="1" baseline="0">
                <a:solidFill>
                  <a:schemeClr val="tx1"/>
                </a:solidFill>
              </a:defRPr>
            </a:lvl1pPr>
          </a:lstStyle>
          <a:p>
            <a:r>
              <a:rPr lang="sv-SE"/>
              <a:t>Samordnad utveckling för god och nära vård</a:t>
            </a:r>
            <a:endParaRPr lang="sv-SE" dirty="0"/>
          </a:p>
        </p:txBody>
      </p:sp>
      <p:sp>
        <p:nvSpPr>
          <p:cNvPr id="6" name="Platshållare för bildnummer 5"/>
          <p:cNvSpPr>
            <a:spLocks noGrp="1"/>
          </p:cNvSpPr>
          <p:nvPr>
            <p:ph type="sldNum" sz="quarter" idx="4"/>
          </p:nvPr>
        </p:nvSpPr>
        <p:spPr>
          <a:xfrm>
            <a:off x="11082155" y="6304768"/>
            <a:ext cx="482400" cy="216000"/>
          </a:xfrm>
          <a:prstGeom prst="rect">
            <a:avLst/>
          </a:prstGeom>
        </p:spPr>
        <p:txBody>
          <a:bodyPr vert="horz" lIns="0" tIns="0" rIns="0" bIns="0" rtlCol="0" anchor="b"/>
          <a:lstStyle>
            <a:lvl1pPr algn="r">
              <a:defRPr sz="900" b="0" baseline="0">
                <a:solidFill>
                  <a:schemeClr val="tx1"/>
                </a:solidFill>
              </a:defRPr>
            </a:lvl1pPr>
          </a:lstStyle>
          <a:p>
            <a:fld id="{9C3D4D15-3887-47F3-AC8F-B99C7C44B5C5}" type="slidenum">
              <a:rPr lang="sv-SE" smtClean="0"/>
              <a:pPr/>
              <a:t>‹#›</a:t>
            </a:fld>
            <a:endParaRPr lang="sv-SE" dirty="0"/>
          </a:p>
        </p:txBody>
      </p:sp>
      <p:pic>
        <p:nvPicPr>
          <p:cNvPr id="8" name="Bildobjekt 7">
            <a:extLst>
              <a:ext uri="{FF2B5EF4-FFF2-40B4-BE49-F238E27FC236}">
                <a16:creationId xmlns:a16="http://schemas.microsoft.com/office/drawing/2014/main" id="{D59FE325-6D28-4FA8-9124-3A6A3178A3A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23466" y="6032087"/>
            <a:ext cx="1089932" cy="605164"/>
          </a:xfrm>
          <a:prstGeom prst="rect">
            <a:avLst/>
          </a:prstGeom>
        </p:spPr>
      </p:pic>
    </p:spTree>
    <p:extLst>
      <p:ext uri="{BB962C8B-B14F-4D97-AF65-F5344CB8AC3E}">
        <p14:creationId xmlns:p14="http://schemas.microsoft.com/office/powerpoint/2010/main" val="382451853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hf hdr="0" dt="0"/>
  <p:txStyles>
    <p:titleStyle>
      <a:lvl1pPr algn="l" defTabSz="914400" rtl="0" eaLnBrk="1" latinLnBrk="0" hangingPunct="1">
        <a:lnSpc>
          <a:spcPct val="100000"/>
        </a:lnSpc>
        <a:spcBef>
          <a:spcPct val="0"/>
        </a:spcBef>
        <a:buNone/>
        <a:defRPr sz="4800" kern="1200" baseline="0">
          <a:solidFill>
            <a:srgbClr val="206779"/>
          </a:solidFill>
          <a:latin typeface="+mj-lt"/>
          <a:ea typeface="+mj-ea"/>
          <a:cs typeface="+mj-cs"/>
        </a:defRPr>
      </a:lvl1pPr>
    </p:titleStyle>
    <p:bodyStyle>
      <a:lvl1pPr marL="284400" indent="-284400" algn="l" defTabSz="914400" rtl="0" eaLnBrk="1" latinLnBrk="0" hangingPunct="1">
        <a:lnSpc>
          <a:spcPct val="100000"/>
        </a:lnSpc>
        <a:spcBef>
          <a:spcPts val="0"/>
        </a:spcBef>
        <a:spcAft>
          <a:spcPts val="0"/>
        </a:spcAft>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400" b="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17">
          <p15:clr>
            <a:srgbClr val="F26B43"/>
          </p15:clr>
        </p15:guide>
        <p15:guide id="2" orient="horz" pos="2160">
          <p15:clr>
            <a:srgbClr val="F26B43"/>
          </p15:clr>
        </p15:guide>
        <p15:guide id="3" orient="horz" pos="3803">
          <p15:clr>
            <a:srgbClr val="F26B43"/>
          </p15:clr>
        </p15:guide>
        <p15:guide id="4" orient="horz" pos="1191">
          <p15:clr>
            <a:srgbClr val="F26B43"/>
          </p15:clr>
        </p15:guide>
        <p15:guide id="5" pos="330">
          <p15:clr>
            <a:srgbClr val="F26B43"/>
          </p15:clr>
        </p15:guide>
        <p15:guide id="6" pos="733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778000" y="365125"/>
            <a:ext cx="9575800" cy="1325563"/>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1778001" y="1694561"/>
            <a:ext cx="9575799" cy="3955227"/>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68522906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4.png"/><Relationship Id="rId7" Type="http://schemas.openxmlformats.org/officeDocument/2006/relationships/image" Target="../media/image8.wmf"/><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www.sou.gov.se/godochnaravard/film/" TargetMode="External"/><Relationship Id="rId2" Type="http://schemas.openxmlformats.org/officeDocument/2006/relationships/hyperlink" Target="http://www.sou.gov.se/godochnaravard/" TargetMode="External"/><Relationship Id="rId1" Type="http://schemas.openxmlformats.org/officeDocument/2006/relationships/slideLayout" Target="../slideLayouts/slideLayout2.xml"/><Relationship Id="rId5" Type="http://schemas.openxmlformats.org/officeDocument/2006/relationships/hyperlink" Target="mailto:Maria.vikingsson@sotenas.se" TargetMode="External"/><Relationship Id="rId4" Type="http://schemas.openxmlformats.org/officeDocument/2006/relationships/hyperlink" Target="mailto:louise.a.andersson@regeringskansliet.s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7975" y="2107217"/>
            <a:ext cx="6550060" cy="2372967"/>
          </a:xfrm>
        </p:spPr>
        <p:txBody>
          <a:bodyPr>
            <a:normAutofit fontScale="90000"/>
          </a:bodyPr>
          <a:lstStyle/>
          <a:p>
            <a:r>
              <a:rPr lang="sv-SE" dirty="0"/>
              <a:t>Samordnad utveckling för god och nära vård</a:t>
            </a:r>
          </a:p>
        </p:txBody>
      </p:sp>
      <p:sp>
        <p:nvSpPr>
          <p:cNvPr id="3" name="Underrubrik 2"/>
          <p:cNvSpPr>
            <a:spLocks noGrp="1"/>
          </p:cNvSpPr>
          <p:nvPr>
            <p:ph type="subTitle" idx="1"/>
          </p:nvPr>
        </p:nvSpPr>
        <p:spPr>
          <a:xfrm>
            <a:off x="687979" y="4538489"/>
            <a:ext cx="6303372" cy="1655763"/>
          </a:xfrm>
        </p:spPr>
        <p:txBody>
          <a:bodyPr>
            <a:normAutofit/>
          </a:bodyPr>
          <a:lstStyle/>
          <a:p>
            <a:r>
              <a:rPr lang="sv-SE" sz="2000" b="1" i="1" dirty="0"/>
              <a:t>Maria Vikingsson, Kommunchef Sotenäs kommun, medlem i utredningens referensgrupp för kommundirektörer</a:t>
            </a:r>
            <a:endParaRPr lang="sv-SE" sz="2000" b="1" dirty="0"/>
          </a:p>
          <a:p>
            <a:endParaRPr lang="sv-SE" sz="2000" dirty="0">
              <a:solidFill>
                <a:schemeClr val="bg2">
                  <a:lumMod val="75000"/>
                </a:schemeClr>
              </a:solidFill>
            </a:endParaRPr>
          </a:p>
        </p:txBody>
      </p:sp>
      <p:pic>
        <p:nvPicPr>
          <p:cNvPr id="4" name="Bildobjekt 3" descr="C:\Users\lenla19\AppData\Local\Microsoft\Windows\Temporary Internet Files\Content.Outlook\P0UGEH69\Fyrbodals hälsoakademi_transparent bakgrund.png">
            <a:extLst>
              <a:ext uri="{FF2B5EF4-FFF2-40B4-BE49-F238E27FC236}">
                <a16:creationId xmlns:a16="http://schemas.microsoft.com/office/drawing/2014/main" id="{05008AF2-468F-4F57-849B-7400FEAFEAC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893" y="241604"/>
            <a:ext cx="4654551" cy="417195"/>
          </a:xfrm>
          <a:prstGeom prst="rect">
            <a:avLst/>
          </a:prstGeom>
          <a:noFill/>
          <a:ln>
            <a:noFill/>
          </a:ln>
        </p:spPr>
      </p:pic>
      <p:pic>
        <p:nvPicPr>
          <p:cNvPr id="5" name="Picture 5">
            <a:extLst>
              <a:ext uri="{FF2B5EF4-FFF2-40B4-BE49-F238E27FC236}">
                <a16:creationId xmlns:a16="http://schemas.microsoft.com/office/drawing/2014/main" id="{01B9D0C2-44FB-43E8-8343-A0ECC4AB1AD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810167" y="201600"/>
            <a:ext cx="1243965" cy="497205"/>
          </a:xfrm>
          <a:prstGeom prst="rect">
            <a:avLst/>
          </a:prstGeom>
        </p:spPr>
      </p:pic>
      <p:pic>
        <p:nvPicPr>
          <p:cNvPr id="6" name="Bildobjekt 5">
            <a:extLst>
              <a:ext uri="{FF2B5EF4-FFF2-40B4-BE49-F238E27FC236}">
                <a16:creationId xmlns:a16="http://schemas.microsoft.com/office/drawing/2014/main" id="{AA5986E7-96BF-48A8-8751-8DC5ABAC875E}"/>
              </a:ext>
            </a:extLst>
          </p:cNvPr>
          <p:cNvPicPr/>
          <p:nvPr/>
        </p:nvPicPr>
        <p:blipFill>
          <a:blip r:embed="rId5">
            <a:extLst>
              <a:ext uri="{28A0092B-C50C-407E-A947-70E740481C1C}">
                <a14:useLocalDpi xmlns:a14="http://schemas.microsoft.com/office/drawing/2010/main" val="0"/>
              </a:ext>
            </a:extLst>
          </a:blip>
          <a:stretch>
            <a:fillRect/>
          </a:stretch>
        </p:blipFill>
        <p:spPr>
          <a:xfrm>
            <a:off x="7572633" y="206550"/>
            <a:ext cx="3085465" cy="577215"/>
          </a:xfrm>
          <a:prstGeom prst="rect">
            <a:avLst/>
          </a:prstGeom>
          <a:ln>
            <a:noFill/>
          </a:ln>
        </p:spPr>
      </p:pic>
      <p:pic>
        <p:nvPicPr>
          <p:cNvPr id="8" name="Bildobjekt 7">
            <a:extLst>
              <a:ext uri="{FF2B5EF4-FFF2-40B4-BE49-F238E27FC236}">
                <a16:creationId xmlns:a16="http://schemas.microsoft.com/office/drawing/2014/main" id="{8DF072AB-398A-4A27-9979-97FE7E0A383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0479339" y="6449697"/>
            <a:ext cx="1345565" cy="408305"/>
          </a:xfrm>
          <a:prstGeom prst="rect">
            <a:avLst/>
          </a:prstGeom>
        </p:spPr>
      </p:pic>
      <p:pic>
        <p:nvPicPr>
          <p:cNvPr id="9" name="Bildobjekt 8">
            <a:extLst>
              <a:ext uri="{FF2B5EF4-FFF2-40B4-BE49-F238E27FC236}">
                <a16:creationId xmlns:a16="http://schemas.microsoft.com/office/drawing/2014/main" id="{D2BC0912-44D0-44A9-A415-2B261EE54121}"/>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10478704" y="6163946"/>
            <a:ext cx="1616075" cy="327660"/>
          </a:xfrm>
          <a:prstGeom prst="rect">
            <a:avLst/>
          </a:prstGeom>
        </p:spPr>
      </p:pic>
      <p:grpSp>
        <p:nvGrpSpPr>
          <p:cNvPr id="13" name="Grupp 12">
            <a:extLst>
              <a:ext uri="{FF2B5EF4-FFF2-40B4-BE49-F238E27FC236}">
                <a16:creationId xmlns:a16="http://schemas.microsoft.com/office/drawing/2014/main" id="{053412AD-A034-4287-A0B0-5AFF771733D4}"/>
              </a:ext>
            </a:extLst>
          </p:cNvPr>
          <p:cNvGrpSpPr/>
          <p:nvPr/>
        </p:nvGrpSpPr>
        <p:grpSpPr>
          <a:xfrm>
            <a:off x="11176600" y="206548"/>
            <a:ext cx="648305" cy="722165"/>
            <a:chOff x="4311835" y="1449413"/>
            <a:chExt cx="648305" cy="722166"/>
          </a:xfrm>
        </p:grpSpPr>
        <p:pic>
          <p:nvPicPr>
            <p:cNvPr id="11" name="Bildobjekt 10">
              <a:extLst>
                <a:ext uri="{FF2B5EF4-FFF2-40B4-BE49-F238E27FC236}">
                  <a16:creationId xmlns:a16="http://schemas.microsoft.com/office/drawing/2014/main" id="{6B7D8928-578E-4958-AD17-4DA3B8CFC81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95665" y="1449413"/>
              <a:ext cx="480646" cy="417195"/>
            </a:xfrm>
            <a:prstGeom prst="rect">
              <a:avLst/>
            </a:prstGeom>
          </p:spPr>
        </p:pic>
        <p:sp>
          <p:nvSpPr>
            <p:cNvPr id="12" name="textruta 11">
              <a:extLst>
                <a:ext uri="{FF2B5EF4-FFF2-40B4-BE49-F238E27FC236}">
                  <a16:creationId xmlns:a16="http://schemas.microsoft.com/office/drawing/2014/main" id="{880EA681-430B-4BAE-A393-6CAB0C477017}"/>
                </a:ext>
              </a:extLst>
            </p:cNvPr>
            <p:cNvSpPr txBox="1"/>
            <p:nvPr/>
          </p:nvSpPr>
          <p:spPr>
            <a:xfrm>
              <a:off x="4311835" y="1802247"/>
              <a:ext cx="648305" cy="369332"/>
            </a:xfrm>
            <a:prstGeom prst="rect">
              <a:avLst/>
            </a:prstGeom>
            <a:noFill/>
          </p:spPr>
          <p:txBody>
            <a:bodyPr wrap="square" rtlCol="0">
              <a:spAutoFit/>
            </a:bodyPr>
            <a:lstStyle/>
            <a:p>
              <a:pPr algn="ctr" defTabSz="914377"/>
              <a:r>
                <a:rPr lang="sv-SE" dirty="0">
                  <a:solidFill>
                    <a:srgbClr val="006298"/>
                  </a:solidFill>
                  <a:latin typeface="Calibri"/>
                </a:rPr>
                <a:t>GITS</a:t>
              </a:r>
            </a:p>
          </p:txBody>
        </p:sp>
      </p:grpSp>
    </p:spTree>
    <p:extLst>
      <p:ext uri="{BB962C8B-B14F-4D97-AF65-F5344CB8AC3E}">
        <p14:creationId xmlns:p14="http://schemas.microsoft.com/office/powerpoint/2010/main" val="1196528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a:extLst>
              <a:ext uri="{FF2B5EF4-FFF2-40B4-BE49-F238E27FC236}">
                <a16:creationId xmlns:a16="http://schemas.microsoft.com/office/drawing/2014/main" id="{B7561F57-FE38-423E-84CE-882527F9ED0D}"/>
              </a:ext>
            </a:extLst>
          </p:cNvPr>
          <p:cNvPicPr>
            <a:picLocks noGrp="1" noChangeAspect="1"/>
          </p:cNvPicPr>
          <p:nvPr>
            <p:ph idx="1"/>
          </p:nvPr>
        </p:nvPicPr>
        <p:blipFill>
          <a:blip r:embed="rId2"/>
          <a:stretch>
            <a:fillRect/>
          </a:stretch>
        </p:blipFill>
        <p:spPr>
          <a:xfrm>
            <a:off x="1546611" y="360000"/>
            <a:ext cx="3753413" cy="5633192"/>
          </a:xfrm>
          <a:prstGeom prst="rect">
            <a:avLst/>
          </a:prstGeom>
        </p:spPr>
      </p:pic>
      <p:sp>
        <p:nvSpPr>
          <p:cNvPr id="4" name="Platshållare för sidfot 3">
            <a:extLst>
              <a:ext uri="{FF2B5EF4-FFF2-40B4-BE49-F238E27FC236}">
                <a16:creationId xmlns:a16="http://schemas.microsoft.com/office/drawing/2014/main" id="{38BC4B6F-EDD5-4894-8A94-0169C9A39971}"/>
              </a:ext>
            </a:extLst>
          </p:cNvPr>
          <p:cNvSpPr>
            <a:spLocks noGrp="1"/>
          </p:cNvSpPr>
          <p:nvPr>
            <p:ph type="ftr" sz="quarter" idx="11"/>
          </p:nvPr>
        </p:nvSpPr>
        <p:spPr/>
        <p:txBody>
          <a:bodyPr/>
          <a:lstStyle/>
          <a:p>
            <a:r>
              <a:rPr lang="sv-SE"/>
              <a:t>Samordnad utveckling för god och nära vård</a:t>
            </a:r>
            <a:endParaRPr lang="sv-SE" dirty="0"/>
          </a:p>
        </p:txBody>
      </p:sp>
      <p:sp>
        <p:nvSpPr>
          <p:cNvPr id="5" name="Platshållare för bildnummer 4">
            <a:extLst>
              <a:ext uri="{FF2B5EF4-FFF2-40B4-BE49-F238E27FC236}">
                <a16:creationId xmlns:a16="http://schemas.microsoft.com/office/drawing/2014/main" id="{83265D5E-2DA7-4114-8780-FB9D06CDF790}"/>
              </a:ext>
            </a:extLst>
          </p:cNvPr>
          <p:cNvSpPr>
            <a:spLocks noGrp="1"/>
          </p:cNvSpPr>
          <p:nvPr>
            <p:ph type="sldNum" sz="quarter" idx="12"/>
          </p:nvPr>
        </p:nvSpPr>
        <p:spPr/>
        <p:txBody>
          <a:bodyPr/>
          <a:lstStyle/>
          <a:p>
            <a:fld id="{9C3D4D15-3887-47F3-AC8F-B99C7C44B5C5}" type="slidenum">
              <a:rPr lang="sv-SE" smtClean="0"/>
              <a:pPr/>
              <a:t>10</a:t>
            </a:fld>
            <a:endParaRPr lang="sv-SE" dirty="0"/>
          </a:p>
        </p:txBody>
      </p:sp>
      <p:pic>
        <p:nvPicPr>
          <p:cNvPr id="7" name="Bildobjekt 6">
            <a:extLst>
              <a:ext uri="{FF2B5EF4-FFF2-40B4-BE49-F238E27FC236}">
                <a16:creationId xmlns:a16="http://schemas.microsoft.com/office/drawing/2014/main" id="{950E7886-A9BD-46EE-AEC3-9328FC23DF06}"/>
              </a:ext>
            </a:extLst>
          </p:cNvPr>
          <p:cNvPicPr>
            <a:picLocks noChangeAspect="1"/>
          </p:cNvPicPr>
          <p:nvPr/>
        </p:nvPicPr>
        <p:blipFill>
          <a:blip r:embed="rId3"/>
          <a:stretch>
            <a:fillRect/>
          </a:stretch>
        </p:blipFill>
        <p:spPr>
          <a:xfrm>
            <a:off x="7001225" y="360000"/>
            <a:ext cx="3755461" cy="5633192"/>
          </a:xfrm>
          <a:prstGeom prst="rect">
            <a:avLst/>
          </a:prstGeom>
        </p:spPr>
      </p:pic>
    </p:spTree>
    <p:extLst>
      <p:ext uri="{BB962C8B-B14F-4D97-AF65-F5344CB8AC3E}">
        <p14:creationId xmlns:p14="http://schemas.microsoft.com/office/powerpoint/2010/main" val="2334166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6998D640-68C9-42BA-B18F-AD53C1C7843F}"/>
              </a:ext>
            </a:extLst>
          </p:cNvPr>
          <p:cNvSpPr>
            <a:spLocks noGrp="1"/>
          </p:cNvSpPr>
          <p:nvPr>
            <p:ph idx="1"/>
          </p:nvPr>
        </p:nvSpPr>
        <p:spPr/>
        <p:txBody>
          <a:bodyPr/>
          <a:lstStyle/>
          <a:p>
            <a:pPr marL="0" indent="0">
              <a:buNone/>
            </a:pPr>
            <a:r>
              <a:rPr lang="sv-SE" sz="1400" dirty="0"/>
              <a:t>Dagordning:</a:t>
            </a:r>
          </a:p>
          <a:p>
            <a:pPr marL="0" indent="0">
              <a:buNone/>
            </a:pPr>
            <a:r>
              <a:rPr lang="sv-SE" sz="1400" dirty="0"/>
              <a:t> </a:t>
            </a:r>
          </a:p>
          <a:p>
            <a:pPr marL="0" lvl="0" indent="0">
              <a:buNone/>
            </a:pPr>
            <a:r>
              <a:rPr lang="sv-SE" sz="1400" dirty="0"/>
              <a:t>Dialog utifrån följande frågor:</a:t>
            </a:r>
          </a:p>
          <a:p>
            <a:pPr marL="0" indent="0">
              <a:buNone/>
            </a:pPr>
            <a:r>
              <a:rPr lang="sv-SE" sz="1400" dirty="0"/>
              <a:t>- </a:t>
            </a:r>
            <a:r>
              <a:rPr lang="sv-SE" sz="1400" i="1" dirty="0"/>
              <a:t>Hur ser samverkan ut mellan den landstingsfinansierade hälso- och sjukvården och den kommunalt finansierade hälso- och sjukvården visavi den kommunalt finansierade hälso- och sjukvården och Socialtjänsten?</a:t>
            </a:r>
            <a:endParaRPr lang="sv-SE" sz="1400" dirty="0"/>
          </a:p>
          <a:p>
            <a:pPr marL="0" indent="0">
              <a:buNone/>
            </a:pPr>
            <a:r>
              <a:rPr lang="sv-SE" sz="1400" i="1" dirty="0"/>
              <a:t>- Vilka olika typer av planer används i era verksamheter? Hur används och vilka involveras i utformandet av den individuella planen (SIP) hos er? Regleras detta i samverkans-/skatteväxlingsavtalen på något sätt?</a:t>
            </a:r>
            <a:endParaRPr lang="sv-SE" sz="1400" dirty="0"/>
          </a:p>
          <a:p>
            <a:pPr marL="0" indent="0">
              <a:buNone/>
            </a:pPr>
            <a:r>
              <a:rPr lang="sv-SE" sz="1400" i="1" dirty="0"/>
              <a:t>- Utredningen Framtidens Socialtjänst har i uppdrag att utreda ett förslag om en särskild </a:t>
            </a:r>
            <a:r>
              <a:rPr lang="sv-SE" sz="1400" i="1" dirty="0" err="1"/>
              <a:t>äldrelagstiftning</a:t>
            </a:r>
            <a:r>
              <a:rPr lang="sv-SE" sz="1400" i="1" dirty="0"/>
              <a:t>. Vilka fördelar och nackdelar ser ni med en sådan lagstiftning?</a:t>
            </a:r>
            <a:endParaRPr lang="sv-SE" sz="1400" dirty="0"/>
          </a:p>
          <a:p>
            <a:pPr marL="0" indent="0">
              <a:buNone/>
            </a:pPr>
            <a:endParaRPr lang="sv-SE" sz="1400" dirty="0"/>
          </a:p>
          <a:p>
            <a:pPr marL="0" indent="0">
              <a:buNone/>
            </a:pPr>
            <a:r>
              <a:rPr lang="sv-SE" sz="1400" dirty="0"/>
              <a:t>Till detta möte var även utredningen Framtidens Socialtjänst (S2017:03); utredare Margareta Winberg och huvudsekreterare Monica Malmqvist inbjudna.</a:t>
            </a:r>
          </a:p>
          <a:p>
            <a:pPr marL="0" indent="0">
              <a:buNone/>
            </a:pPr>
            <a:endParaRPr lang="sv-SE" sz="1400" dirty="0"/>
          </a:p>
          <a:p>
            <a:pPr marL="0" indent="0">
              <a:buNone/>
            </a:pPr>
            <a:endParaRPr lang="sv-SE" sz="1200" dirty="0"/>
          </a:p>
        </p:txBody>
      </p:sp>
      <p:sp>
        <p:nvSpPr>
          <p:cNvPr id="3" name="Rubrik 2">
            <a:extLst>
              <a:ext uri="{FF2B5EF4-FFF2-40B4-BE49-F238E27FC236}">
                <a16:creationId xmlns:a16="http://schemas.microsoft.com/office/drawing/2014/main" id="{070F3E55-278F-4812-A4A5-50B0F23B4C64}"/>
              </a:ext>
            </a:extLst>
          </p:cNvPr>
          <p:cNvSpPr>
            <a:spLocks noGrp="1"/>
          </p:cNvSpPr>
          <p:nvPr>
            <p:ph type="title"/>
          </p:nvPr>
        </p:nvSpPr>
        <p:spPr/>
        <p:txBody>
          <a:bodyPr/>
          <a:lstStyle/>
          <a:p>
            <a:r>
              <a:rPr lang="sv-SE" dirty="0"/>
              <a:t>Referensgruppsmöte 1</a:t>
            </a:r>
          </a:p>
        </p:txBody>
      </p:sp>
      <p:sp>
        <p:nvSpPr>
          <p:cNvPr id="4" name="Platshållare för sidfot 3">
            <a:extLst>
              <a:ext uri="{FF2B5EF4-FFF2-40B4-BE49-F238E27FC236}">
                <a16:creationId xmlns:a16="http://schemas.microsoft.com/office/drawing/2014/main" id="{C21C36DC-7ED3-4446-BD24-EF91C30C0FED}"/>
              </a:ext>
            </a:extLst>
          </p:cNvPr>
          <p:cNvSpPr>
            <a:spLocks noGrp="1"/>
          </p:cNvSpPr>
          <p:nvPr>
            <p:ph type="ftr" sz="quarter" idx="11"/>
          </p:nvPr>
        </p:nvSpPr>
        <p:spPr/>
        <p:txBody>
          <a:bodyPr/>
          <a:lstStyle/>
          <a:p>
            <a:r>
              <a:rPr lang="sv-SE"/>
              <a:t>Samordnad utveckling för god och nära vård</a:t>
            </a:r>
            <a:endParaRPr lang="sv-SE" dirty="0"/>
          </a:p>
        </p:txBody>
      </p:sp>
      <p:sp>
        <p:nvSpPr>
          <p:cNvPr id="5" name="Platshållare för bildnummer 4">
            <a:extLst>
              <a:ext uri="{FF2B5EF4-FFF2-40B4-BE49-F238E27FC236}">
                <a16:creationId xmlns:a16="http://schemas.microsoft.com/office/drawing/2014/main" id="{B08F9A31-09C6-41E6-857C-25F8F07C05FE}"/>
              </a:ext>
            </a:extLst>
          </p:cNvPr>
          <p:cNvSpPr>
            <a:spLocks noGrp="1"/>
          </p:cNvSpPr>
          <p:nvPr>
            <p:ph type="sldNum" sz="quarter" idx="12"/>
          </p:nvPr>
        </p:nvSpPr>
        <p:spPr/>
        <p:txBody>
          <a:bodyPr/>
          <a:lstStyle/>
          <a:p>
            <a:fld id="{9C3D4D15-3887-47F3-AC8F-B99C7C44B5C5}" type="slidenum">
              <a:rPr lang="sv-SE" smtClean="0"/>
              <a:pPr/>
              <a:t>11</a:t>
            </a:fld>
            <a:endParaRPr lang="sv-SE" dirty="0"/>
          </a:p>
        </p:txBody>
      </p:sp>
      <p:pic>
        <p:nvPicPr>
          <p:cNvPr id="7" name="Bildobjekt 6">
            <a:extLst>
              <a:ext uri="{FF2B5EF4-FFF2-40B4-BE49-F238E27FC236}">
                <a16:creationId xmlns:a16="http://schemas.microsoft.com/office/drawing/2014/main" id="{A676CF07-D0F8-4DC6-8CE1-05E56B4545D1}"/>
              </a:ext>
            </a:extLst>
          </p:cNvPr>
          <p:cNvPicPr>
            <a:picLocks noChangeAspect="1"/>
          </p:cNvPicPr>
          <p:nvPr/>
        </p:nvPicPr>
        <p:blipFill>
          <a:blip r:embed="rId2"/>
          <a:stretch>
            <a:fillRect/>
          </a:stretch>
        </p:blipFill>
        <p:spPr>
          <a:xfrm>
            <a:off x="8498791" y="130575"/>
            <a:ext cx="3292131" cy="1719262"/>
          </a:xfrm>
          <a:prstGeom prst="rect">
            <a:avLst/>
          </a:prstGeom>
        </p:spPr>
      </p:pic>
    </p:spTree>
    <p:extLst>
      <p:ext uri="{BB962C8B-B14F-4D97-AF65-F5344CB8AC3E}">
        <p14:creationId xmlns:p14="http://schemas.microsoft.com/office/powerpoint/2010/main" val="1498460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6998D640-68C9-42BA-B18F-AD53C1C7843F}"/>
              </a:ext>
            </a:extLst>
          </p:cNvPr>
          <p:cNvSpPr>
            <a:spLocks noGrp="1"/>
          </p:cNvSpPr>
          <p:nvPr>
            <p:ph idx="1"/>
          </p:nvPr>
        </p:nvSpPr>
        <p:spPr/>
        <p:txBody>
          <a:bodyPr/>
          <a:lstStyle/>
          <a:p>
            <a:pPr marL="0" indent="0">
              <a:buNone/>
            </a:pPr>
            <a:r>
              <a:rPr lang="sv-SE" sz="1600" dirty="0"/>
              <a:t>Dagordning;</a:t>
            </a:r>
          </a:p>
          <a:p>
            <a:r>
              <a:rPr lang="sv-SE" sz="1600" i="1" dirty="0"/>
              <a:t>Fokus på kunskapsstyrningsfrågor – introduktion av särskilda utredaren Lena Hellberg, samt huvudsekreterare Ulrika Hall, från utredningen Sammanhållen kunskapsstyrning (S2018: 12)  </a:t>
            </a:r>
          </a:p>
          <a:p>
            <a:r>
              <a:rPr lang="sv-SE" sz="1600" i="1" dirty="0"/>
              <a:t>Diskussion om kunskapsstyrning </a:t>
            </a:r>
          </a:p>
          <a:p>
            <a:pPr marL="0" indent="0">
              <a:buNone/>
            </a:pPr>
            <a:endParaRPr lang="sv-SE" sz="1600" dirty="0"/>
          </a:p>
        </p:txBody>
      </p:sp>
      <p:sp>
        <p:nvSpPr>
          <p:cNvPr id="3" name="Rubrik 2">
            <a:extLst>
              <a:ext uri="{FF2B5EF4-FFF2-40B4-BE49-F238E27FC236}">
                <a16:creationId xmlns:a16="http://schemas.microsoft.com/office/drawing/2014/main" id="{070F3E55-278F-4812-A4A5-50B0F23B4C64}"/>
              </a:ext>
            </a:extLst>
          </p:cNvPr>
          <p:cNvSpPr>
            <a:spLocks noGrp="1"/>
          </p:cNvSpPr>
          <p:nvPr>
            <p:ph type="title"/>
          </p:nvPr>
        </p:nvSpPr>
        <p:spPr/>
        <p:txBody>
          <a:bodyPr/>
          <a:lstStyle/>
          <a:p>
            <a:r>
              <a:rPr lang="sv-SE" dirty="0"/>
              <a:t>Referensgruppsmöte 2</a:t>
            </a:r>
          </a:p>
        </p:txBody>
      </p:sp>
      <p:sp>
        <p:nvSpPr>
          <p:cNvPr id="4" name="Platshållare för sidfot 3">
            <a:extLst>
              <a:ext uri="{FF2B5EF4-FFF2-40B4-BE49-F238E27FC236}">
                <a16:creationId xmlns:a16="http://schemas.microsoft.com/office/drawing/2014/main" id="{C21C36DC-7ED3-4446-BD24-EF91C30C0FED}"/>
              </a:ext>
            </a:extLst>
          </p:cNvPr>
          <p:cNvSpPr>
            <a:spLocks noGrp="1"/>
          </p:cNvSpPr>
          <p:nvPr>
            <p:ph type="ftr" sz="quarter" idx="11"/>
          </p:nvPr>
        </p:nvSpPr>
        <p:spPr/>
        <p:txBody>
          <a:bodyPr/>
          <a:lstStyle/>
          <a:p>
            <a:r>
              <a:rPr lang="sv-SE"/>
              <a:t>Samordnad utveckling för god och nära vård</a:t>
            </a:r>
            <a:endParaRPr lang="sv-SE" dirty="0"/>
          </a:p>
        </p:txBody>
      </p:sp>
      <p:sp>
        <p:nvSpPr>
          <p:cNvPr id="5" name="Platshållare för bildnummer 4">
            <a:extLst>
              <a:ext uri="{FF2B5EF4-FFF2-40B4-BE49-F238E27FC236}">
                <a16:creationId xmlns:a16="http://schemas.microsoft.com/office/drawing/2014/main" id="{B08F9A31-09C6-41E6-857C-25F8F07C05FE}"/>
              </a:ext>
            </a:extLst>
          </p:cNvPr>
          <p:cNvSpPr>
            <a:spLocks noGrp="1"/>
          </p:cNvSpPr>
          <p:nvPr>
            <p:ph type="sldNum" sz="quarter" idx="12"/>
          </p:nvPr>
        </p:nvSpPr>
        <p:spPr/>
        <p:txBody>
          <a:bodyPr/>
          <a:lstStyle/>
          <a:p>
            <a:fld id="{9C3D4D15-3887-47F3-AC8F-B99C7C44B5C5}" type="slidenum">
              <a:rPr lang="sv-SE" smtClean="0"/>
              <a:pPr/>
              <a:t>12</a:t>
            </a:fld>
            <a:endParaRPr lang="sv-SE" dirty="0"/>
          </a:p>
        </p:txBody>
      </p:sp>
      <p:pic>
        <p:nvPicPr>
          <p:cNvPr id="1026" name="9F0AE3E7-BF62-4E52-BC7A-CF2F80F88E4D" descr="9F0AE3E7-BF62-4E52-BC7A-CF2F80F88E4D">
            <a:extLst>
              <a:ext uri="{FF2B5EF4-FFF2-40B4-BE49-F238E27FC236}">
                <a16:creationId xmlns:a16="http://schemas.microsoft.com/office/drawing/2014/main" id="{F4C11A8B-D868-45BD-8567-D123E8B7FD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4022" y="3684070"/>
            <a:ext cx="3664275" cy="28139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0000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653217DB-B919-416D-B463-4647BC9120A3}"/>
              </a:ext>
            </a:extLst>
          </p:cNvPr>
          <p:cNvSpPr>
            <a:spLocks noGrp="1"/>
          </p:cNvSpPr>
          <p:nvPr>
            <p:ph type="ftr" sz="quarter" idx="11"/>
          </p:nvPr>
        </p:nvSpPr>
        <p:spPr/>
        <p:txBody>
          <a:bodyPr/>
          <a:lstStyle/>
          <a:p>
            <a:r>
              <a:rPr lang="sv-SE"/>
              <a:t>Samordnad utveckling för god och nära vård</a:t>
            </a:r>
            <a:endParaRPr lang="sv-SE" dirty="0"/>
          </a:p>
        </p:txBody>
      </p:sp>
      <p:sp>
        <p:nvSpPr>
          <p:cNvPr id="6" name="Platshållare för bildnummer 5">
            <a:extLst>
              <a:ext uri="{FF2B5EF4-FFF2-40B4-BE49-F238E27FC236}">
                <a16:creationId xmlns:a16="http://schemas.microsoft.com/office/drawing/2014/main" id="{9B2A641B-4AF5-4E95-88B1-6A97633546DC}"/>
              </a:ext>
            </a:extLst>
          </p:cNvPr>
          <p:cNvSpPr>
            <a:spLocks noGrp="1"/>
          </p:cNvSpPr>
          <p:nvPr>
            <p:ph type="sldNum" sz="quarter" idx="12"/>
          </p:nvPr>
        </p:nvSpPr>
        <p:spPr/>
        <p:txBody>
          <a:bodyPr/>
          <a:lstStyle/>
          <a:p>
            <a:fld id="{9C3D4D15-3887-47F3-AC8F-B99C7C44B5C5}" type="slidenum">
              <a:rPr lang="sv-SE" smtClean="0"/>
              <a:pPr/>
              <a:t>13</a:t>
            </a:fld>
            <a:endParaRPr lang="sv-SE" dirty="0"/>
          </a:p>
        </p:txBody>
      </p:sp>
      <p:pic>
        <p:nvPicPr>
          <p:cNvPr id="8" name="Bildobjekt 7">
            <a:extLst>
              <a:ext uri="{FF2B5EF4-FFF2-40B4-BE49-F238E27FC236}">
                <a16:creationId xmlns:a16="http://schemas.microsoft.com/office/drawing/2014/main" id="{B2DF6788-CE4B-4922-A92C-42119C25476B}"/>
              </a:ext>
            </a:extLst>
          </p:cNvPr>
          <p:cNvPicPr>
            <a:picLocks noChangeAspect="1"/>
          </p:cNvPicPr>
          <p:nvPr/>
        </p:nvPicPr>
        <p:blipFill>
          <a:blip r:embed="rId2"/>
          <a:stretch>
            <a:fillRect/>
          </a:stretch>
        </p:blipFill>
        <p:spPr>
          <a:xfrm>
            <a:off x="1797255" y="360000"/>
            <a:ext cx="8595893" cy="6379236"/>
          </a:xfrm>
          <a:prstGeom prst="rect">
            <a:avLst/>
          </a:prstGeom>
        </p:spPr>
      </p:pic>
    </p:spTree>
    <p:extLst>
      <p:ext uri="{BB962C8B-B14F-4D97-AF65-F5344CB8AC3E}">
        <p14:creationId xmlns:p14="http://schemas.microsoft.com/office/powerpoint/2010/main" val="4104661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2FD30AF1-D373-4B67-B73E-759DFCC5B957}"/>
              </a:ext>
            </a:extLst>
          </p:cNvPr>
          <p:cNvSpPr>
            <a:spLocks noGrp="1"/>
          </p:cNvSpPr>
          <p:nvPr>
            <p:ph idx="1"/>
          </p:nvPr>
        </p:nvSpPr>
        <p:spPr/>
        <p:txBody>
          <a:bodyPr/>
          <a:lstStyle/>
          <a:p>
            <a:pPr marL="0" indent="0">
              <a:buNone/>
            </a:pPr>
            <a:r>
              <a:rPr lang="sv-SE" dirty="0"/>
              <a:t>Utredningens hemsida: </a:t>
            </a:r>
            <a:r>
              <a:rPr lang="sv-SE" dirty="0">
                <a:hlinkClick r:id="rId2"/>
              </a:rPr>
              <a:t>http://www.sou.gov.se/godochnaravard/</a:t>
            </a:r>
            <a:r>
              <a:rPr lang="sv-SE" dirty="0"/>
              <a:t> </a:t>
            </a:r>
          </a:p>
          <a:p>
            <a:pPr marL="0" indent="0">
              <a:buNone/>
            </a:pPr>
            <a:r>
              <a:rPr lang="sv-SE" dirty="0">
                <a:hlinkClick r:id="rId3"/>
              </a:rPr>
              <a:t>http://www.sou.gov.se/godochnaravard/film/</a:t>
            </a:r>
            <a:endParaRPr lang="sv-SE" dirty="0"/>
          </a:p>
          <a:p>
            <a:pPr marL="0" indent="0" algn="ctr">
              <a:buNone/>
            </a:pPr>
            <a:endParaRPr lang="sv-SE" dirty="0"/>
          </a:p>
          <a:p>
            <a:pPr marL="0" indent="0">
              <a:buNone/>
            </a:pPr>
            <a:r>
              <a:rPr lang="sv-SE" dirty="0"/>
              <a:t>Epost: </a:t>
            </a:r>
            <a:r>
              <a:rPr lang="sv-SE" dirty="0">
                <a:hlinkClick r:id="rId4"/>
              </a:rPr>
              <a:t>louise.a.andersson@regeringskansliet.se</a:t>
            </a:r>
            <a:endParaRPr lang="sv-SE" dirty="0"/>
          </a:p>
          <a:p>
            <a:pPr marL="0" indent="0">
              <a:buNone/>
            </a:pPr>
            <a:endParaRPr lang="sv-SE" dirty="0"/>
          </a:p>
          <a:p>
            <a:pPr marL="0" indent="0">
              <a:buNone/>
            </a:pPr>
            <a:r>
              <a:rPr lang="sv-SE" dirty="0"/>
              <a:t>Referensgrupp kommun</a:t>
            </a:r>
          </a:p>
          <a:p>
            <a:pPr marL="0" indent="0">
              <a:buNone/>
            </a:pPr>
            <a:r>
              <a:rPr lang="sv-SE" dirty="0">
                <a:hlinkClick r:id="rId5"/>
              </a:rPr>
              <a:t>Maria.vikingsson@sotenas.se</a:t>
            </a:r>
            <a:endParaRPr lang="sv-SE" dirty="0"/>
          </a:p>
          <a:p>
            <a:pPr marL="0" indent="0">
              <a:buNone/>
            </a:pPr>
            <a:endParaRPr lang="sv-SE" dirty="0"/>
          </a:p>
          <a:p>
            <a:endParaRPr lang="sv-SE" dirty="0"/>
          </a:p>
        </p:txBody>
      </p:sp>
      <p:sp>
        <p:nvSpPr>
          <p:cNvPr id="3" name="Rubrik 2">
            <a:extLst>
              <a:ext uri="{FF2B5EF4-FFF2-40B4-BE49-F238E27FC236}">
                <a16:creationId xmlns:a16="http://schemas.microsoft.com/office/drawing/2014/main" id="{F5226F47-8883-4E43-9EA2-8728FF23C2EE}"/>
              </a:ext>
            </a:extLst>
          </p:cNvPr>
          <p:cNvSpPr>
            <a:spLocks noGrp="1"/>
          </p:cNvSpPr>
          <p:nvPr>
            <p:ph type="title"/>
          </p:nvPr>
        </p:nvSpPr>
        <p:spPr/>
        <p:txBody>
          <a:bodyPr/>
          <a:lstStyle/>
          <a:p>
            <a:r>
              <a:rPr lang="sv-SE" dirty="0"/>
              <a:t>Följ utredningen/kontakta via:</a:t>
            </a:r>
          </a:p>
        </p:txBody>
      </p:sp>
      <p:sp>
        <p:nvSpPr>
          <p:cNvPr id="4" name="Platshållare för sidfot 3">
            <a:extLst>
              <a:ext uri="{FF2B5EF4-FFF2-40B4-BE49-F238E27FC236}">
                <a16:creationId xmlns:a16="http://schemas.microsoft.com/office/drawing/2014/main" id="{99C77D78-E4DD-4315-91A9-8E43CE3DD5BE}"/>
              </a:ext>
            </a:extLst>
          </p:cNvPr>
          <p:cNvSpPr>
            <a:spLocks noGrp="1"/>
          </p:cNvSpPr>
          <p:nvPr>
            <p:ph type="ftr" sz="quarter" idx="11"/>
          </p:nvPr>
        </p:nvSpPr>
        <p:spPr/>
        <p:txBody>
          <a:bodyPr/>
          <a:lstStyle/>
          <a:p>
            <a:r>
              <a:rPr lang="sv-SE"/>
              <a:t>Samordnad utveckling för god och nära vård</a:t>
            </a:r>
            <a:endParaRPr lang="sv-SE" dirty="0"/>
          </a:p>
        </p:txBody>
      </p:sp>
      <p:sp>
        <p:nvSpPr>
          <p:cNvPr id="5" name="Platshållare för bildnummer 4">
            <a:extLst>
              <a:ext uri="{FF2B5EF4-FFF2-40B4-BE49-F238E27FC236}">
                <a16:creationId xmlns:a16="http://schemas.microsoft.com/office/drawing/2014/main" id="{77CA46FC-5D94-40DB-928F-C2D75C4F0B70}"/>
              </a:ext>
            </a:extLst>
          </p:cNvPr>
          <p:cNvSpPr>
            <a:spLocks noGrp="1"/>
          </p:cNvSpPr>
          <p:nvPr>
            <p:ph type="sldNum" sz="quarter" idx="12"/>
          </p:nvPr>
        </p:nvSpPr>
        <p:spPr/>
        <p:txBody>
          <a:bodyPr/>
          <a:lstStyle/>
          <a:p>
            <a:fld id="{9C3D4D15-3887-47F3-AC8F-B99C7C44B5C5}" type="slidenum">
              <a:rPr lang="sv-SE" smtClean="0"/>
              <a:pPr/>
              <a:t>14</a:t>
            </a:fld>
            <a:endParaRPr lang="sv-SE" dirty="0"/>
          </a:p>
        </p:txBody>
      </p:sp>
    </p:spTree>
    <p:extLst>
      <p:ext uri="{BB962C8B-B14F-4D97-AF65-F5344CB8AC3E}">
        <p14:creationId xmlns:p14="http://schemas.microsoft.com/office/powerpoint/2010/main" val="3430428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264F82-F15F-4E4E-AEDE-C95586DA9918}"/>
              </a:ext>
            </a:extLst>
          </p:cNvPr>
          <p:cNvSpPr>
            <a:spLocks noGrp="1"/>
          </p:cNvSpPr>
          <p:nvPr>
            <p:ph type="ctrTitle"/>
          </p:nvPr>
        </p:nvSpPr>
        <p:spPr/>
        <p:txBody>
          <a:bodyPr/>
          <a:lstStyle/>
          <a:p>
            <a:r>
              <a:rPr lang="sv-SE" dirty="0"/>
              <a:t>Samordnad utveckling för god och nära vård </a:t>
            </a:r>
            <a:r>
              <a:rPr lang="sv-SE" sz="3600" dirty="0"/>
              <a:t>S2017:01</a:t>
            </a:r>
            <a:br>
              <a:rPr lang="sv-SE" sz="3600" dirty="0"/>
            </a:br>
            <a:br>
              <a:rPr lang="sv-SE" dirty="0"/>
            </a:br>
            <a:br>
              <a:rPr lang="sv-SE" dirty="0"/>
            </a:br>
            <a:br>
              <a:rPr lang="sv-SE" dirty="0"/>
            </a:br>
            <a:endParaRPr lang="sv-SE" dirty="0"/>
          </a:p>
        </p:txBody>
      </p:sp>
      <p:sp>
        <p:nvSpPr>
          <p:cNvPr id="3" name="Underrubrik 2">
            <a:extLst>
              <a:ext uri="{FF2B5EF4-FFF2-40B4-BE49-F238E27FC236}">
                <a16:creationId xmlns:a16="http://schemas.microsoft.com/office/drawing/2014/main" id="{5D26BF03-1687-4BB9-BB2B-EDC30E72816B}"/>
              </a:ext>
            </a:extLst>
          </p:cNvPr>
          <p:cNvSpPr>
            <a:spLocks noGrp="1"/>
          </p:cNvSpPr>
          <p:nvPr>
            <p:ph type="subTitle" idx="1"/>
          </p:nvPr>
        </p:nvSpPr>
        <p:spPr>
          <a:xfrm>
            <a:off x="993268" y="2900577"/>
            <a:ext cx="8893350" cy="1909961"/>
          </a:xfrm>
        </p:spPr>
        <p:txBody>
          <a:bodyPr/>
          <a:lstStyle/>
          <a:p>
            <a:endParaRPr lang="sv-SE" dirty="0"/>
          </a:p>
          <a:p>
            <a:endParaRPr lang="sv-SE" dirty="0"/>
          </a:p>
          <a:p>
            <a:r>
              <a:rPr lang="sv-SE" dirty="0"/>
              <a:t>Kommittédirektiv 2017:24</a:t>
            </a:r>
          </a:p>
          <a:p>
            <a:r>
              <a:rPr lang="sv-SE" dirty="0"/>
              <a:t>Samordnad utveckling för en modern, jämlik, tillgänglig och effektiv vård med fokus på primärvården</a:t>
            </a:r>
          </a:p>
          <a:p>
            <a:endParaRPr lang="sv-SE" dirty="0"/>
          </a:p>
        </p:txBody>
      </p:sp>
      <p:sp>
        <p:nvSpPr>
          <p:cNvPr id="4" name="Platshållare för sidfot 3">
            <a:extLst>
              <a:ext uri="{FF2B5EF4-FFF2-40B4-BE49-F238E27FC236}">
                <a16:creationId xmlns:a16="http://schemas.microsoft.com/office/drawing/2014/main" id="{EAD3EE14-EB51-42AD-AA4F-CF1A6C4254F2}"/>
              </a:ext>
            </a:extLst>
          </p:cNvPr>
          <p:cNvSpPr>
            <a:spLocks noGrp="1"/>
          </p:cNvSpPr>
          <p:nvPr>
            <p:ph type="ftr" sz="quarter" idx="11"/>
          </p:nvPr>
        </p:nvSpPr>
        <p:spPr/>
        <p:txBody>
          <a:bodyPr/>
          <a:lstStyle/>
          <a:p>
            <a:r>
              <a:rPr lang="sv-SE"/>
              <a:t>Samordnad utveckling för god och nära vård</a:t>
            </a:r>
            <a:endParaRPr lang="sv-SE" dirty="0"/>
          </a:p>
        </p:txBody>
      </p:sp>
      <p:sp>
        <p:nvSpPr>
          <p:cNvPr id="5" name="Platshållare för bildnummer 4">
            <a:extLst>
              <a:ext uri="{FF2B5EF4-FFF2-40B4-BE49-F238E27FC236}">
                <a16:creationId xmlns:a16="http://schemas.microsoft.com/office/drawing/2014/main" id="{E4148412-DB00-45EF-9F8E-63ECE64D4839}"/>
              </a:ext>
            </a:extLst>
          </p:cNvPr>
          <p:cNvSpPr>
            <a:spLocks noGrp="1"/>
          </p:cNvSpPr>
          <p:nvPr>
            <p:ph type="sldNum" sz="quarter" idx="12"/>
          </p:nvPr>
        </p:nvSpPr>
        <p:spPr/>
        <p:txBody>
          <a:bodyPr/>
          <a:lstStyle/>
          <a:p>
            <a:fld id="{9C3D4D15-3887-47F3-AC8F-B99C7C44B5C5}" type="slidenum">
              <a:rPr lang="sv-SE" smtClean="0"/>
              <a:pPr/>
              <a:t>2</a:t>
            </a:fld>
            <a:endParaRPr lang="sv-SE" dirty="0"/>
          </a:p>
        </p:txBody>
      </p:sp>
    </p:spTree>
    <p:extLst>
      <p:ext uri="{BB962C8B-B14F-4D97-AF65-F5344CB8AC3E}">
        <p14:creationId xmlns:p14="http://schemas.microsoft.com/office/powerpoint/2010/main" val="2990151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13387DF7-B604-4CA7-8E8E-D70DEB81FF44}"/>
              </a:ext>
            </a:extLst>
          </p:cNvPr>
          <p:cNvSpPr>
            <a:spLocks noGrp="1"/>
          </p:cNvSpPr>
          <p:nvPr>
            <p:ph idx="1"/>
          </p:nvPr>
        </p:nvSpPr>
        <p:spPr>
          <a:xfrm>
            <a:off x="444444" y="1086905"/>
            <a:ext cx="12258312" cy="4283761"/>
          </a:xfrm>
        </p:spPr>
        <p:txBody>
          <a:bodyPr/>
          <a:lstStyle/>
          <a:p>
            <a:pPr lvl="0">
              <a:lnSpc>
                <a:spcPct val="150000"/>
              </a:lnSpc>
            </a:pPr>
            <a:r>
              <a:rPr lang="sv-SE" sz="2800" dirty="0">
                <a:solidFill>
                  <a:prstClr val="black"/>
                </a:solidFill>
              </a:rPr>
              <a:t>Goda resultat gällande medicinsk kvalitet</a:t>
            </a:r>
          </a:p>
          <a:p>
            <a:pPr lvl="0">
              <a:lnSpc>
                <a:spcPct val="150000"/>
              </a:lnSpc>
            </a:pPr>
            <a:r>
              <a:rPr lang="sv-SE" sz="2800" dirty="0">
                <a:solidFill>
                  <a:prstClr val="black"/>
                </a:solidFill>
              </a:rPr>
              <a:t>Sämre gällande kontinuitet, tillgänglighet, delaktighet</a:t>
            </a:r>
          </a:p>
          <a:p>
            <a:pPr lvl="0">
              <a:lnSpc>
                <a:spcPct val="150000"/>
              </a:lnSpc>
            </a:pPr>
            <a:r>
              <a:rPr lang="sv-SE" sz="2800" dirty="0">
                <a:solidFill>
                  <a:prstClr val="black"/>
                </a:solidFill>
              </a:rPr>
              <a:t>Möta demografisk utveckling samt förväntningar och behov idag</a:t>
            </a:r>
          </a:p>
          <a:p>
            <a:pPr lvl="0">
              <a:lnSpc>
                <a:spcPct val="150000"/>
              </a:lnSpc>
            </a:pPr>
            <a:r>
              <a:rPr lang="sv-SE" sz="2800" dirty="0">
                <a:solidFill>
                  <a:prstClr val="black"/>
                </a:solidFill>
              </a:rPr>
              <a:t>Bibehålla och öka kvaliteten</a:t>
            </a:r>
          </a:p>
          <a:p>
            <a:pPr lvl="0">
              <a:lnSpc>
                <a:spcPct val="150000"/>
              </a:lnSpc>
            </a:pPr>
            <a:r>
              <a:rPr lang="sv-SE" sz="2800" dirty="0">
                <a:solidFill>
                  <a:prstClr val="black"/>
                </a:solidFill>
              </a:rPr>
              <a:t>Kontroll på vårdens kostnader</a:t>
            </a:r>
          </a:p>
          <a:p>
            <a:pPr lvl="0">
              <a:lnSpc>
                <a:spcPct val="150000"/>
              </a:lnSpc>
            </a:pPr>
            <a:r>
              <a:rPr lang="sv-SE" sz="2800" dirty="0">
                <a:solidFill>
                  <a:prstClr val="black"/>
                </a:solidFill>
              </a:rPr>
              <a:t>Svensk sjukvård historiskt fokuserad på akutsjukhus</a:t>
            </a:r>
          </a:p>
          <a:p>
            <a:pPr lvl="0">
              <a:lnSpc>
                <a:spcPct val="150000"/>
              </a:lnSpc>
            </a:pPr>
            <a:r>
              <a:rPr lang="sv-SE" sz="2800" dirty="0">
                <a:solidFill>
                  <a:prstClr val="black"/>
                </a:solidFill>
              </a:rPr>
              <a:t>En stärkt primärvård bidrar till en jämlik hälsa</a:t>
            </a:r>
          </a:p>
          <a:p>
            <a:endParaRPr lang="sv-SE" dirty="0"/>
          </a:p>
        </p:txBody>
      </p:sp>
      <p:sp>
        <p:nvSpPr>
          <p:cNvPr id="3" name="Rubrik 2">
            <a:extLst>
              <a:ext uri="{FF2B5EF4-FFF2-40B4-BE49-F238E27FC236}">
                <a16:creationId xmlns:a16="http://schemas.microsoft.com/office/drawing/2014/main" id="{4B4AE497-1907-4DB6-B4D5-AF1184F61591}"/>
              </a:ext>
            </a:extLst>
          </p:cNvPr>
          <p:cNvSpPr>
            <a:spLocks noGrp="1"/>
          </p:cNvSpPr>
          <p:nvPr>
            <p:ph type="title"/>
          </p:nvPr>
        </p:nvSpPr>
        <p:spPr/>
        <p:txBody>
          <a:bodyPr/>
          <a:lstStyle/>
          <a:p>
            <a:r>
              <a:rPr lang="sv-SE" sz="4000" dirty="0"/>
              <a:t>Bakgrund – behov av förändring</a:t>
            </a:r>
            <a:br>
              <a:rPr lang="sv-SE" sz="4000" dirty="0"/>
            </a:br>
            <a:br>
              <a:rPr lang="sv-SE" sz="4000" dirty="0"/>
            </a:br>
            <a:endParaRPr lang="sv-SE" sz="4000" dirty="0"/>
          </a:p>
        </p:txBody>
      </p:sp>
      <p:sp>
        <p:nvSpPr>
          <p:cNvPr id="4" name="Platshållare för sidfot 3">
            <a:extLst>
              <a:ext uri="{FF2B5EF4-FFF2-40B4-BE49-F238E27FC236}">
                <a16:creationId xmlns:a16="http://schemas.microsoft.com/office/drawing/2014/main" id="{F27613C1-5A2A-4F1F-9179-0B118F8F96F8}"/>
              </a:ext>
            </a:extLst>
          </p:cNvPr>
          <p:cNvSpPr>
            <a:spLocks noGrp="1"/>
          </p:cNvSpPr>
          <p:nvPr>
            <p:ph type="ftr" sz="quarter" idx="11"/>
          </p:nvPr>
        </p:nvSpPr>
        <p:spPr/>
        <p:txBody>
          <a:bodyPr/>
          <a:lstStyle/>
          <a:p>
            <a:r>
              <a:rPr lang="sv-SE"/>
              <a:t>Samordnad utveckling för god och nära vård</a:t>
            </a:r>
            <a:endParaRPr lang="sv-SE" dirty="0"/>
          </a:p>
        </p:txBody>
      </p:sp>
      <p:sp>
        <p:nvSpPr>
          <p:cNvPr id="5" name="Platshållare för bildnummer 4">
            <a:extLst>
              <a:ext uri="{FF2B5EF4-FFF2-40B4-BE49-F238E27FC236}">
                <a16:creationId xmlns:a16="http://schemas.microsoft.com/office/drawing/2014/main" id="{0951ACC2-A720-4B28-8622-90DC2A73138E}"/>
              </a:ext>
            </a:extLst>
          </p:cNvPr>
          <p:cNvSpPr>
            <a:spLocks noGrp="1"/>
          </p:cNvSpPr>
          <p:nvPr>
            <p:ph type="sldNum" sz="quarter" idx="12"/>
          </p:nvPr>
        </p:nvSpPr>
        <p:spPr/>
        <p:txBody>
          <a:bodyPr/>
          <a:lstStyle/>
          <a:p>
            <a:fld id="{9C3D4D15-3887-47F3-AC8F-B99C7C44B5C5}" type="slidenum">
              <a:rPr lang="sv-SE" smtClean="0"/>
              <a:pPr/>
              <a:t>3</a:t>
            </a:fld>
            <a:endParaRPr lang="sv-SE" dirty="0"/>
          </a:p>
        </p:txBody>
      </p:sp>
    </p:spTree>
    <p:extLst>
      <p:ext uri="{BB962C8B-B14F-4D97-AF65-F5344CB8AC3E}">
        <p14:creationId xmlns:p14="http://schemas.microsoft.com/office/powerpoint/2010/main" val="4121794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388408FF-0B2E-4A29-9275-F0DF2708771A}"/>
              </a:ext>
            </a:extLst>
          </p:cNvPr>
          <p:cNvSpPr>
            <a:spLocks noGrp="1"/>
          </p:cNvSpPr>
          <p:nvPr>
            <p:ph idx="1"/>
          </p:nvPr>
        </p:nvSpPr>
        <p:spPr>
          <a:xfrm>
            <a:off x="622800" y="1389740"/>
            <a:ext cx="10955715" cy="4129082"/>
          </a:xfrm>
        </p:spPr>
        <p:txBody>
          <a:bodyPr/>
          <a:lstStyle/>
          <a:p>
            <a:pPr lvl="0"/>
            <a:r>
              <a:rPr lang="sv-SE" sz="2000" dirty="0">
                <a:solidFill>
                  <a:prstClr val="black"/>
                </a:solidFill>
              </a:rPr>
              <a:t>Regeringsbeslut 		2 mars 2017</a:t>
            </a:r>
          </a:p>
          <a:p>
            <a:pPr lvl="0"/>
            <a:endParaRPr lang="sv-SE" sz="2000" dirty="0">
              <a:solidFill>
                <a:prstClr val="black"/>
              </a:solidFill>
            </a:endParaRPr>
          </a:p>
          <a:p>
            <a:pPr lvl="0"/>
            <a:r>
              <a:rPr lang="sv-SE" sz="2000" dirty="0">
                <a:solidFill>
                  <a:prstClr val="black"/>
                </a:solidFill>
              </a:rPr>
              <a:t>Första delbetänkande		7 juni 2017</a:t>
            </a:r>
          </a:p>
          <a:p>
            <a:pPr lvl="0"/>
            <a:endParaRPr lang="sv-SE" sz="2000" dirty="0">
              <a:solidFill>
                <a:prstClr val="black"/>
              </a:solidFill>
            </a:endParaRPr>
          </a:p>
          <a:p>
            <a:pPr lvl="0"/>
            <a:r>
              <a:rPr lang="sv-SE" sz="2000" dirty="0">
                <a:solidFill>
                  <a:prstClr val="black"/>
                </a:solidFill>
              </a:rPr>
              <a:t>Tilläggsdirektiv		21 september 2017</a:t>
            </a:r>
          </a:p>
          <a:p>
            <a:pPr lvl="0"/>
            <a:endParaRPr lang="sv-SE" sz="2000" dirty="0">
              <a:solidFill>
                <a:prstClr val="black"/>
              </a:solidFill>
            </a:endParaRPr>
          </a:p>
          <a:p>
            <a:pPr lvl="0"/>
            <a:r>
              <a:rPr lang="sv-SE" sz="2000" dirty="0">
                <a:solidFill>
                  <a:prstClr val="black"/>
                </a:solidFill>
              </a:rPr>
              <a:t>Andra delbetänkande		1 juni 2018</a:t>
            </a:r>
          </a:p>
          <a:p>
            <a:pPr lvl="0"/>
            <a:endParaRPr lang="sv-SE" sz="2000" dirty="0">
              <a:solidFill>
                <a:prstClr val="black"/>
              </a:solidFill>
            </a:endParaRPr>
          </a:p>
          <a:p>
            <a:pPr lvl="0"/>
            <a:r>
              <a:rPr lang="sv-SE" sz="2000" dirty="0">
                <a:solidFill>
                  <a:prstClr val="black"/>
                </a:solidFill>
              </a:rPr>
              <a:t>Tilläggsdirektiv		23 augusti 2018</a:t>
            </a:r>
          </a:p>
          <a:p>
            <a:pPr lvl="0"/>
            <a:endParaRPr lang="sv-SE" sz="2000" dirty="0">
              <a:solidFill>
                <a:prstClr val="black"/>
              </a:solidFill>
            </a:endParaRPr>
          </a:p>
          <a:p>
            <a:pPr lvl="0"/>
            <a:r>
              <a:rPr lang="sv-SE" sz="2000" dirty="0">
                <a:solidFill>
                  <a:prstClr val="black"/>
                </a:solidFill>
              </a:rPr>
              <a:t>Tredje delbetänkande		Juni 2019</a:t>
            </a:r>
          </a:p>
          <a:p>
            <a:pPr lvl="0"/>
            <a:endParaRPr lang="sv-SE" sz="2000" dirty="0">
              <a:solidFill>
                <a:prstClr val="black"/>
              </a:solidFill>
            </a:endParaRPr>
          </a:p>
          <a:p>
            <a:pPr lvl="0"/>
            <a:r>
              <a:rPr lang="sv-SE" sz="2000" dirty="0">
                <a:solidFill>
                  <a:prstClr val="black"/>
                </a:solidFill>
              </a:rPr>
              <a:t>Slutbetänkande		31 mars 2020</a:t>
            </a:r>
          </a:p>
          <a:p>
            <a:endParaRPr lang="sv-SE" dirty="0"/>
          </a:p>
        </p:txBody>
      </p:sp>
      <p:sp>
        <p:nvSpPr>
          <p:cNvPr id="3" name="Rubrik 2">
            <a:extLst>
              <a:ext uri="{FF2B5EF4-FFF2-40B4-BE49-F238E27FC236}">
                <a16:creationId xmlns:a16="http://schemas.microsoft.com/office/drawing/2014/main" id="{CD1092AD-2EF9-4B55-B8C1-7FF3AA971413}"/>
              </a:ext>
            </a:extLst>
          </p:cNvPr>
          <p:cNvSpPr>
            <a:spLocks noGrp="1"/>
          </p:cNvSpPr>
          <p:nvPr>
            <p:ph type="title"/>
          </p:nvPr>
        </p:nvSpPr>
        <p:spPr/>
        <p:txBody>
          <a:bodyPr/>
          <a:lstStyle/>
          <a:p>
            <a:r>
              <a:rPr lang="sv-SE" dirty="0"/>
              <a:t>Utredningens tidsramar</a:t>
            </a:r>
          </a:p>
        </p:txBody>
      </p:sp>
      <p:sp>
        <p:nvSpPr>
          <p:cNvPr id="4" name="Platshållare för sidfot 3">
            <a:extLst>
              <a:ext uri="{FF2B5EF4-FFF2-40B4-BE49-F238E27FC236}">
                <a16:creationId xmlns:a16="http://schemas.microsoft.com/office/drawing/2014/main" id="{5680ADA3-690B-4390-89B6-8351444874C3}"/>
              </a:ext>
            </a:extLst>
          </p:cNvPr>
          <p:cNvSpPr>
            <a:spLocks noGrp="1"/>
          </p:cNvSpPr>
          <p:nvPr>
            <p:ph type="ftr" sz="quarter" idx="11"/>
          </p:nvPr>
        </p:nvSpPr>
        <p:spPr/>
        <p:txBody>
          <a:bodyPr/>
          <a:lstStyle/>
          <a:p>
            <a:r>
              <a:rPr lang="sv-SE" dirty="0"/>
              <a:t>Samordnad utveckling för god och nära vård</a:t>
            </a:r>
          </a:p>
        </p:txBody>
      </p:sp>
      <p:sp>
        <p:nvSpPr>
          <p:cNvPr id="5" name="Platshållare för bildnummer 4">
            <a:extLst>
              <a:ext uri="{FF2B5EF4-FFF2-40B4-BE49-F238E27FC236}">
                <a16:creationId xmlns:a16="http://schemas.microsoft.com/office/drawing/2014/main" id="{79B5F2C5-C583-4E86-A1A6-5A607BB8FEE8}"/>
              </a:ext>
            </a:extLst>
          </p:cNvPr>
          <p:cNvSpPr>
            <a:spLocks noGrp="1"/>
          </p:cNvSpPr>
          <p:nvPr>
            <p:ph type="sldNum" sz="quarter" idx="12"/>
          </p:nvPr>
        </p:nvSpPr>
        <p:spPr/>
        <p:txBody>
          <a:bodyPr/>
          <a:lstStyle/>
          <a:p>
            <a:fld id="{9C3D4D15-3887-47F3-AC8F-B99C7C44B5C5}" type="slidenum">
              <a:rPr lang="sv-SE" smtClean="0"/>
              <a:pPr/>
              <a:t>4</a:t>
            </a:fld>
            <a:endParaRPr lang="sv-SE" dirty="0"/>
          </a:p>
        </p:txBody>
      </p:sp>
      <p:pic>
        <p:nvPicPr>
          <p:cNvPr id="6" name="Bildobjekt 5">
            <a:extLst>
              <a:ext uri="{FF2B5EF4-FFF2-40B4-BE49-F238E27FC236}">
                <a16:creationId xmlns:a16="http://schemas.microsoft.com/office/drawing/2014/main" id="{E2B59536-F410-40C0-98DC-0437096C2926}"/>
              </a:ext>
            </a:extLst>
          </p:cNvPr>
          <p:cNvPicPr>
            <a:picLocks noChangeAspect="1"/>
          </p:cNvPicPr>
          <p:nvPr/>
        </p:nvPicPr>
        <p:blipFill>
          <a:blip r:embed="rId2"/>
          <a:stretch>
            <a:fillRect/>
          </a:stretch>
        </p:blipFill>
        <p:spPr>
          <a:xfrm rot="452211">
            <a:off x="7740674" y="510696"/>
            <a:ext cx="2633700" cy="3286029"/>
          </a:xfrm>
          <a:prstGeom prst="rect">
            <a:avLst/>
          </a:prstGeom>
        </p:spPr>
      </p:pic>
      <p:pic>
        <p:nvPicPr>
          <p:cNvPr id="7" name="Bildobjekt 6">
            <a:extLst>
              <a:ext uri="{FF2B5EF4-FFF2-40B4-BE49-F238E27FC236}">
                <a16:creationId xmlns:a16="http://schemas.microsoft.com/office/drawing/2014/main" id="{197DC5B4-A19F-498D-94E3-4A8738F4DA5E}"/>
              </a:ext>
            </a:extLst>
          </p:cNvPr>
          <p:cNvPicPr>
            <a:picLocks noChangeAspect="1"/>
          </p:cNvPicPr>
          <p:nvPr/>
        </p:nvPicPr>
        <p:blipFill>
          <a:blip r:embed="rId3"/>
          <a:stretch>
            <a:fillRect/>
          </a:stretch>
        </p:blipFill>
        <p:spPr>
          <a:xfrm>
            <a:off x="8490638" y="3101824"/>
            <a:ext cx="2133785" cy="3060457"/>
          </a:xfrm>
          <a:prstGeom prst="rect">
            <a:avLst/>
          </a:prstGeom>
        </p:spPr>
      </p:pic>
      <p:sp>
        <p:nvSpPr>
          <p:cNvPr id="8" name="textruta 7">
            <a:extLst>
              <a:ext uri="{FF2B5EF4-FFF2-40B4-BE49-F238E27FC236}">
                <a16:creationId xmlns:a16="http://schemas.microsoft.com/office/drawing/2014/main" id="{A9A29FC6-88CD-44A1-80A6-73652B4D9C7C}"/>
              </a:ext>
            </a:extLst>
          </p:cNvPr>
          <p:cNvSpPr txBox="1"/>
          <p:nvPr/>
        </p:nvSpPr>
        <p:spPr>
          <a:xfrm>
            <a:off x="10093999" y="509462"/>
            <a:ext cx="1958109" cy="1384995"/>
          </a:xfrm>
          <a:prstGeom prst="rect">
            <a:avLst/>
          </a:prstGeom>
          <a:gradFill>
            <a:gsLst>
              <a:gs pos="100000">
                <a:srgbClr val="E1FBDD"/>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solidFill>
              <a:schemeClr val="accent1"/>
            </a:solidFill>
          </a:ln>
        </p:spPr>
        <p:txBody>
          <a:bodyPr wrap="square" rtlCol="0">
            <a:spAutoFit/>
          </a:bodyPr>
          <a:lstStyle/>
          <a:p>
            <a:pPr marL="171450" indent="-171450">
              <a:buFont typeface="Arial" panose="020B0604020202020204" pitchFamily="34" charset="0"/>
              <a:buChar char="•"/>
            </a:pPr>
            <a:r>
              <a:rPr lang="sv-SE" sz="1200" dirty="0"/>
              <a:t>Ändrade organisatoriska principer</a:t>
            </a:r>
          </a:p>
          <a:p>
            <a:pPr marL="171450" indent="-171450">
              <a:buFont typeface="Arial" panose="020B0604020202020204" pitchFamily="34" charset="0"/>
              <a:buChar char="•"/>
            </a:pPr>
            <a:r>
              <a:rPr lang="sv-SE" sz="1200" dirty="0"/>
              <a:t>Behovsstyrd vårdgaranti i primärvården</a:t>
            </a:r>
          </a:p>
          <a:p>
            <a:pPr marL="171450" indent="-171450">
              <a:buFont typeface="Arial" panose="020B0604020202020204" pitchFamily="34" charset="0"/>
              <a:buChar char="•"/>
            </a:pPr>
            <a:r>
              <a:rPr lang="sv-SE" sz="1200" dirty="0"/>
              <a:t>Färdplan och målbild</a:t>
            </a:r>
          </a:p>
        </p:txBody>
      </p:sp>
      <p:sp>
        <p:nvSpPr>
          <p:cNvPr id="9" name="textruta 8">
            <a:extLst>
              <a:ext uri="{FF2B5EF4-FFF2-40B4-BE49-F238E27FC236}">
                <a16:creationId xmlns:a16="http://schemas.microsoft.com/office/drawing/2014/main" id="{1A6654AA-0858-4FEB-98CE-5EA9700C038C}"/>
              </a:ext>
            </a:extLst>
          </p:cNvPr>
          <p:cNvSpPr txBox="1"/>
          <p:nvPr/>
        </p:nvSpPr>
        <p:spPr>
          <a:xfrm>
            <a:off x="10093999" y="3341775"/>
            <a:ext cx="1870009" cy="276999"/>
          </a:xfrm>
          <a:prstGeom prst="rect">
            <a:avLst/>
          </a:prstGeom>
          <a:gradFill>
            <a:gsLst>
              <a:gs pos="100000">
                <a:srgbClr val="E1FBDD"/>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solidFill>
              <a:schemeClr val="accent1"/>
            </a:solidFill>
          </a:ln>
        </p:spPr>
        <p:txBody>
          <a:bodyPr wrap="square" rtlCol="0">
            <a:spAutoFit/>
          </a:bodyPr>
          <a:lstStyle/>
          <a:p>
            <a:pPr marL="171450" indent="-171450">
              <a:buFont typeface="Arial" panose="020B0604020202020204" pitchFamily="34" charset="0"/>
              <a:buChar char="•"/>
            </a:pPr>
            <a:r>
              <a:rPr lang="sv-SE" sz="1200" dirty="0"/>
              <a:t>En primärvårdsreform</a:t>
            </a:r>
          </a:p>
        </p:txBody>
      </p:sp>
    </p:spTree>
    <p:extLst>
      <p:ext uri="{BB962C8B-B14F-4D97-AF65-F5344CB8AC3E}">
        <p14:creationId xmlns:p14="http://schemas.microsoft.com/office/powerpoint/2010/main" val="1886552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62033AD4-2FA1-4D8F-9072-A3C208C0C272}"/>
              </a:ext>
            </a:extLst>
          </p:cNvPr>
          <p:cNvSpPr>
            <a:spLocks noGrp="1"/>
          </p:cNvSpPr>
          <p:nvPr>
            <p:ph idx="1"/>
          </p:nvPr>
        </p:nvSpPr>
        <p:spPr>
          <a:xfrm>
            <a:off x="622800" y="1531312"/>
            <a:ext cx="13596783" cy="4759269"/>
          </a:xfrm>
        </p:spPr>
        <p:txBody>
          <a:bodyPr/>
          <a:lstStyle/>
          <a:p>
            <a:pPr lvl="0"/>
            <a:r>
              <a:rPr lang="sv-SE" sz="2800" dirty="0">
                <a:solidFill>
                  <a:prstClr val="black"/>
                </a:solidFill>
              </a:rPr>
              <a:t>Referensgrupper med företrädare för politiska partier, professioner, patienter/brukare, huvudmän (landsting och kommun)</a:t>
            </a:r>
          </a:p>
          <a:p>
            <a:pPr lvl="0"/>
            <a:endParaRPr lang="sv-SE" sz="2800" dirty="0">
              <a:solidFill>
                <a:prstClr val="black"/>
              </a:solidFill>
            </a:endParaRPr>
          </a:p>
          <a:p>
            <a:pPr lvl="0"/>
            <a:r>
              <a:rPr lang="sv-SE" sz="2800" dirty="0">
                <a:solidFill>
                  <a:prstClr val="black"/>
                </a:solidFill>
              </a:rPr>
              <a:t>Expertgrupp</a:t>
            </a:r>
          </a:p>
          <a:p>
            <a:pPr lvl="0"/>
            <a:endParaRPr lang="sv-SE" sz="2800" dirty="0">
              <a:solidFill>
                <a:prstClr val="black"/>
              </a:solidFill>
            </a:endParaRPr>
          </a:p>
          <a:p>
            <a:pPr lvl="0"/>
            <a:r>
              <a:rPr lang="sv-SE" sz="2800" dirty="0">
                <a:solidFill>
                  <a:prstClr val="black"/>
                </a:solidFill>
              </a:rPr>
              <a:t>Samverkan med många!</a:t>
            </a:r>
          </a:p>
          <a:p>
            <a:endParaRPr lang="sv-SE" dirty="0"/>
          </a:p>
        </p:txBody>
      </p:sp>
      <p:sp>
        <p:nvSpPr>
          <p:cNvPr id="3" name="Rubrik 2">
            <a:extLst>
              <a:ext uri="{FF2B5EF4-FFF2-40B4-BE49-F238E27FC236}">
                <a16:creationId xmlns:a16="http://schemas.microsoft.com/office/drawing/2014/main" id="{A2013F4D-5A2E-4B3F-8839-FBBD5D01130C}"/>
              </a:ext>
            </a:extLst>
          </p:cNvPr>
          <p:cNvSpPr>
            <a:spLocks noGrp="1"/>
          </p:cNvSpPr>
          <p:nvPr>
            <p:ph type="title"/>
          </p:nvPr>
        </p:nvSpPr>
        <p:spPr/>
        <p:txBody>
          <a:bodyPr/>
          <a:lstStyle/>
          <a:p>
            <a:r>
              <a:rPr lang="sv-SE" dirty="0"/>
              <a:t>Strukturerad dialog</a:t>
            </a:r>
          </a:p>
        </p:txBody>
      </p:sp>
      <p:sp>
        <p:nvSpPr>
          <p:cNvPr id="4" name="Platshållare för sidfot 3">
            <a:extLst>
              <a:ext uri="{FF2B5EF4-FFF2-40B4-BE49-F238E27FC236}">
                <a16:creationId xmlns:a16="http://schemas.microsoft.com/office/drawing/2014/main" id="{8688DE76-1729-4487-BD88-CDAF10C6D5F9}"/>
              </a:ext>
            </a:extLst>
          </p:cNvPr>
          <p:cNvSpPr>
            <a:spLocks noGrp="1"/>
          </p:cNvSpPr>
          <p:nvPr>
            <p:ph type="ftr" sz="quarter" idx="11"/>
          </p:nvPr>
        </p:nvSpPr>
        <p:spPr/>
        <p:txBody>
          <a:bodyPr/>
          <a:lstStyle/>
          <a:p>
            <a:r>
              <a:rPr lang="sv-SE"/>
              <a:t>Samordnad utveckling för god och nära vård</a:t>
            </a:r>
            <a:endParaRPr lang="sv-SE" dirty="0"/>
          </a:p>
        </p:txBody>
      </p:sp>
      <p:sp>
        <p:nvSpPr>
          <p:cNvPr id="5" name="Platshållare för bildnummer 4">
            <a:extLst>
              <a:ext uri="{FF2B5EF4-FFF2-40B4-BE49-F238E27FC236}">
                <a16:creationId xmlns:a16="http://schemas.microsoft.com/office/drawing/2014/main" id="{749E8845-2B0C-4930-BB09-3BA58FA98471}"/>
              </a:ext>
            </a:extLst>
          </p:cNvPr>
          <p:cNvSpPr>
            <a:spLocks noGrp="1"/>
          </p:cNvSpPr>
          <p:nvPr>
            <p:ph type="sldNum" sz="quarter" idx="12"/>
          </p:nvPr>
        </p:nvSpPr>
        <p:spPr/>
        <p:txBody>
          <a:bodyPr/>
          <a:lstStyle/>
          <a:p>
            <a:fld id="{9C3D4D15-3887-47F3-AC8F-B99C7C44B5C5}" type="slidenum">
              <a:rPr lang="sv-SE" smtClean="0"/>
              <a:pPr/>
              <a:t>5</a:t>
            </a:fld>
            <a:endParaRPr lang="sv-SE" dirty="0"/>
          </a:p>
        </p:txBody>
      </p:sp>
    </p:spTree>
    <p:extLst>
      <p:ext uri="{BB962C8B-B14F-4D97-AF65-F5344CB8AC3E}">
        <p14:creationId xmlns:p14="http://schemas.microsoft.com/office/powerpoint/2010/main" val="1823598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39ADAEDB-D2D8-4E7D-9F15-AFFEC7518BC3}"/>
              </a:ext>
            </a:extLst>
          </p:cNvPr>
          <p:cNvSpPr>
            <a:spLocks noGrp="1"/>
          </p:cNvSpPr>
          <p:nvPr>
            <p:ph idx="1"/>
          </p:nvPr>
        </p:nvSpPr>
        <p:spPr>
          <a:xfrm>
            <a:off x="715617" y="1083365"/>
            <a:ext cx="11476383" cy="4691269"/>
          </a:xfrm>
        </p:spPr>
        <p:txBody>
          <a:bodyPr/>
          <a:lstStyle/>
          <a:p>
            <a:pPr marL="0" lvl="0" indent="0">
              <a:buNone/>
            </a:pPr>
            <a:r>
              <a:rPr lang="sv-SE" sz="2000" dirty="0">
                <a:solidFill>
                  <a:prstClr val="black"/>
                </a:solidFill>
              </a:rPr>
              <a:t>En särskild utredare ska utifrån förslagen i betänkandet Effektiv vård stödja landstingen, berörda myndigheter och organisationer i arbetet med att samordnat </a:t>
            </a:r>
            <a:r>
              <a:rPr lang="sv-SE" sz="2000" b="1" dirty="0">
                <a:solidFill>
                  <a:prstClr val="black"/>
                </a:solidFill>
              </a:rPr>
              <a:t>utveckla en modern, jämlik, tillgänglig och effektiv hälso- och sjukvård med fokus på primärvården.</a:t>
            </a:r>
          </a:p>
          <a:p>
            <a:pPr marL="0" lvl="0" indent="0">
              <a:buNone/>
            </a:pPr>
            <a:endParaRPr lang="sv-SE" sz="1800" dirty="0">
              <a:solidFill>
                <a:prstClr val="black"/>
              </a:solidFill>
            </a:endParaRPr>
          </a:p>
          <a:p>
            <a:pPr marL="0" lvl="0" indent="0">
              <a:buNone/>
            </a:pPr>
            <a:r>
              <a:rPr lang="sv-SE" sz="2000" dirty="0">
                <a:solidFill>
                  <a:prstClr val="black"/>
                </a:solidFill>
              </a:rPr>
              <a:t>Utredaren ska bl. a.</a:t>
            </a:r>
          </a:p>
          <a:p>
            <a:pPr lvl="0"/>
            <a:r>
              <a:rPr lang="sv-SE" sz="2000" dirty="0">
                <a:solidFill>
                  <a:prstClr val="black"/>
                </a:solidFill>
              </a:rPr>
              <a:t>fördjupa analyserna av förslag i betänkandet Effektiv vård</a:t>
            </a:r>
          </a:p>
          <a:p>
            <a:pPr lvl="0"/>
            <a:endParaRPr lang="sv-SE" sz="2000" dirty="0">
              <a:solidFill>
                <a:prstClr val="black"/>
              </a:solidFill>
            </a:endParaRPr>
          </a:p>
          <a:p>
            <a:pPr lvl="0"/>
            <a:r>
              <a:rPr lang="sv-SE" sz="2000" dirty="0">
                <a:solidFill>
                  <a:prstClr val="black"/>
                </a:solidFill>
              </a:rPr>
              <a:t>redovisa förslagens konsekvenser samt</a:t>
            </a:r>
          </a:p>
          <a:p>
            <a:pPr lvl="0"/>
            <a:endParaRPr lang="sv-SE" sz="2000" dirty="0">
              <a:solidFill>
                <a:prstClr val="black"/>
              </a:solidFill>
            </a:endParaRPr>
          </a:p>
          <a:p>
            <a:pPr lvl="0"/>
            <a:r>
              <a:rPr lang="sv-SE" sz="2000" dirty="0">
                <a:solidFill>
                  <a:prstClr val="black"/>
                </a:solidFill>
              </a:rPr>
              <a:t>i dialog med företrädare för samtliga landsting, myndigheter och andra berörda aktörer </a:t>
            </a:r>
            <a:r>
              <a:rPr lang="sv-SE" sz="2000" b="1" dirty="0">
                <a:solidFill>
                  <a:prstClr val="black"/>
                </a:solidFill>
              </a:rPr>
              <a:t>utarbeta en nationell plan där primärvården är utgångspunkten för en ökad närhet till patienten</a:t>
            </a:r>
            <a:r>
              <a:rPr lang="sv-SE" sz="2000" dirty="0">
                <a:solidFill>
                  <a:prstClr val="black"/>
                </a:solidFill>
              </a:rPr>
              <a:t>. Utredaren ska i planen redovisa vad som krävs för en </a:t>
            </a:r>
            <a:r>
              <a:rPr lang="sv-SE" sz="2000" b="1" dirty="0">
                <a:solidFill>
                  <a:prstClr val="black"/>
                </a:solidFill>
              </a:rPr>
              <a:t>nationellt samordnad förändring, vilka utmaningar som finns samt redovisa en med berörda aktörer förankrad tidsplan för det fortsatta förändringsarbetet.</a:t>
            </a:r>
          </a:p>
          <a:p>
            <a:endParaRPr lang="sv-SE" dirty="0"/>
          </a:p>
        </p:txBody>
      </p:sp>
      <p:sp>
        <p:nvSpPr>
          <p:cNvPr id="3" name="Rubrik 2">
            <a:extLst>
              <a:ext uri="{FF2B5EF4-FFF2-40B4-BE49-F238E27FC236}">
                <a16:creationId xmlns:a16="http://schemas.microsoft.com/office/drawing/2014/main" id="{D0C69092-875D-4BAB-BDE5-AA2BB9F92055}"/>
              </a:ext>
            </a:extLst>
          </p:cNvPr>
          <p:cNvSpPr>
            <a:spLocks noGrp="1"/>
          </p:cNvSpPr>
          <p:nvPr>
            <p:ph type="title"/>
          </p:nvPr>
        </p:nvSpPr>
        <p:spPr/>
        <p:txBody>
          <a:bodyPr/>
          <a:lstStyle/>
          <a:p>
            <a:r>
              <a:rPr lang="sv-SE" sz="4000" dirty="0"/>
              <a:t>Uppdrag – samordnad omstrukturering (1)</a:t>
            </a:r>
          </a:p>
        </p:txBody>
      </p:sp>
      <p:sp>
        <p:nvSpPr>
          <p:cNvPr id="4" name="Platshållare för sidfot 3">
            <a:extLst>
              <a:ext uri="{FF2B5EF4-FFF2-40B4-BE49-F238E27FC236}">
                <a16:creationId xmlns:a16="http://schemas.microsoft.com/office/drawing/2014/main" id="{BA9B65BC-5B31-4A56-BE6A-79E3FCAC5F8F}"/>
              </a:ext>
            </a:extLst>
          </p:cNvPr>
          <p:cNvSpPr>
            <a:spLocks noGrp="1"/>
          </p:cNvSpPr>
          <p:nvPr>
            <p:ph type="ftr" sz="quarter" idx="11"/>
          </p:nvPr>
        </p:nvSpPr>
        <p:spPr/>
        <p:txBody>
          <a:bodyPr/>
          <a:lstStyle/>
          <a:p>
            <a:r>
              <a:rPr lang="sv-SE" dirty="0"/>
              <a:t>Samordnad utveckling för god och nära vård</a:t>
            </a:r>
          </a:p>
        </p:txBody>
      </p:sp>
      <p:sp>
        <p:nvSpPr>
          <p:cNvPr id="5" name="Platshållare för bildnummer 4">
            <a:extLst>
              <a:ext uri="{FF2B5EF4-FFF2-40B4-BE49-F238E27FC236}">
                <a16:creationId xmlns:a16="http://schemas.microsoft.com/office/drawing/2014/main" id="{2A9E4B68-5027-418F-8C05-7C02C39D8226}"/>
              </a:ext>
            </a:extLst>
          </p:cNvPr>
          <p:cNvSpPr>
            <a:spLocks noGrp="1"/>
          </p:cNvSpPr>
          <p:nvPr>
            <p:ph type="sldNum" sz="quarter" idx="12"/>
          </p:nvPr>
        </p:nvSpPr>
        <p:spPr/>
        <p:txBody>
          <a:bodyPr/>
          <a:lstStyle/>
          <a:p>
            <a:fld id="{9C3D4D15-3887-47F3-AC8F-B99C7C44B5C5}" type="slidenum">
              <a:rPr lang="sv-SE" smtClean="0"/>
              <a:pPr/>
              <a:t>6</a:t>
            </a:fld>
            <a:endParaRPr lang="sv-SE" dirty="0"/>
          </a:p>
        </p:txBody>
      </p:sp>
    </p:spTree>
    <p:extLst>
      <p:ext uri="{BB962C8B-B14F-4D97-AF65-F5344CB8AC3E}">
        <p14:creationId xmlns:p14="http://schemas.microsoft.com/office/powerpoint/2010/main" val="888203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34986534-0D55-453E-B20D-A109BB02E2D8}"/>
              </a:ext>
            </a:extLst>
          </p:cNvPr>
          <p:cNvSpPr>
            <a:spLocks noGrp="1"/>
          </p:cNvSpPr>
          <p:nvPr>
            <p:ph idx="1"/>
          </p:nvPr>
        </p:nvSpPr>
        <p:spPr>
          <a:xfrm>
            <a:off x="622800" y="1389740"/>
            <a:ext cx="12351078" cy="4747586"/>
          </a:xfrm>
        </p:spPr>
        <p:txBody>
          <a:bodyPr/>
          <a:lstStyle/>
          <a:p>
            <a:pPr marL="0" lvl="0" indent="0">
              <a:buNone/>
            </a:pPr>
            <a:r>
              <a:rPr lang="sv-SE" sz="2000" dirty="0">
                <a:solidFill>
                  <a:prstClr val="black"/>
                </a:solidFill>
              </a:rPr>
              <a:t>”Alla människor har tillgång till de hälsofrämjande, sjukdomsförebyggande, behandlande och rehabiliterande hälsotjänster de behöver, och att dessa tjänster är av en tillräcklig kvalitet för att vara effektiva.”</a:t>
            </a:r>
          </a:p>
          <a:p>
            <a:pPr marL="0" lvl="0" indent="0">
              <a:buNone/>
            </a:pPr>
            <a:endParaRPr lang="sv-SE" sz="2000" dirty="0">
              <a:solidFill>
                <a:prstClr val="black"/>
              </a:solidFill>
            </a:endParaRPr>
          </a:p>
          <a:p>
            <a:pPr marL="0" lvl="0" indent="0">
              <a:buNone/>
            </a:pPr>
            <a:r>
              <a:rPr lang="sv-SE" sz="2000" b="1" dirty="0">
                <a:solidFill>
                  <a:prstClr val="black"/>
                </a:solidFill>
              </a:rPr>
              <a:t>”…ett skifte från dagen hälsosystem, uppbyggda kring sjukdomar och institutioner till ett system som är designat för människor.”</a:t>
            </a:r>
          </a:p>
          <a:p>
            <a:pPr marL="0" lvl="0" indent="0">
              <a:buNone/>
            </a:pPr>
            <a:endParaRPr lang="sv-SE" sz="2000" b="1" dirty="0">
              <a:solidFill>
                <a:prstClr val="black"/>
              </a:solidFill>
            </a:endParaRPr>
          </a:p>
          <a:p>
            <a:pPr marL="0" lvl="0" indent="0">
              <a:buNone/>
            </a:pPr>
            <a:r>
              <a:rPr lang="sv-SE" sz="2000" b="1" dirty="0">
                <a:solidFill>
                  <a:prstClr val="black"/>
                </a:solidFill>
              </a:rPr>
              <a:t>”…en integrerad och personcentrerad ansats när hälsosystem utvecklas…”</a:t>
            </a:r>
          </a:p>
          <a:p>
            <a:pPr marL="0" lvl="0" indent="0">
              <a:buNone/>
            </a:pPr>
            <a:endParaRPr lang="sv-SE" sz="2000" dirty="0">
              <a:solidFill>
                <a:prstClr val="black"/>
              </a:solidFill>
            </a:endParaRPr>
          </a:p>
          <a:p>
            <a:pPr marL="0" lvl="0" indent="0">
              <a:buNone/>
            </a:pPr>
            <a:r>
              <a:rPr lang="sv-SE" sz="2000" dirty="0">
                <a:solidFill>
                  <a:prstClr val="black"/>
                </a:solidFill>
              </a:rPr>
              <a:t>”…en sådan ansats avgörande för att säkerställa att även marginaliserade och sårbara grupper nås – ingen lämnas utanför.”</a:t>
            </a:r>
          </a:p>
          <a:p>
            <a:endParaRPr lang="sv-SE" sz="2800" dirty="0"/>
          </a:p>
        </p:txBody>
      </p:sp>
      <p:sp>
        <p:nvSpPr>
          <p:cNvPr id="3" name="Rubrik 2">
            <a:extLst>
              <a:ext uri="{FF2B5EF4-FFF2-40B4-BE49-F238E27FC236}">
                <a16:creationId xmlns:a16="http://schemas.microsoft.com/office/drawing/2014/main" id="{2D614860-0070-478F-9574-E599D6524D96}"/>
              </a:ext>
            </a:extLst>
          </p:cNvPr>
          <p:cNvSpPr>
            <a:spLocks noGrp="1"/>
          </p:cNvSpPr>
          <p:nvPr>
            <p:ph type="title"/>
          </p:nvPr>
        </p:nvSpPr>
        <p:spPr/>
        <p:txBody>
          <a:bodyPr/>
          <a:lstStyle/>
          <a:p>
            <a:r>
              <a:rPr lang="sv-SE" sz="4400" dirty="0"/>
              <a:t>WHO – Universal Health </a:t>
            </a:r>
            <a:r>
              <a:rPr lang="sv-SE" sz="4400" dirty="0" err="1"/>
              <a:t>Coverage</a:t>
            </a:r>
            <a:endParaRPr lang="sv-SE" sz="4400" dirty="0"/>
          </a:p>
        </p:txBody>
      </p:sp>
      <p:sp>
        <p:nvSpPr>
          <p:cNvPr id="4" name="Platshållare för sidfot 3">
            <a:extLst>
              <a:ext uri="{FF2B5EF4-FFF2-40B4-BE49-F238E27FC236}">
                <a16:creationId xmlns:a16="http://schemas.microsoft.com/office/drawing/2014/main" id="{E164F391-7280-458E-A5FA-7740525B18EE}"/>
              </a:ext>
            </a:extLst>
          </p:cNvPr>
          <p:cNvSpPr>
            <a:spLocks noGrp="1"/>
          </p:cNvSpPr>
          <p:nvPr>
            <p:ph type="ftr" sz="quarter" idx="11"/>
          </p:nvPr>
        </p:nvSpPr>
        <p:spPr/>
        <p:txBody>
          <a:bodyPr/>
          <a:lstStyle/>
          <a:p>
            <a:r>
              <a:rPr lang="sv-SE"/>
              <a:t>Samordnad utveckling för god och nära vård</a:t>
            </a:r>
            <a:endParaRPr lang="sv-SE" dirty="0"/>
          </a:p>
        </p:txBody>
      </p:sp>
      <p:sp>
        <p:nvSpPr>
          <p:cNvPr id="5" name="Platshållare för bildnummer 4">
            <a:extLst>
              <a:ext uri="{FF2B5EF4-FFF2-40B4-BE49-F238E27FC236}">
                <a16:creationId xmlns:a16="http://schemas.microsoft.com/office/drawing/2014/main" id="{FAE33BDD-8981-44A0-B841-1412F4DD5238}"/>
              </a:ext>
            </a:extLst>
          </p:cNvPr>
          <p:cNvSpPr>
            <a:spLocks noGrp="1"/>
          </p:cNvSpPr>
          <p:nvPr>
            <p:ph type="sldNum" sz="quarter" idx="12"/>
          </p:nvPr>
        </p:nvSpPr>
        <p:spPr/>
        <p:txBody>
          <a:bodyPr/>
          <a:lstStyle/>
          <a:p>
            <a:fld id="{9C3D4D15-3887-47F3-AC8F-B99C7C44B5C5}" type="slidenum">
              <a:rPr lang="sv-SE" smtClean="0"/>
              <a:pPr/>
              <a:t>7</a:t>
            </a:fld>
            <a:endParaRPr lang="sv-SE" dirty="0"/>
          </a:p>
        </p:txBody>
      </p:sp>
    </p:spTree>
    <p:extLst>
      <p:ext uri="{BB962C8B-B14F-4D97-AF65-F5344CB8AC3E}">
        <p14:creationId xmlns:p14="http://schemas.microsoft.com/office/powerpoint/2010/main" val="1067356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innehåll 8">
            <a:extLst>
              <a:ext uri="{FF2B5EF4-FFF2-40B4-BE49-F238E27FC236}">
                <a16:creationId xmlns:a16="http://schemas.microsoft.com/office/drawing/2014/main" id="{99D523C5-6FE9-4082-83E4-E5F76BF8EFC2}"/>
              </a:ext>
            </a:extLst>
          </p:cNvPr>
          <p:cNvPicPr>
            <a:picLocks noGrp="1" noChangeAspect="1"/>
          </p:cNvPicPr>
          <p:nvPr>
            <p:ph sz="half" idx="1"/>
          </p:nvPr>
        </p:nvPicPr>
        <p:blipFill>
          <a:blip r:embed="rId3"/>
          <a:stretch>
            <a:fillRect/>
          </a:stretch>
        </p:blipFill>
        <p:spPr>
          <a:xfrm>
            <a:off x="-138546" y="1528290"/>
            <a:ext cx="7148945" cy="4021280"/>
          </a:xfrm>
          <a:prstGeom prst="rect">
            <a:avLst/>
          </a:prstGeom>
        </p:spPr>
      </p:pic>
      <p:sp>
        <p:nvSpPr>
          <p:cNvPr id="3" name="Rubrik 2">
            <a:extLst>
              <a:ext uri="{FF2B5EF4-FFF2-40B4-BE49-F238E27FC236}">
                <a16:creationId xmlns:a16="http://schemas.microsoft.com/office/drawing/2014/main" id="{01543304-42A6-4A06-8532-5FE703290FF0}"/>
              </a:ext>
            </a:extLst>
          </p:cNvPr>
          <p:cNvSpPr>
            <a:spLocks noGrp="1"/>
          </p:cNvSpPr>
          <p:nvPr>
            <p:ph type="title"/>
          </p:nvPr>
        </p:nvSpPr>
        <p:spPr/>
        <p:txBody>
          <a:bodyPr/>
          <a:lstStyle/>
          <a:p>
            <a:r>
              <a:rPr lang="sv-SE" dirty="0"/>
              <a:t>Vad är nära vård?</a:t>
            </a:r>
          </a:p>
        </p:txBody>
      </p:sp>
      <p:sp>
        <p:nvSpPr>
          <p:cNvPr id="7" name="Platshållare för innehåll 6">
            <a:extLst>
              <a:ext uri="{FF2B5EF4-FFF2-40B4-BE49-F238E27FC236}">
                <a16:creationId xmlns:a16="http://schemas.microsoft.com/office/drawing/2014/main" id="{933A54DF-8EAA-41A8-9836-6CBBC39126A4}"/>
              </a:ext>
            </a:extLst>
          </p:cNvPr>
          <p:cNvSpPr>
            <a:spLocks noGrp="1"/>
          </p:cNvSpPr>
          <p:nvPr>
            <p:ph sz="half" idx="2"/>
          </p:nvPr>
        </p:nvSpPr>
        <p:spPr>
          <a:xfrm>
            <a:off x="6498352" y="1389740"/>
            <a:ext cx="5066203" cy="4647523"/>
          </a:xfrm>
        </p:spPr>
        <p:txBody>
          <a:bodyPr/>
          <a:lstStyle/>
          <a:p>
            <a:r>
              <a:rPr lang="sv-SE" sz="1600" b="1" dirty="0"/>
              <a:t>Nära vård </a:t>
            </a:r>
            <a:r>
              <a:rPr lang="sv-SE" sz="1600" dirty="0"/>
              <a:t>är ett sätt att tänka kring hur man organiserar all hälso- och sjukvård med </a:t>
            </a:r>
            <a:r>
              <a:rPr lang="sv-SE" sz="1600" b="1" dirty="0"/>
              <a:t>utgångspunkt i patienters och brukares individuella behov, </a:t>
            </a:r>
            <a:r>
              <a:rPr lang="sv-SE" sz="1600" dirty="0"/>
              <a:t>förutsättningar och preferenser så att hela hens livssituation kan beaktas. </a:t>
            </a:r>
          </a:p>
          <a:p>
            <a:endParaRPr lang="sv-SE" sz="1600" dirty="0"/>
          </a:p>
          <a:p>
            <a:r>
              <a:rPr lang="sv-SE" sz="1600" dirty="0"/>
              <a:t>Nära vård är inte en ny organisationsnivå. Inte heller en ny benämning på dagens primärvård. </a:t>
            </a:r>
          </a:p>
          <a:p>
            <a:endParaRPr lang="sv-SE" sz="1600" dirty="0"/>
          </a:p>
          <a:p>
            <a:r>
              <a:rPr lang="sv-SE" sz="1600" dirty="0"/>
              <a:t>Den nära vården kan inte enbart organiseras fram. Den nära vården handlar också om </a:t>
            </a:r>
            <a:r>
              <a:rPr lang="sv-SE" sz="1600" b="1" dirty="0"/>
              <a:t>kulturförändring.</a:t>
            </a:r>
          </a:p>
          <a:p>
            <a:endParaRPr lang="sv-SE" sz="1600" dirty="0"/>
          </a:p>
          <a:p>
            <a:r>
              <a:rPr lang="sv-SE" sz="1600" b="1" dirty="0"/>
              <a:t>Primärvård är den första vårdnivån, </a:t>
            </a:r>
            <a:r>
              <a:rPr lang="sv-SE" sz="1600" dirty="0"/>
              <a:t>som svara för behovet av sådan grundläggande medicinsk behandling, omvårdnad, förebyggande arbete och rehabilitering som inte kräver sjukhusens medicinska och tekniska resurser eller annan särskild kompetens. Har både landsting och kommun som huvudman.</a:t>
            </a:r>
          </a:p>
        </p:txBody>
      </p:sp>
      <p:sp>
        <p:nvSpPr>
          <p:cNvPr id="4" name="Platshållare för sidfot 3">
            <a:extLst>
              <a:ext uri="{FF2B5EF4-FFF2-40B4-BE49-F238E27FC236}">
                <a16:creationId xmlns:a16="http://schemas.microsoft.com/office/drawing/2014/main" id="{F6113BF9-16AA-4CF8-BB5C-B25B71F8FE75}"/>
              </a:ext>
            </a:extLst>
          </p:cNvPr>
          <p:cNvSpPr>
            <a:spLocks noGrp="1"/>
          </p:cNvSpPr>
          <p:nvPr>
            <p:ph type="ftr" sz="quarter" idx="11"/>
          </p:nvPr>
        </p:nvSpPr>
        <p:spPr/>
        <p:txBody>
          <a:bodyPr/>
          <a:lstStyle/>
          <a:p>
            <a:r>
              <a:rPr lang="sv-SE"/>
              <a:t>Samordnad utveckling för god och nära vård</a:t>
            </a:r>
            <a:endParaRPr lang="sv-SE" dirty="0"/>
          </a:p>
        </p:txBody>
      </p:sp>
      <p:sp>
        <p:nvSpPr>
          <p:cNvPr id="5" name="Platshållare för bildnummer 4">
            <a:extLst>
              <a:ext uri="{FF2B5EF4-FFF2-40B4-BE49-F238E27FC236}">
                <a16:creationId xmlns:a16="http://schemas.microsoft.com/office/drawing/2014/main" id="{16AC94A2-77A4-46AE-A1EF-40A8E5A39C9D}"/>
              </a:ext>
            </a:extLst>
          </p:cNvPr>
          <p:cNvSpPr>
            <a:spLocks noGrp="1"/>
          </p:cNvSpPr>
          <p:nvPr>
            <p:ph type="sldNum" sz="quarter" idx="12"/>
          </p:nvPr>
        </p:nvSpPr>
        <p:spPr/>
        <p:txBody>
          <a:bodyPr/>
          <a:lstStyle/>
          <a:p>
            <a:fld id="{9C3D4D15-3887-47F3-AC8F-B99C7C44B5C5}" type="slidenum">
              <a:rPr lang="sv-SE" smtClean="0"/>
              <a:pPr/>
              <a:t>8</a:t>
            </a:fld>
            <a:endParaRPr lang="sv-SE" dirty="0"/>
          </a:p>
        </p:txBody>
      </p:sp>
    </p:spTree>
    <p:extLst>
      <p:ext uri="{BB962C8B-B14F-4D97-AF65-F5344CB8AC3E}">
        <p14:creationId xmlns:p14="http://schemas.microsoft.com/office/powerpoint/2010/main" val="662293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760A0976-F7B6-46F5-B06F-1E4DCE4BE5E6}"/>
              </a:ext>
            </a:extLst>
          </p:cNvPr>
          <p:cNvSpPr>
            <a:spLocks noGrp="1"/>
          </p:cNvSpPr>
          <p:nvPr>
            <p:ph type="title"/>
          </p:nvPr>
        </p:nvSpPr>
        <p:spPr/>
        <p:txBody>
          <a:bodyPr/>
          <a:lstStyle/>
          <a:p>
            <a:r>
              <a:rPr lang="sv-SE" dirty="0"/>
              <a:t>Nuläge - Efter ÄDEL-reformen</a:t>
            </a:r>
          </a:p>
        </p:txBody>
      </p:sp>
      <p:sp>
        <p:nvSpPr>
          <p:cNvPr id="4" name="Platshållare för sidfot 3">
            <a:extLst>
              <a:ext uri="{FF2B5EF4-FFF2-40B4-BE49-F238E27FC236}">
                <a16:creationId xmlns:a16="http://schemas.microsoft.com/office/drawing/2014/main" id="{40A5FD63-C416-4959-B0E4-7DCB554F6C46}"/>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Arial"/>
                <a:ea typeface="+mn-ea"/>
                <a:cs typeface="+mn-cs"/>
              </a:rPr>
              <a:t>Samordnad utveckling för god och nära vård</a:t>
            </a:r>
          </a:p>
        </p:txBody>
      </p:sp>
      <p:sp>
        <p:nvSpPr>
          <p:cNvPr id="5" name="Platshållare för bildnummer 4">
            <a:extLst>
              <a:ext uri="{FF2B5EF4-FFF2-40B4-BE49-F238E27FC236}">
                <a16:creationId xmlns:a16="http://schemas.microsoft.com/office/drawing/2014/main" id="{419DC6BF-C019-459D-A5CC-8E4B2FE2D6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D4D15-3887-47F3-AC8F-B99C7C44B5C5}" type="slidenum">
              <a:rPr kumimoji="0" lang="sv-SE" sz="9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9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8" name="Grupp 7">
            <a:extLst>
              <a:ext uri="{FF2B5EF4-FFF2-40B4-BE49-F238E27FC236}">
                <a16:creationId xmlns:a16="http://schemas.microsoft.com/office/drawing/2014/main" id="{B9B34C0B-2F1A-429E-B9A8-065EAD9D0DB7}"/>
              </a:ext>
            </a:extLst>
          </p:cNvPr>
          <p:cNvGrpSpPr/>
          <p:nvPr/>
        </p:nvGrpSpPr>
        <p:grpSpPr>
          <a:xfrm>
            <a:off x="1531818" y="3070990"/>
            <a:ext cx="10373855" cy="1436946"/>
            <a:chOff x="-1999522" y="2880360"/>
            <a:chExt cx="11878508" cy="1436946"/>
          </a:xfrm>
        </p:grpSpPr>
        <p:sp>
          <p:nvSpPr>
            <p:cNvPr id="6" name="Rektangel: rundade hörn 5">
              <a:extLst>
                <a:ext uri="{FF2B5EF4-FFF2-40B4-BE49-F238E27FC236}">
                  <a16:creationId xmlns:a16="http://schemas.microsoft.com/office/drawing/2014/main" id="{6240864D-2EAB-4298-93F7-1F79A5632D5A}"/>
                </a:ext>
              </a:extLst>
            </p:cNvPr>
            <p:cNvSpPr/>
            <p:nvPr/>
          </p:nvSpPr>
          <p:spPr>
            <a:xfrm>
              <a:off x="-1999522" y="2880360"/>
              <a:ext cx="4616469" cy="1428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Huvudman: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Arial"/>
                  <a:ea typeface="+mn-ea"/>
                  <a:cs typeface="+mn-cs"/>
                </a:rPr>
                <a:t>Landsting</a:t>
              </a:r>
            </a:p>
          </p:txBody>
        </p:sp>
        <p:sp>
          <p:nvSpPr>
            <p:cNvPr id="7" name="Rektangel: rundade hörn 6">
              <a:extLst>
                <a:ext uri="{FF2B5EF4-FFF2-40B4-BE49-F238E27FC236}">
                  <a16:creationId xmlns:a16="http://schemas.microsoft.com/office/drawing/2014/main" id="{4BAD5AE8-42B7-4B55-AC0D-66AC60EDC0DA}"/>
                </a:ext>
              </a:extLst>
            </p:cNvPr>
            <p:cNvSpPr/>
            <p:nvPr/>
          </p:nvSpPr>
          <p:spPr>
            <a:xfrm>
              <a:off x="2831399" y="2888556"/>
              <a:ext cx="7047587" cy="1428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Huvudman: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Arial"/>
                  <a:ea typeface="+mn-ea"/>
                  <a:cs typeface="+mn-cs"/>
                </a:rPr>
                <a:t>Kommuner</a:t>
              </a:r>
            </a:p>
          </p:txBody>
        </p:sp>
      </p:grpSp>
      <p:cxnSp>
        <p:nvCxnSpPr>
          <p:cNvPr id="10" name="Rak koppling 9">
            <a:extLst>
              <a:ext uri="{FF2B5EF4-FFF2-40B4-BE49-F238E27FC236}">
                <a16:creationId xmlns:a16="http://schemas.microsoft.com/office/drawing/2014/main" id="{DD248A86-8ECA-4643-8DC9-92E556D82C63}"/>
              </a:ext>
            </a:extLst>
          </p:cNvPr>
          <p:cNvCxnSpPr>
            <a:cxnSpLocks/>
          </p:cNvCxnSpPr>
          <p:nvPr/>
        </p:nvCxnSpPr>
        <p:spPr>
          <a:xfrm>
            <a:off x="7075703" y="1389740"/>
            <a:ext cx="0" cy="3991698"/>
          </a:xfrm>
          <a:prstGeom prst="line">
            <a:avLst/>
          </a:prstGeom>
          <a:ln w="762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1" name="Rektangel: rundade hörn 10">
            <a:extLst>
              <a:ext uri="{FF2B5EF4-FFF2-40B4-BE49-F238E27FC236}">
                <a16:creationId xmlns:a16="http://schemas.microsoft.com/office/drawing/2014/main" id="{72950263-DD64-44B9-ABC6-39B106FCD91A}"/>
              </a:ext>
            </a:extLst>
          </p:cNvPr>
          <p:cNvSpPr/>
          <p:nvPr/>
        </p:nvSpPr>
        <p:spPr>
          <a:xfrm>
            <a:off x="284730" y="1389740"/>
            <a:ext cx="6658464" cy="65151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Arial"/>
                <a:ea typeface="+mn-ea"/>
                <a:cs typeface="+mn-cs"/>
              </a:rPr>
              <a:t>Hälso- och sjukvård </a:t>
            </a:r>
            <a:r>
              <a:rPr kumimoji="0" lang="sv-SE" sz="1800" b="0" i="0" u="none" strike="noStrike" kern="1200" cap="none" spc="0" normalizeH="0" baseline="0" noProof="0" dirty="0">
                <a:ln>
                  <a:noFill/>
                </a:ln>
                <a:solidFill>
                  <a:prstClr val="white"/>
                </a:solidFill>
                <a:effectLst/>
                <a:uLnTx/>
                <a:uFillTx/>
                <a:latin typeface="Arial"/>
                <a:ea typeface="+mn-ea"/>
                <a:cs typeface="+mn-cs"/>
              </a:rPr>
              <a:t>(HSL)</a:t>
            </a:r>
          </a:p>
        </p:txBody>
      </p:sp>
      <p:sp>
        <p:nvSpPr>
          <p:cNvPr id="12" name="Rektangel: rundade hörn 11">
            <a:extLst>
              <a:ext uri="{FF2B5EF4-FFF2-40B4-BE49-F238E27FC236}">
                <a16:creationId xmlns:a16="http://schemas.microsoft.com/office/drawing/2014/main" id="{1C3EEE4C-FF91-4394-92D9-22147B9BB111}"/>
              </a:ext>
            </a:extLst>
          </p:cNvPr>
          <p:cNvSpPr/>
          <p:nvPr/>
        </p:nvSpPr>
        <p:spPr>
          <a:xfrm>
            <a:off x="7233069" y="1389740"/>
            <a:ext cx="4672604" cy="65151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Arial"/>
                <a:ea typeface="+mn-ea"/>
                <a:cs typeface="+mn-cs"/>
              </a:rPr>
              <a:t>Socialtjänst</a:t>
            </a:r>
            <a:r>
              <a:rPr kumimoji="0" lang="sv-SE" sz="1800" b="0" i="0" u="none" strike="noStrike" kern="1200" cap="none" spc="0" normalizeH="0" baseline="0" noProof="0" dirty="0">
                <a:ln>
                  <a:noFill/>
                </a:ln>
                <a:solidFill>
                  <a:prstClr val="white"/>
                </a:solidFill>
                <a:effectLst/>
                <a:uLnTx/>
                <a:uFillTx/>
                <a:latin typeface="Arial"/>
                <a:ea typeface="+mn-ea"/>
                <a:cs typeface="+mn-cs"/>
              </a:rPr>
              <a:t> (</a:t>
            </a:r>
            <a:r>
              <a:rPr kumimoji="0" lang="sv-SE" sz="1800" b="0" i="0" u="none" strike="noStrike" kern="1200" cap="none" spc="0" normalizeH="0" baseline="0" noProof="0" dirty="0" err="1">
                <a:ln>
                  <a:noFill/>
                </a:ln>
                <a:solidFill>
                  <a:prstClr val="white"/>
                </a:solidFill>
                <a:effectLst/>
                <a:uLnTx/>
                <a:uFillTx/>
                <a:latin typeface="Arial"/>
                <a:ea typeface="+mn-ea"/>
                <a:cs typeface="+mn-cs"/>
              </a:rPr>
              <a:t>SoL</a:t>
            </a:r>
            <a:r>
              <a:rPr kumimoji="0" lang="sv-SE" sz="1800" b="0" i="0" u="none" strike="noStrike" kern="1200" cap="none" spc="0" normalizeH="0" baseline="0" noProof="0" dirty="0">
                <a:ln>
                  <a:noFill/>
                </a:ln>
                <a:solidFill>
                  <a:prstClr val="white"/>
                </a:solidFill>
                <a:effectLst/>
                <a:uLnTx/>
                <a:uFillTx/>
                <a:latin typeface="Arial"/>
                <a:ea typeface="+mn-ea"/>
                <a:cs typeface="+mn-cs"/>
              </a:rPr>
              <a:t>)</a:t>
            </a:r>
          </a:p>
        </p:txBody>
      </p:sp>
      <p:sp>
        <p:nvSpPr>
          <p:cNvPr id="13" name="Rektangel: rundade hörn 12">
            <a:extLst>
              <a:ext uri="{FF2B5EF4-FFF2-40B4-BE49-F238E27FC236}">
                <a16:creationId xmlns:a16="http://schemas.microsoft.com/office/drawing/2014/main" id="{AFC24A5E-8DE8-40AF-B1B4-7617BB4FC648}"/>
              </a:ext>
            </a:extLst>
          </p:cNvPr>
          <p:cNvSpPr/>
          <p:nvPr/>
        </p:nvSpPr>
        <p:spPr>
          <a:xfrm>
            <a:off x="343060" y="3070990"/>
            <a:ext cx="934897" cy="1428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white"/>
                </a:solidFill>
                <a:effectLst/>
                <a:uLnTx/>
                <a:uFillTx/>
                <a:latin typeface="Arial"/>
                <a:ea typeface="+mn-ea"/>
                <a:cs typeface="+mn-cs"/>
              </a:rPr>
              <a:t>Huvudman: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prstClr val="white"/>
                </a:solidFill>
                <a:effectLst/>
                <a:uLnTx/>
                <a:uFillTx/>
                <a:latin typeface="Arial"/>
                <a:ea typeface="+mn-ea"/>
                <a:cs typeface="+mn-cs"/>
              </a:rPr>
              <a:t>Staten</a:t>
            </a:r>
          </a:p>
        </p:txBody>
      </p:sp>
      <p:sp>
        <p:nvSpPr>
          <p:cNvPr id="14" name="Ellips 13">
            <a:extLst>
              <a:ext uri="{FF2B5EF4-FFF2-40B4-BE49-F238E27FC236}">
                <a16:creationId xmlns:a16="http://schemas.microsoft.com/office/drawing/2014/main" id="{785CA04B-0D6F-4C3E-AA32-6E36A9B8B388}"/>
              </a:ext>
            </a:extLst>
          </p:cNvPr>
          <p:cNvSpPr/>
          <p:nvPr/>
        </p:nvSpPr>
        <p:spPr>
          <a:xfrm>
            <a:off x="5710165" y="2865524"/>
            <a:ext cx="1363980" cy="188595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15" name="Rak pilkoppling 14">
            <a:extLst>
              <a:ext uri="{FF2B5EF4-FFF2-40B4-BE49-F238E27FC236}">
                <a16:creationId xmlns:a16="http://schemas.microsoft.com/office/drawing/2014/main" id="{B64FE5B2-CAB3-40CB-BA13-A08491A99909}"/>
              </a:ext>
            </a:extLst>
          </p:cNvPr>
          <p:cNvCxnSpPr>
            <a:cxnSpLocks/>
            <a:stCxn id="14" idx="4"/>
            <a:endCxn id="16" idx="0"/>
          </p:cNvCxnSpPr>
          <p:nvPr/>
        </p:nvCxnSpPr>
        <p:spPr>
          <a:xfrm>
            <a:off x="6392155" y="4751474"/>
            <a:ext cx="0" cy="629964"/>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ruta 15">
            <a:extLst>
              <a:ext uri="{FF2B5EF4-FFF2-40B4-BE49-F238E27FC236}">
                <a16:creationId xmlns:a16="http://schemas.microsoft.com/office/drawing/2014/main" id="{1932E7BE-ED21-41BC-A26C-E19C55C0E7D4}"/>
              </a:ext>
            </a:extLst>
          </p:cNvPr>
          <p:cNvSpPr txBox="1"/>
          <p:nvPr/>
        </p:nvSpPr>
        <p:spPr>
          <a:xfrm>
            <a:off x="4746235" y="5381438"/>
            <a:ext cx="3291840"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400 000 patienter (2016)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Cirka 25% av hälso- och sjukvårdens kostnader</a:t>
            </a:r>
          </a:p>
        </p:txBody>
      </p:sp>
    </p:spTree>
    <p:extLst>
      <p:ext uri="{BB962C8B-B14F-4D97-AF65-F5344CB8AC3E}">
        <p14:creationId xmlns:p14="http://schemas.microsoft.com/office/powerpoint/2010/main" val="3609883465"/>
      </p:ext>
    </p:extLst>
  </p:cSld>
  <p:clrMapOvr>
    <a:masterClrMapping/>
  </p:clrMapOvr>
</p:sld>
</file>

<file path=ppt/theme/theme1.xml><?xml version="1.0" encoding="utf-8"?>
<a:theme xmlns:a="http://schemas.openxmlformats.org/drawingml/2006/main" name="KOM PPT 1053 2">
  <a:themeElements>
    <a:clrScheme name="RK">
      <a:dk1>
        <a:sysClr val="windowText" lastClr="000000"/>
      </a:dk1>
      <a:lt1>
        <a:sysClr val="window" lastClr="FFFFFF"/>
      </a:lt1>
      <a:dk2>
        <a:srgbClr val="716B5F"/>
      </a:dk2>
      <a:lt2>
        <a:srgbClr val="DFDDD9"/>
      </a:lt2>
      <a:accent1>
        <a:srgbClr val="1A3050"/>
      </a:accent1>
      <a:accent2>
        <a:srgbClr val="DFDDD9"/>
      </a:accent2>
      <a:accent3>
        <a:srgbClr val="467199"/>
      </a:accent3>
      <a:accent4>
        <a:srgbClr val="A0B6C9"/>
      </a:accent4>
      <a:accent5>
        <a:srgbClr val="716B5F"/>
      </a:accent5>
      <a:accent6>
        <a:srgbClr val="E0E7EE"/>
      </a:accent6>
      <a:hlink>
        <a:srgbClr val="0563C1"/>
      </a:hlink>
      <a:folHlink>
        <a:srgbClr val="954F72"/>
      </a:folHlink>
    </a:clrScheme>
    <a:fontScheme name="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M PPT 1053 2" id="{175BC8AC-CA1D-4D64-B5B7-F58A0416BCAF}" vid="{31EAACAF-4BB6-4236-B843-392F9524A38E}"/>
    </a:ext>
  </a:extLst>
</a:theme>
</file>

<file path=ppt/theme/theme2.xml><?xml version="1.0" encoding="utf-8"?>
<a:theme xmlns:a="http://schemas.openxmlformats.org/drawingml/2006/main" name="Office-tema">
  <a:themeElements>
    <a:clrScheme name="GITS">
      <a:dk1>
        <a:sysClr val="windowText" lastClr="000000"/>
      </a:dk1>
      <a:lt1>
        <a:sysClr val="window" lastClr="FFFFFF"/>
      </a:lt1>
      <a:dk2>
        <a:srgbClr val="44546A"/>
      </a:dk2>
      <a:lt2>
        <a:srgbClr val="E7E6E6"/>
      </a:lt2>
      <a:accent1>
        <a:srgbClr val="006298"/>
      </a:accent1>
      <a:accent2>
        <a:srgbClr val="582C83"/>
      </a:accent2>
      <a:accent3>
        <a:srgbClr val="A8AD00"/>
      </a:accent3>
      <a:accent4>
        <a:srgbClr val="F2A900"/>
      </a:accent4>
      <a:accent5>
        <a:srgbClr val="4A773C"/>
      </a:accent5>
      <a:accent6>
        <a:srgbClr val="9D2235"/>
      </a:accent6>
      <a:hlink>
        <a:srgbClr val="A8AD00"/>
      </a:hlink>
      <a:folHlink>
        <a:srgbClr val="582C83"/>
      </a:folHlink>
    </a:clrScheme>
    <a:fontScheme name="GITS">
      <a:majorFont>
        <a:latin typeface="Calibri Light"/>
        <a:ea typeface=""/>
        <a:cs typeface=""/>
      </a:majorFont>
      <a:minorFont>
        <a:latin typeface="Calibri"/>
        <a:ea typeface=""/>
        <a:cs typeface=""/>
      </a:minorFont>
    </a:fontScheme>
    <a:fmtScheme name="Rökfärgat gla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2805B355-1339-4B6D-B1A7-75025ADC9BD7}" vid="{8C306B88-551A-4F7F-9867-2AB69E18A69E}"/>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RK PowerPoint" ma:contentTypeID="0x010100BBA312BF02777149882D207184EC35C0020035A66F7ACACA4D408105615CD01736BE" ma:contentTypeVersion="10" ma:contentTypeDescription="Skapa ny presentation" ma:contentTypeScope="" ma:versionID="a772d1eef04244311e5894ad57c1265f">
  <xsd:schema xmlns:xsd="http://www.w3.org/2001/XMLSchema" xmlns:xs="http://www.w3.org/2001/XMLSchema" xmlns:p="http://schemas.microsoft.com/office/2006/metadata/properties" xmlns:ns2="4e9c2f0c-7bf8-49af-8356-cbf363fc78a7" xmlns:ns4="cc625d36-bb37-4650-91b9-0c96159295ba" xmlns:ns5="18f3d968-6251-40b0-9f11-012b293496c2" xmlns:ns6="3e4b1baf-8638-485d-ad5b-928f2b1c5893" targetNamespace="http://schemas.microsoft.com/office/2006/metadata/properties" ma:root="true" ma:fieldsID="ece4a18539a9e0fb839b573f9491331e" ns2:_="" ns4:_="" ns5:_="" ns6:_="">
    <xsd:import namespace="4e9c2f0c-7bf8-49af-8356-cbf363fc78a7"/>
    <xsd:import namespace="cc625d36-bb37-4650-91b9-0c96159295ba"/>
    <xsd:import namespace="18f3d968-6251-40b0-9f11-012b293496c2"/>
    <xsd:import namespace="3e4b1baf-8638-485d-ad5b-928f2b1c5893"/>
    <xsd:element name="properties">
      <xsd:complexType>
        <xsd:sequence>
          <xsd:element name="documentManagement">
            <xsd:complexType>
              <xsd:all>
                <xsd:element ref="ns2:RecordNumber" minOccurs="0"/>
                <xsd:element ref="ns2:DirtyMigration" minOccurs="0"/>
                <xsd:element ref="ns4:TaxCatchAllLabel" minOccurs="0"/>
                <xsd:element ref="ns4:k46d94c0acf84ab9a79866a9d8b1905f" minOccurs="0"/>
                <xsd:element ref="ns4:TaxCatchAll" minOccurs="0"/>
                <xsd:element ref="ns4:edbe0b5c82304c8e847ab7b8c02a77c3" minOccurs="0"/>
                <xsd:element ref="ns5:RKNyckelord" minOccurs="0"/>
                <xsd:element ref="ns6:_dlc_DocId" minOccurs="0"/>
                <xsd:element ref="ns6:_dlc_DocIdUrl" minOccurs="0"/>
                <xsd:element ref="ns6: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9c2f0c-7bf8-49af-8356-cbf363fc78a7" elementFormDefault="qualified">
    <xsd:import namespace="http://schemas.microsoft.com/office/2006/documentManagement/types"/>
    <xsd:import namespace="http://schemas.microsoft.com/office/infopath/2007/PartnerControls"/>
    <xsd:element name="RecordNumber" ma:index="3" nillable="true" ma:displayName="Diarienummer" ma:internalName="RecordNumber">
      <xsd:simpleType>
        <xsd:restriction base="dms:Text">
          <xsd:maxLength value="255"/>
        </xsd:restriction>
      </xsd:simpleType>
    </xsd:element>
    <xsd:element name="DirtyMigration" ma:index="5" nillable="true" ma:displayName="Migrerad inte uppdaterad" ma:default="0" ma:internalName="DirtyMigration">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c625d36-bb37-4650-91b9-0c96159295ba" elementFormDefault="qualified">
    <xsd:import namespace="http://schemas.microsoft.com/office/2006/documentManagement/types"/>
    <xsd:import namespace="http://schemas.microsoft.com/office/infopath/2007/PartnerControls"/>
    <xsd:element name="TaxCatchAllLabel" ma:index="6" nillable="true" ma:displayName="Global taxonomikolumn1" ma:description="" ma:hidden="true" ma:list="{0c85b6ab-4ec1-457e-b731-1986526b1c9c}" ma:internalName="TaxCatchAllLabel" ma:readOnly="true" ma:showField="CatchAllDataLabel" ma:web="ae9e6af3-0042-46b5-bdaa-bf8e039979b2">
      <xsd:complexType>
        <xsd:complexContent>
          <xsd:extension base="dms:MultiChoiceLookup">
            <xsd:sequence>
              <xsd:element name="Value" type="dms:Lookup" maxOccurs="unbounded" minOccurs="0" nillable="true"/>
            </xsd:sequence>
          </xsd:extension>
        </xsd:complexContent>
      </xsd:complexType>
    </xsd:element>
    <xsd:element name="k46d94c0acf84ab9a79866a9d8b1905f" ma:index="11" nillable="true" ma:taxonomy="true" ma:internalName="k46d94c0acf84ab9a79866a9d8b1905f" ma:taxonomyFieldName="Organisation" ma:displayName="Organisatorisk enhet" ma:default="" ma:fieldId="{446d94c0-acf8-4ab9-a798-66a9d8b1905f}" ma:sspId="d07acfae-4dfa-4949-99a8-259efd31a6ae" ma:termSetId="8c1436be-a8c9-4c8f-93bb-07dc2d5595bf" ma:anchorId="00000000-0000-0000-0000-000000000000" ma:open="false" ma:isKeyword="false">
      <xsd:complexType>
        <xsd:sequence>
          <xsd:element ref="pc:Terms" minOccurs="0" maxOccurs="1"/>
        </xsd:sequence>
      </xsd:complexType>
    </xsd:element>
    <xsd:element name="TaxCatchAll" ma:index="13" nillable="true" ma:displayName="Taxonomy Catch All Column" ma:description="" ma:hidden="true" ma:list="{0c85b6ab-4ec1-457e-b731-1986526b1c9c}" ma:internalName="TaxCatchAll" ma:showField="CatchAllData" ma:web="ae9e6af3-0042-46b5-bdaa-bf8e039979b2">
      <xsd:complexType>
        <xsd:complexContent>
          <xsd:extension base="dms:MultiChoiceLookup">
            <xsd:sequence>
              <xsd:element name="Value" type="dms:Lookup" maxOccurs="unbounded" minOccurs="0" nillable="true"/>
            </xsd:sequence>
          </xsd:extension>
        </xsd:complexContent>
      </xsd:complexType>
    </xsd:element>
    <xsd:element name="edbe0b5c82304c8e847ab7b8c02a77c3" ma:index="14" nillable="true" ma:taxonomy="true" ma:internalName="edbe0b5c82304c8e847ab7b8c02a77c3" ma:taxonomyFieldName="ActivityCategory" ma:displayName="Aktivitetskategori" ma:default="" ma:fieldId="{edbe0b5c-8230-4c8e-847a-b7b8c02a77c3}" ma:sspId="d07acfae-4dfa-4949-99a8-259efd31a6ae" ma:termSetId="8bf97125-e7b6-456b-9da4-c0e62cf3e5a7"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8f3d968-6251-40b0-9f11-012b293496c2" elementFormDefault="qualified">
    <xsd:import namespace="http://schemas.microsoft.com/office/2006/documentManagement/types"/>
    <xsd:import namespace="http://schemas.microsoft.com/office/infopath/2007/PartnerControls"/>
    <xsd:element name="RKNyckelord" ma:index="16" nillable="true" ma:displayName="Nyckelord" ma:internalName="RKNyckelor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4b1baf-8638-485d-ad5b-928f2b1c5893" elementFormDefault="qualified">
    <xsd:import namespace="http://schemas.microsoft.com/office/2006/documentManagement/types"/>
    <xsd:import namespace="http://schemas.microsoft.com/office/infopath/2007/PartnerControls"/>
    <xsd:element name="_dlc_DocId" ma:index="17" nillable="true" ma:displayName="Dokument-ID-värde" ma:description="Värdet för dokument-ID som tilldelats till det här objektet." ma:internalName="_dlc_DocId" ma:readOnly="true">
      <xsd:simpleType>
        <xsd:restriction base="dms:Text"/>
      </xsd:simpleType>
    </xsd:element>
    <xsd:element name="_dlc_DocIdUrl" ma:index="18"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Spara ID" ma:description="Behåll ID vid tillägg."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Innehållstyp"/>
        <xsd:element ref="dc:title" minOccurs="0" maxOccurs="1" ma:index="1"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cc625d36-bb37-4650-91b9-0c96159295ba"/>
    <edbe0b5c82304c8e847ab7b8c02a77c3 xmlns="cc625d36-bb37-4650-91b9-0c96159295ba">
      <Terms xmlns="http://schemas.microsoft.com/office/infopath/2007/PartnerControls"/>
    </edbe0b5c82304c8e847ab7b8c02a77c3>
    <DirtyMigration xmlns="4e9c2f0c-7bf8-49af-8356-cbf363fc78a7">false</DirtyMigration>
    <k46d94c0acf84ab9a79866a9d8b1905f xmlns="cc625d36-bb37-4650-91b9-0c96159295ba">
      <Terms xmlns="http://schemas.microsoft.com/office/infopath/2007/PartnerControls"/>
    </k46d94c0acf84ab9a79866a9d8b1905f>
    <RecordNumber xmlns="4e9c2f0c-7bf8-49af-8356-cbf363fc78a7" xsi:nil="true"/>
    <RKNyckelord xmlns="18f3d968-6251-40b0-9f11-012b293496c2" xsi:nil="true"/>
    <_dlc_DocId xmlns="3e4b1baf-8638-485d-ad5b-928f2b1c5893">6VQKSH54ZSKQ-1806723248-2217</_dlc_DocId>
    <_dlc_DocIdUrl xmlns="3e4b1baf-8638-485d-ad5b-928f2b1c5893">
      <Url>https://dhs.sp.regeringskansliet.se/kom/S_2017_01/_layouts/15/DocIdRedir.aspx?ID=6VQKSH54ZSKQ-1806723248-2217</Url>
      <Description>6VQKSH54ZSKQ-1806723248-2217</Description>
    </_dlc_DocIdUrl>
  </documentManagement>
</p:properties>
</file>

<file path=customXml/itemProps1.xml><?xml version="1.0" encoding="utf-8"?>
<ds:datastoreItem xmlns:ds="http://schemas.openxmlformats.org/officeDocument/2006/customXml" ds:itemID="{A8222233-EC40-4C6A-9B7B-55A713E535E5}">
  <ds:schemaRefs>
    <ds:schemaRef ds:uri="http://schemas.microsoft.com/sharepoint/v3/contenttype/forms"/>
  </ds:schemaRefs>
</ds:datastoreItem>
</file>

<file path=customXml/itemProps2.xml><?xml version="1.0" encoding="utf-8"?>
<ds:datastoreItem xmlns:ds="http://schemas.openxmlformats.org/officeDocument/2006/customXml" ds:itemID="{92D237D9-05ED-459B-85DA-8E6E575940E2}">
  <ds:schemaRefs>
    <ds:schemaRef ds:uri="http://schemas.microsoft.com/sharepoint/events"/>
  </ds:schemaRefs>
</ds:datastoreItem>
</file>

<file path=customXml/itemProps3.xml><?xml version="1.0" encoding="utf-8"?>
<ds:datastoreItem xmlns:ds="http://schemas.openxmlformats.org/officeDocument/2006/customXml" ds:itemID="{2EF3F892-9D95-4C26-B243-760439E83B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9c2f0c-7bf8-49af-8356-cbf363fc78a7"/>
    <ds:schemaRef ds:uri="cc625d36-bb37-4650-91b9-0c96159295ba"/>
    <ds:schemaRef ds:uri="18f3d968-6251-40b0-9f11-012b293496c2"/>
    <ds:schemaRef ds:uri="3e4b1baf-8638-485d-ad5b-928f2b1c58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683238B-9372-4D1F-876A-490616179859}">
  <ds:schemaRefs>
    <ds:schemaRef ds:uri="http://schemas.microsoft.com/office/2006/documentManagement/types"/>
    <ds:schemaRef ds:uri="http://purl.org/dc/elements/1.1/"/>
    <ds:schemaRef ds:uri="http://schemas.microsoft.com/office/2006/metadata/properties"/>
    <ds:schemaRef ds:uri="cc625d36-bb37-4650-91b9-0c96159295ba"/>
    <ds:schemaRef ds:uri="3e4b1baf-8638-485d-ad5b-928f2b1c5893"/>
    <ds:schemaRef ds:uri="http://purl.org/dc/terms/"/>
    <ds:schemaRef ds:uri="http://schemas.openxmlformats.org/package/2006/metadata/core-properties"/>
    <ds:schemaRef ds:uri="http://schemas.microsoft.com/office/infopath/2007/PartnerControls"/>
    <ds:schemaRef ds:uri="http://purl.org/dc/dcmitype/"/>
    <ds:schemaRef ds:uri="18f3d968-6251-40b0-9f11-012b293496c2"/>
    <ds:schemaRef ds:uri="4e9c2f0c-7bf8-49af-8356-cbf363fc78a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KOM PPT 1053</Template>
  <TotalTime>672</TotalTime>
  <Words>694</Words>
  <Application>Microsoft Office PowerPoint</Application>
  <PresentationFormat>Bredbild</PresentationFormat>
  <Paragraphs>125</Paragraphs>
  <Slides>14</Slides>
  <Notes>2</Notes>
  <HiddenSlides>0</HiddenSlides>
  <MMClips>0</MMClips>
  <ScaleCrop>false</ScaleCrop>
  <HeadingPairs>
    <vt:vector size="6" baseType="variant">
      <vt:variant>
        <vt:lpstr>Använt teckensnitt</vt:lpstr>
      </vt:variant>
      <vt:variant>
        <vt:i4>3</vt:i4>
      </vt:variant>
      <vt:variant>
        <vt:lpstr>Tema</vt:lpstr>
      </vt:variant>
      <vt:variant>
        <vt:i4>2</vt:i4>
      </vt:variant>
      <vt:variant>
        <vt:lpstr>Bildrubriker</vt:lpstr>
      </vt:variant>
      <vt:variant>
        <vt:i4>14</vt:i4>
      </vt:variant>
    </vt:vector>
  </HeadingPairs>
  <TitlesOfParts>
    <vt:vector size="19" baseType="lpstr">
      <vt:lpstr>Arial</vt:lpstr>
      <vt:lpstr>Calibri</vt:lpstr>
      <vt:lpstr>Calibri Light</vt:lpstr>
      <vt:lpstr>KOM PPT 1053 2</vt:lpstr>
      <vt:lpstr>Office-tema</vt:lpstr>
      <vt:lpstr>Samordnad utveckling för god och nära vård</vt:lpstr>
      <vt:lpstr>Samordnad utveckling för god och nära vård S2017:01    </vt:lpstr>
      <vt:lpstr>Bakgrund – behov av förändring  </vt:lpstr>
      <vt:lpstr>Utredningens tidsramar</vt:lpstr>
      <vt:lpstr>Strukturerad dialog</vt:lpstr>
      <vt:lpstr>Uppdrag – samordnad omstrukturering (1)</vt:lpstr>
      <vt:lpstr>WHO – Universal Health Coverage</vt:lpstr>
      <vt:lpstr>Vad är nära vård?</vt:lpstr>
      <vt:lpstr>Nuläge - Efter ÄDEL-reformen</vt:lpstr>
      <vt:lpstr>PowerPoint-presentation</vt:lpstr>
      <vt:lpstr>Referensgruppsmöte 1</vt:lpstr>
      <vt:lpstr>Referensgruppsmöte 2</vt:lpstr>
      <vt:lpstr>PowerPoint-presentation</vt:lpstr>
      <vt:lpstr>Följ utredningen/kontakta via: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Samordnad utveckling för god och nära vård S2017:01</dc:title>
  <dc:creator>Louise A Andersson</dc:creator>
  <cp:lastModifiedBy>Linn Wallér</cp:lastModifiedBy>
  <cp:revision>24</cp:revision>
  <dcterms:created xsi:type="dcterms:W3CDTF">2018-11-21T18:00:54Z</dcterms:created>
  <dcterms:modified xsi:type="dcterms:W3CDTF">2019-05-27T20:35:05Z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t:lpwstr>RK</vt:lpwstr>
  </property>
  <property fmtid="{D5CDD505-2E9C-101B-9397-08002B2CF9AE}" pid="3" name="ContentTypeId">
    <vt:lpwstr>0x010100BBA312BF02777149882D207184EC35C0020035A66F7ACACA4D408105615CD01736BE</vt:lpwstr>
  </property>
  <property fmtid="{D5CDD505-2E9C-101B-9397-08002B2CF9AE}" pid="4" name="Organisation">
    <vt:lpwstr/>
  </property>
  <property fmtid="{D5CDD505-2E9C-101B-9397-08002B2CF9AE}" pid="5" name="ActivityCategory">
    <vt:lpwstr/>
  </property>
  <property fmtid="{D5CDD505-2E9C-101B-9397-08002B2CF9AE}" pid="6" name="_dlc_DocId">
    <vt:lpwstr>6VQKSH54ZSKQ-1806723248-2143</vt:lpwstr>
  </property>
  <property fmtid="{D5CDD505-2E9C-101B-9397-08002B2CF9AE}" pid="7" name="_dlc_DocIdUrl">
    <vt:lpwstr>https://dhs.sp.regeringskansliet.se/kom/S_2017_01/_layouts/15/DocIdRedir.aspx?ID=6VQKSH54ZSKQ-1806723248-2143, 6VQKSH54ZSKQ-1806723248-2143</vt:lpwstr>
  </property>
  <property fmtid="{D5CDD505-2E9C-101B-9397-08002B2CF9AE}" pid="8" name="_dlc_DocIdItemGuid">
    <vt:lpwstr>66b9b245-ac25-4dca-a7f8-cabfda81c981</vt:lpwstr>
  </property>
  <property fmtid="{D5CDD505-2E9C-101B-9397-08002B2CF9AE}" pid="9" name="TaxKeyword">
    <vt:lpwstr/>
  </property>
  <property fmtid="{D5CDD505-2E9C-101B-9397-08002B2CF9AE}" pid="10" name="TaxKeywordTaxHTField">
    <vt:lpwstr/>
  </property>
</Properties>
</file>