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6"/>
  </p:notesMasterIdLst>
  <p:sldIdLst>
    <p:sldId id="256" r:id="rId3"/>
    <p:sldId id="295" r:id="rId4"/>
    <p:sldId id="296" r:id="rId5"/>
    <p:sldId id="292" r:id="rId6"/>
    <p:sldId id="290" r:id="rId7"/>
    <p:sldId id="267" r:id="rId8"/>
    <p:sldId id="289" r:id="rId9"/>
    <p:sldId id="297" r:id="rId10"/>
    <p:sldId id="299" r:id="rId11"/>
    <p:sldId id="298" r:id="rId12"/>
    <p:sldId id="272" r:id="rId13"/>
    <p:sldId id="273" r:id="rId14"/>
    <p:sldId id="274" r:id="rId15"/>
    <p:sldId id="275" r:id="rId16"/>
    <p:sldId id="310" r:id="rId17"/>
    <p:sldId id="280" r:id="rId18"/>
    <p:sldId id="281" r:id="rId19"/>
    <p:sldId id="284" r:id="rId20"/>
    <p:sldId id="301" r:id="rId21"/>
    <p:sldId id="304" r:id="rId22"/>
    <p:sldId id="303" r:id="rId23"/>
    <p:sldId id="302" r:id="rId24"/>
    <p:sldId id="305" r:id="rId25"/>
    <p:sldId id="300" r:id="rId26"/>
    <p:sldId id="306" r:id="rId27"/>
    <p:sldId id="286" r:id="rId28"/>
    <p:sldId id="311" r:id="rId29"/>
    <p:sldId id="308" r:id="rId30"/>
    <p:sldId id="309" r:id="rId31"/>
    <p:sldId id="294" r:id="rId32"/>
    <p:sldId id="263" r:id="rId33"/>
    <p:sldId id="266" r:id="rId34"/>
    <p:sldId id="307" r:id="rId3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32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Antal Deltagare</c:v>
                </c:pt>
              </c:strCache>
            </c:strRef>
          </c:cat>
          <c:val>
            <c:numRef>
              <c:f>Blad1!$B$2</c:f>
              <c:numCache>
                <c:formatCode>General</c:formatCode>
                <c:ptCount val="1"/>
                <c:pt idx="0">
                  <c:v>140</c:v>
                </c:pt>
              </c:numCache>
            </c:numRef>
          </c:val>
          <c:extLst>
            <c:ext xmlns:c16="http://schemas.microsoft.com/office/drawing/2014/chart" uri="{C3380CC4-5D6E-409C-BE32-E72D297353CC}">
              <c16:uniqueId val="{00000000-62A6-41A9-B3A3-01F43466E2AC}"/>
            </c:ext>
          </c:extLst>
        </c:ser>
        <c:dLbls>
          <c:showLegendKey val="0"/>
          <c:showVal val="0"/>
          <c:showCatName val="0"/>
          <c:showSerName val="0"/>
          <c:showPercent val="0"/>
          <c:showBubbleSize val="0"/>
        </c:dLbls>
        <c:gapWidth val="150"/>
        <c:axId val="217757184"/>
        <c:axId val="217758720"/>
      </c:barChart>
      <c:catAx>
        <c:axId val="217757184"/>
        <c:scaling>
          <c:orientation val="minMax"/>
        </c:scaling>
        <c:delete val="0"/>
        <c:axPos val="b"/>
        <c:numFmt formatCode="General" sourceLinked="0"/>
        <c:majorTickMark val="out"/>
        <c:minorTickMark val="none"/>
        <c:tickLblPos val="nextTo"/>
        <c:crossAx val="217758720"/>
        <c:crosses val="autoZero"/>
        <c:auto val="1"/>
        <c:lblAlgn val="ctr"/>
        <c:lblOffset val="100"/>
        <c:noMultiLvlLbl val="0"/>
      </c:catAx>
      <c:valAx>
        <c:axId val="217758720"/>
        <c:scaling>
          <c:orientation val="minMax"/>
        </c:scaling>
        <c:delete val="0"/>
        <c:axPos val="l"/>
        <c:numFmt formatCode="General" sourceLinked="1"/>
        <c:majorTickMark val="out"/>
        <c:minorTickMark val="none"/>
        <c:tickLblPos val="nextTo"/>
        <c:crossAx val="2177571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gif"/></Relationships>
</file>

<file path=ppt/diagrams/_rels/drawing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image" Target="../media/image55.g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787C9-F7A5-4C78-AD34-283D68542E4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sv-SE"/>
        </a:p>
      </dgm:t>
    </dgm:pt>
    <dgm:pt modelId="{2F3A0E2A-6ACB-413B-9326-9C7AC277FC15}">
      <dgm:prSet phldrT="[Text]"/>
      <dgm:spPr>
        <a:ln>
          <a:noFill/>
        </a:ln>
      </dgm:spPr>
      <dgm:t>
        <a:bodyPr/>
        <a:lstStyle/>
        <a:p>
          <a:r>
            <a:rPr lang="sv-SE" dirty="0">
              <a:ln>
                <a:noFill/>
              </a:ln>
            </a:rPr>
            <a:t>Verksamhet</a:t>
          </a:r>
        </a:p>
      </dgm:t>
    </dgm:pt>
    <dgm:pt modelId="{444A20F7-EAF1-4F2E-9DA8-31FB3933A4D0}" type="parTrans" cxnId="{CBBC2785-B8E9-4477-B6F3-70A5113FEAF3}">
      <dgm:prSet/>
      <dgm:spPr/>
      <dgm:t>
        <a:bodyPr/>
        <a:lstStyle/>
        <a:p>
          <a:endParaRPr lang="sv-SE">
            <a:ln>
              <a:noFill/>
            </a:ln>
          </a:endParaRPr>
        </a:p>
      </dgm:t>
    </dgm:pt>
    <dgm:pt modelId="{52633F8A-A13D-40D8-8F5E-380D81F35AC9}" type="sibTrans" cxnId="{CBBC2785-B8E9-4477-B6F3-70A5113FEAF3}">
      <dgm:prSet/>
      <dgm:spPr/>
      <dgm:t>
        <a:bodyPr/>
        <a:lstStyle/>
        <a:p>
          <a:endParaRPr lang="sv-SE">
            <a:ln>
              <a:noFill/>
            </a:ln>
          </a:endParaRPr>
        </a:p>
      </dgm:t>
    </dgm:pt>
    <dgm:pt modelId="{5DF05FBF-04E3-41FA-90D5-6FD7E1450D6A}">
      <dgm:prSet phldrT="[Text]"/>
      <dgm:spPr>
        <a:ln>
          <a:noFill/>
        </a:ln>
      </dgm:spPr>
      <dgm:t>
        <a:bodyPr/>
        <a:lstStyle/>
        <a:p>
          <a:r>
            <a:rPr lang="sv-SE" dirty="0">
              <a:ln>
                <a:noFill/>
              </a:ln>
            </a:rPr>
            <a:t>Bevarande</a:t>
          </a:r>
        </a:p>
      </dgm:t>
    </dgm:pt>
    <dgm:pt modelId="{A6C08678-6F76-4E30-93C4-FE4765D56E6F}" type="sibTrans" cxnId="{9D14CF71-5D68-4293-8AA4-B4BFA8F5DD0E}">
      <dgm:prSet/>
      <dgm:spPr/>
      <dgm:t>
        <a:bodyPr/>
        <a:lstStyle/>
        <a:p>
          <a:endParaRPr lang="sv-SE">
            <a:ln>
              <a:noFill/>
            </a:ln>
          </a:endParaRPr>
        </a:p>
      </dgm:t>
    </dgm:pt>
    <dgm:pt modelId="{DEE9D92D-EF44-4D74-86CC-2AD644332FDF}" type="parTrans" cxnId="{9D14CF71-5D68-4293-8AA4-B4BFA8F5DD0E}">
      <dgm:prSet/>
      <dgm:spPr/>
      <dgm:t>
        <a:bodyPr/>
        <a:lstStyle/>
        <a:p>
          <a:endParaRPr lang="sv-SE">
            <a:ln>
              <a:noFill/>
            </a:ln>
          </a:endParaRPr>
        </a:p>
      </dgm:t>
    </dgm:pt>
    <dgm:pt modelId="{C3E9443E-8362-4A72-B3A5-00B9685A1CCB}">
      <dgm:prSet phldrT="[Text]"/>
      <dgm:spPr>
        <a:ln>
          <a:noFill/>
        </a:ln>
      </dgm:spPr>
      <dgm:t>
        <a:bodyPr/>
        <a:lstStyle/>
        <a:p>
          <a:r>
            <a:rPr lang="sv-SE" dirty="0">
              <a:ln>
                <a:noFill/>
              </a:ln>
            </a:rPr>
            <a:t>IT</a:t>
          </a:r>
        </a:p>
      </dgm:t>
    </dgm:pt>
    <dgm:pt modelId="{EBEFDA17-DAA5-42DA-8F19-AAC5BC364488}" type="sibTrans" cxnId="{F9A22657-23AE-4ABE-B1F0-3E3B7255599C}">
      <dgm:prSet/>
      <dgm:spPr/>
      <dgm:t>
        <a:bodyPr/>
        <a:lstStyle/>
        <a:p>
          <a:endParaRPr lang="sv-SE">
            <a:ln>
              <a:noFill/>
            </a:ln>
          </a:endParaRPr>
        </a:p>
      </dgm:t>
    </dgm:pt>
    <dgm:pt modelId="{7A0E1A48-CBA6-491B-A2FB-C9946CC36EEA}" type="parTrans" cxnId="{F9A22657-23AE-4ABE-B1F0-3E3B7255599C}">
      <dgm:prSet/>
      <dgm:spPr/>
      <dgm:t>
        <a:bodyPr/>
        <a:lstStyle/>
        <a:p>
          <a:endParaRPr lang="sv-SE">
            <a:ln>
              <a:noFill/>
            </a:ln>
          </a:endParaRPr>
        </a:p>
      </dgm:t>
    </dgm:pt>
    <dgm:pt modelId="{0AC8944C-C75B-44B7-8745-2EB4B68BC0DD}">
      <dgm:prSet phldrT="[Text]"/>
      <dgm:spPr>
        <a:ln>
          <a:noFill/>
        </a:ln>
      </dgm:spPr>
      <dgm:t>
        <a:bodyPr/>
        <a:lstStyle/>
        <a:p>
          <a:r>
            <a:rPr lang="sv-SE" dirty="0">
              <a:ln>
                <a:noFill/>
              </a:ln>
            </a:rPr>
            <a:t>Invånare</a:t>
          </a:r>
        </a:p>
      </dgm:t>
    </dgm:pt>
    <dgm:pt modelId="{70D3AE5B-1334-4FA1-B436-6768B34F017A}" type="sibTrans" cxnId="{4AB731AE-9EA7-4A3D-A935-679015CECFE7}">
      <dgm:prSet/>
      <dgm:spPr/>
      <dgm:t>
        <a:bodyPr/>
        <a:lstStyle/>
        <a:p>
          <a:endParaRPr lang="sv-SE">
            <a:ln>
              <a:noFill/>
            </a:ln>
          </a:endParaRPr>
        </a:p>
      </dgm:t>
    </dgm:pt>
    <dgm:pt modelId="{9F58D13F-079E-4CC4-83D9-7D7D9D10E660}" type="parTrans" cxnId="{4AB731AE-9EA7-4A3D-A935-679015CECFE7}">
      <dgm:prSet/>
      <dgm:spPr/>
      <dgm:t>
        <a:bodyPr/>
        <a:lstStyle/>
        <a:p>
          <a:endParaRPr lang="sv-SE">
            <a:ln>
              <a:noFill/>
            </a:ln>
          </a:endParaRPr>
        </a:p>
      </dgm:t>
    </dgm:pt>
    <dgm:pt modelId="{FB43DAA3-057F-4DDC-BEE9-BDB5456C055F}" type="pres">
      <dgm:prSet presAssocID="{112787C9-F7A5-4C78-AD34-283D68542E41}" presName="linear" presStyleCnt="0">
        <dgm:presLayoutVars>
          <dgm:animLvl val="lvl"/>
          <dgm:resizeHandles val="exact"/>
        </dgm:presLayoutVars>
      </dgm:prSet>
      <dgm:spPr/>
    </dgm:pt>
    <dgm:pt modelId="{A890AA39-A3AF-41E2-B25C-9172C11AA63F}" type="pres">
      <dgm:prSet presAssocID="{0AC8944C-C75B-44B7-8745-2EB4B68BC0DD}" presName="parentText" presStyleLbl="node1" presStyleIdx="0" presStyleCnt="4">
        <dgm:presLayoutVars>
          <dgm:chMax val="0"/>
          <dgm:bulletEnabled val="1"/>
        </dgm:presLayoutVars>
      </dgm:prSet>
      <dgm:spPr/>
    </dgm:pt>
    <dgm:pt modelId="{D8CED8DA-FDAC-46ED-9950-48CD54A9FB4B}" type="pres">
      <dgm:prSet presAssocID="{70D3AE5B-1334-4FA1-B436-6768B34F017A}" presName="spacer" presStyleCnt="0"/>
      <dgm:spPr/>
    </dgm:pt>
    <dgm:pt modelId="{231A7D64-9DD6-4F41-B7EF-87C7DDC7BF01}" type="pres">
      <dgm:prSet presAssocID="{2F3A0E2A-6ACB-413B-9326-9C7AC277FC15}" presName="parentText" presStyleLbl="node1" presStyleIdx="1" presStyleCnt="4">
        <dgm:presLayoutVars>
          <dgm:chMax val="0"/>
          <dgm:bulletEnabled val="1"/>
        </dgm:presLayoutVars>
      </dgm:prSet>
      <dgm:spPr/>
    </dgm:pt>
    <dgm:pt modelId="{46B6EC76-0E78-41D9-98BC-47B6FBFC9E0A}" type="pres">
      <dgm:prSet presAssocID="{52633F8A-A13D-40D8-8F5E-380D81F35AC9}" presName="spacer" presStyleCnt="0"/>
      <dgm:spPr/>
    </dgm:pt>
    <dgm:pt modelId="{1A413967-D0A5-458E-8BEC-7ACFB5D48B54}" type="pres">
      <dgm:prSet presAssocID="{C3E9443E-8362-4A72-B3A5-00B9685A1CCB}" presName="parentText" presStyleLbl="node1" presStyleIdx="2" presStyleCnt="4">
        <dgm:presLayoutVars>
          <dgm:chMax val="0"/>
          <dgm:bulletEnabled val="1"/>
        </dgm:presLayoutVars>
      </dgm:prSet>
      <dgm:spPr/>
    </dgm:pt>
    <dgm:pt modelId="{5E5AFB7E-A3CA-4B0A-8D20-0A150E177918}" type="pres">
      <dgm:prSet presAssocID="{EBEFDA17-DAA5-42DA-8F19-AAC5BC364488}" presName="spacer" presStyleCnt="0"/>
      <dgm:spPr/>
    </dgm:pt>
    <dgm:pt modelId="{42476319-153E-48E3-9C2B-8300545DE6FB}" type="pres">
      <dgm:prSet presAssocID="{5DF05FBF-04E3-41FA-90D5-6FD7E1450D6A}" presName="parentText" presStyleLbl="node1" presStyleIdx="3" presStyleCnt="4">
        <dgm:presLayoutVars>
          <dgm:chMax val="0"/>
          <dgm:bulletEnabled val="1"/>
        </dgm:presLayoutVars>
      </dgm:prSet>
      <dgm:spPr/>
    </dgm:pt>
  </dgm:ptLst>
  <dgm:cxnLst>
    <dgm:cxn modelId="{8625A973-6F29-444D-B284-CA08A613665F}" type="presOf" srcId="{5DF05FBF-04E3-41FA-90D5-6FD7E1450D6A}" destId="{42476319-153E-48E3-9C2B-8300545DE6FB}" srcOrd="0" destOrd="0" presId="urn:microsoft.com/office/officeart/2005/8/layout/vList2"/>
    <dgm:cxn modelId="{C966DB64-5458-4129-BD8E-F254223527D8}" type="presOf" srcId="{C3E9443E-8362-4A72-B3A5-00B9685A1CCB}" destId="{1A413967-D0A5-458E-8BEC-7ACFB5D48B54}" srcOrd="0" destOrd="0" presId="urn:microsoft.com/office/officeart/2005/8/layout/vList2"/>
    <dgm:cxn modelId="{4AB731AE-9EA7-4A3D-A935-679015CECFE7}" srcId="{112787C9-F7A5-4C78-AD34-283D68542E41}" destId="{0AC8944C-C75B-44B7-8745-2EB4B68BC0DD}" srcOrd="0" destOrd="0" parTransId="{9F58D13F-079E-4CC4-83D9-7D7D9D10E660}" sibTransId="{70D3AE5B-1334-4FA1-B436-6768B34F017A}"/>
    <dgm:cxn modelId="{45DA813E-ADA7-4116-B973-BF070A89120C}" type="presOf" srcId="{0AC8944C-C75B-44B7-8745-2EB4B68BC0DD}" destId="{A890AA39-A3AF-41E2-B25C-9172C11AA63F}" srcOrd="0" destOrd="0" presId="urn:microsoft.com/office/officeart/2005/8/layout/vList2"/>
    <dgm:cxn modelId="{C005E597-7252-4365-99F1-0FAFB6AB4518}" type="presOf" srcId="{2F3A0E2A-6ACB-413B-9326-9C7AC277FC15}" destId="{231A7D64-9DD6-4F41-B7EF-87C7DDC7BF01}" srcOrd="0" destOrd="0" presId="urn:microsoft.com/office/officeart/2005/8/layout/vList2"/>
    <dgm:cxn modelId="{E8CB77CC-76F1-4E9F-BC43-F18955369D84}" type="presOf" srcId="{112787C9-F7A5-4C78-AD34-283D68542E41}" destId="{FB43DAA3-057F-4DDC-BEE9-BDB5456C055F}" srcOrd="0" destOrd="0" presId="urn:microsoft.com/office/officeart/2005/8/layout/vList2"/>
    <dgm:cxn modelId="{9D14CF71-5D68-4293-8AA4-B4BFA8F5DD0E}" srcId="{112787C9-F7A5-4C78-AD34-283D68542E41}" destId="{5DF05FBF-04E3-41FA-90D5-6FD7E1450D6A}" srcOrd="3" destOrd="0" parTransId="{DEE9D92D-EF44-4D74-86CC-2AD644332FDF}" sibTransId="{A6C08678-6F76-4E30-93C4-FE4765D56E6F}"/>
    <dgm:cxn modelId="{F9A22657-23AE-4ABE-B1F0-3E3B7255599C}" srcId="{112787C9-F7A5-4C78-AD34-283D68542E41}" destId="{C3E9443E-8362-4A72-B3A5-00B9685A1CCB}" srcOrd="2" destOrd="0" parTransId="{7A0E1A48-CBA6-491B-A2FB-C9946CC36EEA}" sibTransId="{EBEFDA17-DAA5-42DA-8F19-AAC5BC364488}"/>
    <dgm:cxn modelId="{CBBC2785-B8E9-4477-B6F3-70A5113FEAF3}" srcId="{112787C9-F7A5-4C78-AD34-283D68542E41}" destId="{2F3A0E2A-6ACB-413B-9326-9C7AC277FC15}" srcOrd="1" destOrd="0" parTransId="{444A20F7-EAF1-4F2E-9DA8-31FB3933A4D0}" sibTransId="{52633F8A-A13D-40D8-8F5E-380D81F35AC9}"/>
    <dgm:cxn modelId="{CBDBF36A-E5FE-4D53-AC3A-FDBA4520FE80}" type="presParOf" srcId="{FB43DAA3-057F-4DDC-BEE9-BDB5456C055F}" destId="{A890AA39-A3AF-41E2-B25C-9172C11AA63F}" srcOrd="0" destOrd="0" presId="urn:microsoft.com/office/officeart/2005/8/layout/vList2"/>
    <dgm:cxn modelId="{F2CB502F-BB45-4510-A6CB-EBD605EDC418}" type="presParOf" srcId="{FB43DAA3-057F-4DDC-BEE9-BDB5456C055F}" destId="{D8CED8DA-FDAC-46ED-9950-48CD54A9FB4B}" srcOrd="1" destOrd="0" presId="urn:microsoft.com/office/officeart/2005/8/layout/vList2"/>
    <dgm:cxn modelId="{97771E6C-2AE2-4D12-8499-C31727AE6664}" type="presParOf" srcId="{FB43DAA3-057F-4DDC-BEE9-BDB5456C055F}" destId="{231A7D64-9DD6-4F41-B7EF-87C7DDC7BF01}" srcOrd="2" destOrd="0" presId="urn:microsoft.com/office/officeart/2005/8/layout/vList2"/>
    <dgm:cxn modelId="{9DF9695E-CAE7-490E-ACD3-1F8A5A9FEDC5}" type="presParOf" srcId="{FB43DAA3-057F-4DDC-BEE9-BDB5456C055F}" destId="{46B6EC76-0E78-41D9-98BC-47B6FBFC9E0A}" srcOrd="3" destOrd="0" presId="urn:microsoft.com/office/officeart/2005/8/layout/vList2"/>
    <dgm:cxn modelId="{BED95E51-A780-41F0-B453-5EB8AAF09058}" type="presParOf" srcId="{FB43DAA3-057F-4DDC-BEE9-BDB5456C055F}" destId="{1A413967-D0A5-458E-8BEC-7ACFB5D48B54}" srcOrd="4" destOrd="0" presId="urn:microsoft.com/office/officeart/2005/8/layout/vList2"/>
    <dgm:cxn modelId="{0594ABC9-9F16-49A2-AD1F-FD647601D9CA}" type="presParOf" srcId="{FB43DAA3-057F-4DDC-BEE9-BDB5456C055F}" destId="{5E5AFB7E-A3CA-4B0A-8D20-0A150E177918}" srcOrd="5" destOrd="0" presId="urn:microsoft.com/office/officeart/2005/8/layout/vList2"/>
    <dgm:cxn modelId="{2303158E-02F4-46C3-96AD-1C26DED582F5}" type="presParOf" srcId="{FB43DAA3-057F-4DDC-BEE9-BDB5456C055F}" destId="{42476319-153E-48E3-9C2B-8300545DE6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12BA4-4324-458A-913D-3C71BA4CC81F}"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sv-SE"/>
        </a:p>
      </dgm:t>
    </dgm:pt>
    <dgm:pt modelId="{309905C4-F496-47E6-BD9C-E2E829983AEB}">
      <dgm:prSet phldrT="[Text]" custT="1"/>
      <dgm:spPr/>
      <dgm:t>
        <a:bodyPr/>
        <a:lstStyle/>
        <a:p>
          <a:r>
            <a:rPr lang="sv-SE" sz="2000" dirty="0"/>
            <a:t>Kunskap</a:t>
          </a:r>
          <a:endParaRPr lang="sv-SE" sz="2400" dirty="0"/>
        </a:p>
        <a:p>
          <a:r>
            <a:rPr lang="sv-SE" sz="2000" dirty="0"/>
            <a:t>Förankring</a:t>
          </a:r>
          <a:endParaRPr lang="sv-SE" sz="2700" dirty="0"/>
        </a:p>
        <a:p>
          <a:r>
            <a:rPr lang="sv-SE" sz="2000" dirty="0"/>
            <a:t>Mål</a:t>
          </a:r>
          <a:endParaRPr lang="sv-SE" sz="2700" dirty="0"/>
        </a:p>
      </dgm:t>
    </dgm:pt>
    <dgm:pt modelId="{AA70EE6F-A54A-49AD-A5EC-CDBB5BF9FBD5}" type="parTrans" cxnId="{A18B0045-171C-4E9A-8E32-1E33833EF98E}">
      <dgm:prSet/>
      <dgm:spPr/>
      <dgm:t>
        <a:bodyPr/>
        <a:lstStyle/>
        <a:p>
          <a:endParaRPr lang="sv-SE"/>
        </a:p>
      </dgm:t>
    </dgm:pt>
    <dgm:pt modelId="{4EDC4ED9-5B5D-4BE7-B79F-51824267048D}" type="sibTrans" cxnId="{A18B0045-171C-4E9A-8E32-1E33833EF98E}">
      <dgm:prSet/>
      <dgm:spPr/>
      <dgm:t>
        <a:bodyPr/>
        <a:lstStyle/>
        <a:p>
          <a:endParaRPr lang="sv-SE"/>
        </a:p>
      </dgm:t>
    </dgm:pt>
    <dgm:pt modelId="{0D535612-03F3-4D6F-9B66-B086C57C87A3}">
      <dgm:prSet phldrT="[Text]" custT="1"/>
      <dgm:spPr/>
      <dgm:t>
        <a:bodyPr/>
        <a:lstStyle/>
        <a:p>
          <a:r>
            <a:rPr lang="sv-SE" sz="2000" dirty="0"/>
            <a:t>Dela resurser</a:t>
          </a:r>
        </a:p>
        <a:p>
          <a:endParaRPr lang="sv-SE" sz="2000" dirty="0"/>
        </a:p>
      </dgm:t>
    </dgm:pt>
    <dgm:pt modelId="{C7C57D0C-DC1E-400F-B4C1-3C69C636CEA1}" type="parTrans" cxnId="{00A30B5A-49F0-4DA4-8A4F-03D3CB37C33D}">
      <dgm:prSet/>
      <dgm:spPr/>
      <dgm:t>
        <a:bodyPr/>
        <a:lstStyle/>
        <a:p>
          <a:endParaRPr lang="sv-SE"/>
        </a:p>
      </dgm:t>
    </dgm:pt>
    <dgm:pt modelId="{2DFF12F0-2386-4D6C-90F0-694D0147BE2F}" type="sibTrans" cxnId="{00A30B5A-49F0-4DA4-8A4F-03D3CB37C33D}">
      <dgm:prSet/>
      <dgm:spPr/>
      <dgm:t>
        <a:bodyPr/>
        <a:lstStyle/>
        <a:p>
          <a:endParaRPr lang="sv-SE"/>
        </a:p>
      </dgm:t>
    </dgm:pt>
    <dgm:pt modelId="{FE5274AB-3CDE-438E-A09A-92D8306F3A0C}">
      <dgm:prSet phldrT="[Text]" custT="1"/>
      <dgm:spPr/>
      <dgm:t>
        <a:bodyPr/>
        <a:lstStyle/>
        <a:p>
          <a:r>
            <a:rPr lang="sv-SE" sz="2000" dirty="0"/>
            <a:t>Samverka</a:t>
          </a:r>
          <a:br>
            <a:rPr lang="sv-SE" sz="2900" dirty="0"/>
          </a:br>
          <a:endParaRPr lang="sv-SE" sz="2900" dirty="0"/>
        </a:p>
      </dgm:t>
    </dgm:pt>
    <dgm:pt modelId="{D17288FF-2335-4A43-BC0F-A864917ABD67}" type="parTrans" cxnId="{613468B1-7B77-4380-AE78-31843863F7EB}">
      <dgm:prSet/>
      <dgm:spPr/>
      <dgm:t>
        <a:bodyPr/>
        <a:lstStyle/>
        <a:p>
          <a:endParaRPr lang="sv-SE"/>
        </a:p>
      </dgm:t>
    </dgm:pt>
    <dgm:pt modelId="{8408511F-E85A-4316-9CF5-013784FD1CEE}" type="sibTrans" cxnId="{613468B1-7B77-4380-AE78-31843863F7EB}">
      <dgm:prSet/>
      <dgm:spPr/>
      <dgm:t>
        <a:bodyPr/>
        <a:lstStyle/>
        <a:p>
          <a:endParaRPr lang="sv-SE"/>
        </a:p>
      </dgm:t>
    </dgm:pt>
    <dgm:pt modelId="{81FFDA22-F429-408E-896B-F8666ACBC7D2}" type="pres">
      <dgm:prSet presAssocID="{5BC12BA4-4324-458A-913D-3C71BA4CC81F}" presName="rootnode" presStyleCnt="0">
        <dgm:presLayoutVars>
          <dgm:chMax/>
          <dgm:chPref/>
          <dgm:dir/>
          <dgm:animLvl val="lvl"/>
        </dgm:presLayoutVars>
      </dgm:prSet>
      <dgm:spPr/>
    </dgm:pt>
    <dgm:pt modelId="{66C9DBA3-D135-4176-B4C0-46D6313A3F28}" type="pres">
      <dgm:prSet presAssocID="{309905C4-F496-47E6-BD9C-E2E829983AEB}" presName="composite" presStyleCnt="0"/>
      <dgm:spPr/>
    </dgm:pt>
    <dgm:pt modelId="{694B9DA9-FCF5-4F0F-BBA0-6B3AF4D5C966}" type="pres">
      <dgm:prSet presAssocID="{309905C4-F496-47E6-BD9C-E2E829983AEB}" presName="LShape" presStyleLbl="alignNode1" presStyleIdx="0" presStyleCnt="5"/>
      <dgm:spPr/>
    </dgm:pt>
    <dgm:pt modelId="{82B7480E-121E-4D4D-9807-0F97A14832AC}" type="pres">
      <dgm:prSet presAssocID="{309905C4-F496-47E6-BD9C-E2E829983AEB}" presName="ParentText" presStyleLbl="revTx" presStyleIdx="0" presStyleCnt="3">
        <dgm:presLayoutVars>
          <dgm:chMax val="0"/>
          <dgm:chPref val="0"/>
          <dgm:bulletEnabled val="1"/>
        </dgm:presLayoutVars>
      </dgm:prSet>
      <dgm:spPr/>
    </dgm:pt>
    <dgm:pt modelId="{4CE6DA77-1731-448B-A607-9D4CBF909759}" type="pres">
      <dgm:prSet presAssocID="{309905C4-F496-47E6-BD9C-E2E829983AEB}" presName="Triangle" presStyleLbl="alignNode1" presStyleIdx="1" presStyleCnt="5"/>
      <dgm:spPr/>
    </dgm:pt>
    <dgm:pt modelId="{4AAB92D7-3761-4EB2-A44A-47C328A49C84}" type="pres">
      <dgm:prSet presAssocID="{4EDC4ED9-5B5D-4BE7-B79F-51824267048D}" presName="sibTrans" presStyleCnt="0"/>
      <dgm:spPr/>
    </dgm:pt>
    <dgm:pt modelId="{D20DFA81-F3CE-4A76-BDEE-2E167B905BF3}" type="pres">
      <dgm:prSet presAssocID="{4EDC4ED9-5B5D-4BE7-B79F-51824267048D}" presName="space" presStyleCnt="0"/>
      <dgm:spPr/>
    </dgm:pt>
    <dgm:pt modelId="{7C100D52-23EC-4F78-9DD3-F01BE8F9D503}" type="pres">
      <dgm:prSet presAssocID="{0D535612-03F3-4D6F-9B66-B086C57C87A3}" presName="composite" presStyleCnt="0"/>
      <dgm:spPr/>
    </dgm:pt>
    <dgm:pt modelId="{85992C31-4AD1-4F36-B105-4690AE2D11C5}" type="pres">
      <dgm:prSet presAssocID="{0D535612-03F3-4D6F-9B66-B086C57C87A3}" presName="LShape" presStyleLbl="alignNode1" presStyleIdx="2" presStyleCnt="5"/>
      <dgm:spPr/>
    </dgm:pt>
    <dgm:pt modelId="{098B2DE3-53E7-46EA-99F8-AA103C922253}" type="pres">
      <dgm:prSet presAssocID="{0D535612-03F3-4D6F-9B66-B086C57C87A3}" presName="ParentText" presStyleLbl="revTx" presStyleIdx="1" presStyleCnt="3">
        <dgm:presLayoutVars>
          <dgm:chMax val="0"/>
          <dgm:chPref val="0"/>
          <dgm:bulletEnabled val="1"/>
        </dgm:presLayoutVars>
      </dgm:prSet>
      <dgm:spPr/>
    </dgm:pt>
    <dgm:pt modelId="{08432D0F-F173-4920-B1D7-DFF291475264}" type="pres">
      <dgm:prSet presAssocID="{0D535612-03F3-4D6F-9B66-B086C57C87A3}" presName="Triangle" presStyleLbl="alignNode1" presStyleIdx="3" presStyleCnt="5"/>
      <dgm:spPr/>
    </dgm:pt>
    <dgm:pt modelId="{E0FCC32A-78E6-42AA-830B-8B830D98F475}" type="pres">
      <dgm:prSet presAssocID="{2DFF12F0-2386-4D6C-90F0-694D0147BE2F}" presName="sibTrans" presStyleCnt="0"/>
      <dgm:spPr/>
    </dgm:pt>
    <dgm:pt modelId="{1B5322CA-75A8-46F2-95A2-F6F33340AE2C}" type="pres">
      <dgm:prSet presAssocID="{2DFF12F0-2386-4D6C-90F0-694D0147BE2F}" presName="space" presStyleCnt="0"/>
      <dgm:spPr/>
    </dgm:pt>
    <dgm:pt modelId="{0C965797-2BD7-4353-B1A1-B72B59DDA4F3}" type="pres">
      <dgm:prSet presAssocID="{FE5274AB-3CDE-438E-A09A-92D8306F3A0C}" presName="composite" presStyleCnt="0"/>
      <dgm:spPr/>
    </dgm:pt>
    <dgm:pt modelId="{50AB5C9B-9920-4609-B16B-20CEDB741064}" type="pres">
      <dgm:prSet presAssocID="{FE5274AB-3CDE-438E-A09A-92D8306F3A0C}" presName="LShape" presStyleLbl="alignNode1" presStyleIdx="4" presStyleCnt="5"/>
      <dgm:spPr/>
    </dgm:pt>
    <dgm:pt modelId="{BDB84A4F-81CD-4EA1-91FB-0248D972DA3F}" type="pres">
      <dgm:prSet presAssocID="{FE5274AB-3CDE-438E-A09A-92D8306F3A0C}" presName="ParentText" presStyleLbl="revTx" presStyleIdx="2" presStyleCnt="3">
        <dgm:presLayoutVars>
          <dgm:chMax val="0"/>
          <dgm:chPref val="0"/>
          <dgm:bulletEnabled val="1"/>
        </dgm:presLayoutVars>
      </dgm:prSet>
      <dgm:spPr/>
    </dgm:pt>
  </dgm:ptLst>
  <dgm:cxnLst>
    <dgm:cxn modelId="{18DED5A3-27C7-4DF5-8C6E-0AB73DBA09CE}" type="presOf" srcId="{FE5274AB-3CDE-438E-A09A-92D8306F3A0C}" destId="{BDB84A4F-81CD-4EA1-91FB-0248D972DA3F}" srcOrd="0" destOrd="0" presId="urn:microsoft.com/office/officeart/2009/3/layout/StepUpProcess"/>
    <dgm:cxn modelId="{613468B1-7B77-4380-AE78-31843863F7EB}" srcId="{5BC12BA4-4324-458A-913D-3C71BA4CC81F}" destId="{FE5274AB-3CDE-438E-A09A-92D8306F3A0C}" srcOrd="2" destOrd="0" parTransId="{D17288FF-2335-4A43-BC0F-A864917ABD67}" sibTransId="{8408511F-E85A-4316-9CF5-013784FD1CEE}"/>
    <dgm:cxn modelId="{89C239E0-E331-44BB-8D67-57EE7ED62A4D}" type="presOf" srcId="{309905C4-F496-47E6-BD9C-E2E829983AEB}" destId="{82B7480E-121E-4D4D-9807-0F97A14832AC}" srcOrd="0" destOrd="0" presId="urn:microsoft.com/office/officeart/2009/3/layout/StepUpProcess"/>
    <dgm:cxn modelId="{DBE6A287-ECD0-4FEB-9D0D-4017BADB2C48}" type="presOf" srcId="{5BC12BA4-4324-458A-913D-3C71BA4CC81F}" destId="{81FFDA22-F429-408E-896B-F8666ACBC7D2}" srcOrd="0" destOrd="0" presId="urn:microsoft.com/office/officeart/2009/3/layout/StepUpProcess"/>
    <dgm:cxn modelId="{069310F4-B81D-4031-A10A-BCA02CA51216}" type="presOf" srcId="{0D535612-03F3-4D6F-9B66-B086C57C87A3}" destId="{098B2DE3-53E7-46EA-99F8-AA103C922253}" srcOrd="0" destOrd="0" presId="urn:microsoft.com/office/officeart/2009/3/layout/StepUpProcess"/>
    <dgm:cxn modelId="{A18B0045-171C-4E9A-8E32-1E33833EF98E}" srcId="{5BC12BA4-4324-458A-913D-3C71BA4CC81F}" destId="{309905C4-F496-47E6-BD9C-E2E829983AEB}" srcOrd="0" destOrd="0" parTransId="{AA70EE6F-A54A-49AD-A5EC-CDBB5BF9FBD5}" sibTransId="{4EDC4ED9-5B5D-4BE7-B79F-51824267048D}"/>
    <dgm:cxn modelId="{00A30B5A-49F0-4DA4-8A4F-03D3CB37C33D}" srcId="{5BC12BA4-4324-458A-913D-3C71BA4CC81F}" destId="{0D535612-03F3-4D6F-9B66-B086C57C87A3}" srcOrd="1" destOrd="0" parTransId="{C7C57D0C-DC1E-400F-B4C1-3C69C636CEA1}" sibTransId="{2DFF12F0-2386-4D6C-90F0-694D0147BE2F}"/>
    <dgm:cxn modelId="{86D2AC69-F9E7-4332-AEE2-2C789377A18C}" type="presParOf" srcId="{81FFDA22-F429-408E-896B-F8666ACBC7D2}" destId="{66C9DBA3-D135-4176-B4C0-46D6313A3F28}" srcOrd="0" destOrd="0" presId="urn:microsoft.com/office/officeart/2009/3/layout/StepUpProcess"/>
    <dgm:cxn modelId="{42D8D0CF-986E-4C01-9C0F-80A3B7BDCF24}" type="presParOf" srcId="{66C9DBA3-D135-4176-B4C0-46D6313A3F28}" destId="{694B9DA9-FCF5-4F0F-BBA0-6B3AF4D5C966}" srcOrd="0" destOrd="0" presId="urn:microsoft.com/office/officeart/2009/3/layout/StepUpProcess"/>
    <dgm:cxn modelId="{F5DF02AA-10DF-4229-9711-5B48999C0875}" type="presParOf" srcId="{66C9DBA3-D135-4176-B4C0-46D6313A3F28}" destId="{82B7480E-121E-4D4D-9807-0F97A14832AC}" srcOrd="1" destOrd="0" presId="urn:microsoft.com/office/officeart/2009/3/layout/StepUpProcess"/>
    <dgm:cxn modelId="{2A1C70B2-2C2B-4844-8E37-85ED9676A67F}" type="presParOf" srcId="{66C9DBA3-D135-4176-B4C0-46D6313A3F28}" destId="{4CE6DA77-1731-448B-A607-9D4CBF909759}" srcOrd="2" destOrd="0" presId="urn:microsoft.com/office/officeart/2009/3/layout/StepUpProcess"/>
    <dgm:cxn modelId="{B182DF4B-DC10-48EC-889B-E33A9270615C}" type="presParOf" srcId="{81FFDA22-F429-408E-896B-F8666ACBC7D2}" destId="{4AAB92D7-3761-4EB2-A44A-47C328A49C84}" srcOrd="1" destOrd="0" presId="urn:microsoft.com/office/officeart/2009/3/layout/StepUpProcess"/>
    <dgm:cxn modelId="{BEC2DDB0-5C7F-49E8-9AF9-A583E58EEE9A}" type="presParOf" srcId="{4AAB92D7-3761-4EB2-A44A-47C328A49C84}" destId="{D20DFA81-F3CE-4A76-BDEE-2E167B905BF3}" srcOrd="0" destOrd="0" presId="urn:microsoft.com/office/officeart/2009/3/layout/StepUpProcess"/>
    <dgm:cxn modelId="{485A6E3B-ECCF-44E5-90C0-56FB86624188}" type="presParOf" srcId="{81FFDA22-F429-408E-896B-F8666ACBC7D2}" destId="{7C100D52-23EC-4F78-9DD3-F01BE8F9D503}" srcOrd="2" destOrd="0" presId="urn:microsoft.com/office/officeart/2009/3/layout/StepUpProcess"/>
    <dgm:cxn modelId="{8DBA851D-BA4F-4DB4-8B1F-25EAE4B901B4}" type="presParOf" srcId="{7C100D52-23EC-4F78-9DD3-F01BE8F9D503}" destId="{85992C31-4AD1-4F36-B105-4690AE2D11C5}" srcOrd="0" destOrd="0" presId="urn:microsoft.com/office/officeart/2009/3/layout/StepUpProcess"/>
    <dgm:cxn modelId="{CF24CEE3-BB2A-4C77-BF52-46BBE58AF8A2}" type="presParOf" srcId="{7C100D52-23EC-4F78-9DD3-F01BE8F9D503}" destId="{098B2DE3-53E7-46EA-99F8-AA103C922253}" srcOrd="1" destOrd="0" presId="urn:microsoft.com/office/officeart/2009/3/layout/StepUpProcess"/>
    <dgm:cxn modelId="{F2DF1A55-02A6-4110-AFE5-6811B30780AB}" type="presParOf" srcId="{7C100D52-23EC-4F78-9DD3-F01BE8F9D503}" destId="{08432D0F-F173-4920-B1D7-DFF291475264}" srcOrd="2" destOrd="0" presId="urn:microsoft.com/office/officeart/2009/3/layout/StepUpProcess"/>
    <dgm:cxn modelId="{D4632B2B-CEF0-48D8-8881-D9C348A2ED6D}" type="presParOf" srcId="{81FFDA22-F429-408E-896B-F8666ACBC7D2}" destId="{E0FCC32A-78E6-42AA-830B-8B830D98F475}" srcOrd="3" destOrd="0" presId="urn:microsoft.com/office/officeart/2009/3/layout/StepUpProcess"/>
    <dgm:cxn modelId="{837BE231-8988-4190-AAC5-AFA8045C5D65}" type="presParOf" srcId="{E0FCC32A-78E6-42AA-830B-8B830D98F475}" destId="{1B5322CA-75A8-46F2-95A2-F6F33340AE2C}" srcOrd="0" destOrd="0" presId="urn:microsoft.com/office/officeart/2009/3/layout/StepUpProcess"/>
    <dgm:cxn modelId="{B74A3236-E528-4A81-BAD6-ED130BBFE9E7}" type="presParOf" srcId="{81FFDA22-F429-408E-896B-F8666ACBC7D2}" destId="{0C965797-2BD7-4353-B1A1-B72B59DDA4F3}" srcOrd="4" destOrd="0" presId="urn:microsoft.com/office/officeart/2009/3/layout/StepUpProcess"/>
    <dgm:cxn modelId="{D292D04D-8501-45F3-A1A0-2D7964E5F606}" type="presParOf" srcId="{0C965797-2BD7-4353-B1A1-B72B59DDA4F3}" destId="{50AB5C9B-9920-4609-B16B-20CEDB741064}" srcOrd="0" destOrd="0" presId="urn:microsoft.com/office/officeart/2009/3/layout/StepUpProcess"/>
    <dgm:cxn modelId="{653FC8D1-8394-40B3-B244-F8CD2650A9F9}" type="presParOf" srcId="{0C965797-2BD7-4353-B1A1-B72B59DDA4F3}" destId="{BDB84A4F-81CD-4EA1-91FB-0248D972DA3F}"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B3FB6-9428-4198-BD9E-5841EF64B597}" type="doc">
      <dgm:prSet loTypeId="urn:microsoft.com/office/officeart/2005/8/layout/hList2" loCatId="list" qsTypeId="urn:microsoft.com/office/officeart/2005/8/quickstyle/simple1" qsCatId="simple" csTypeId="urn:microsoft.com/office/officeart/2005/8/colors/accent1_2" csCatId="accent1" phldr="1"/>
      <dgm:spPr/>
    </dgm:pt>
    <dgm:pt modelId="{DB8C77B5-03CA-41F8-A446-AFBB77ADEBDB}">
      <dgm:prSet phldrT="[Text]"/>
      <dgm:spPr/>
      <dgm:t>
        <a:bodyPr/>
        <a:lstStyle/>
        <a:p>
          <a:endParaRPr lang="sv-SE" dirty="0"/>
        </a:p>
      </dgm:t>
    </dgm:pt>
    <dgm:pt modelId="{B0980505-7A41-4CC7-B74C-885CC6230772}" type="parTrans" cxnId="{8D871C6F-CAC4-4FDF-BD6C-754F55F8353B}">
      <dgm:prSet/>
      <dgm:spPr/>
      <dgm:t>
        <a:bodyPr/>
        <a:lstStyle/>
        <a:p>
          <a:endParaRPr lang="sv-SE"/>
        </a:p>
      </dgm:t>
    </dgm:pt>
    <dgm:pt modelId="{EDEE9D4C-A970-465B-8D9B-54AC5BF3C473}" type="sibTrans" cxnId="{8D871C6F-CAC4-4FDF-BD6C-754F55F8353B}">
      <dgm:prSet/>
      <dgm:spPr/>
      <dgm:t>
        <a:bodyPr/>
        <a:lstStyle/>
        <a:p>
          <a:endParaRPr lang="sv-SE"/>
        </a:p>
      </dgm:t>
    </dgm:pt>
    <dgm:pt modelId="{CF2007FC-5CF0-4A4B-A523-FAA72B08449B}">
      <dgm:prSet phldrT="[Text]"/>
      <dgm:spPr/>
      <dgm:t>
        <a:bodyPr/>
        <a:lstStyle/>
        <a:p>
          <a:endParaRPr lang="sv-SE" dirty="0"/>
        </a:p>
      </dgm:t>
    </dgm:pt>
    <dgm:pt modelId="{A07057CB-C757-4B6D-B37F-F8A4E13DAED4}" type="parTrans" cxnId="{EE52BF88-9979-4B49-9D2E-3166E2C08FAF}">
      <dgm:prSet/>
      <dgm:spPr/>
      <dgm:t>
        <a:bodyPr/>
        <a:lstStyle/>
        <a:p>
          <a:endParaRPr lang="sv-SE"/>
        </a:p>
      </dgm:t>
    </dgm:pt>
    <dgm:pt modelId="{4871565E-1745-4061-9A2B-76612B81640C}" type="sibTrans" cxnId="{EE52BF88-9979-4B49-9D2E-3166E2C08FAF}">
      <dgm:prSet/>
      <dgm:spPr/>
      <dgm:t>
        <a:bodyPr/>
        <a:lstStyle/>
        <a:p>
          <a:endParaRPr lang="sv-SE"/>
        </a:p>
      </dgm:t>
    </dgm:pt>
    <dgm:pt modelId="{063614DB-931A-4FEF-8ED7-EE500A88DADD}">
      <dgm:prSet phldrT="[Text]"/>
      <dgm:spPr/>
      <dgm:t>
        <a:bodyPr/>
        <a:lstStyle/>
        <a:p>
          <a:endParaRPr lang="sv-SE" dirty="0"/>
        </a:p>
      </dgm:t>
    </dgm:pt>
    <dgm:pt modelId="{A866039D-5C7E-4334-BF82-74DCEB0490D8}" type="parTrans" cxnId="{7BA88142-C14E-456C-B95C-693A4B268604}">
      <dgm:prSet/>
      <dgm:spPr/>
      <dgm:t>
        <a:bodyPr/>
        <a:lstStyle/>
        <a:p>
          <a:endParaRPr lang="sv-SE"/>
        </a:p>
      </dgm:t>
    </dgm:pt>
    <dgm:pt modelId="{7B796DA5-70CB-42A1-BF5B-E663C6A0289E}" type="sibTrans" cxnId="{7BA88142-C14E-456C-B95C-693A4B268604}">
      <dgm:prSet/>
      <dgm:spPr/>
      <dgm:t>
        <a:bodyPr/>
        <a:lstStyle/>
        <a:p>
          <a:endParaRPr lang="sv-SE"/>
        </a:p>
      </dgm:t>
    </dgm:pt>
    <dgm:pt modelId="{B5ABD166-BEB6-4B8D-B529-25188BACEE0A}">
      <dgm:prSet custT="1"/>
      <dgm:spPr/>
      <dgm:t>
        <a:bodyPr/>
        <a:lstStyle/>
        <a:p>
          <a:r>
            <a:rPr lang="sv-SE" sz="2000" dirty="0"/>
            <a:t>Akut behov</a:t>
          </a:r>
        </a:p>
      </dgm:t>
    </dgm:pt>
    <dgm:pt modelId="{D3F89F54-5779-4530-AEB3-FF4140286333}" type="parTrans" cxnId="{62922B3B-A768-426D-8603-BB57470FD96D}">
      <dgm:prSet/>
      <dgm:spPr/>
      <dgm:t>
        <a:bodyPr/>
        <a:lstStyle/>
        <a:p>
          <a:endParaRPr lang="sv-SE"/>
        </a:p>
      </dgm:t>
    </dgm:pt>
    <dgm:pt modelId="{2463EDBD-58D1-4BD1-B552-DA47D8212649}" type="sibTrans" cxnId="{62922B3B-A768-426D-8603-BB57470FD96D}">
      <dgm:prSet/>
      <dgm:spPr/>
      <dgm:t>
        <a:bodyPr/>
        <a:lstStyle/>
        <a:p>
          <a:endParaRPr lang="sv-SE"/>
        </a:p>
      </dgm:t>
    </dgm:pt>
    <dgm:pt modelId="{B82E9C07-7E21-4B1A-8671-C50434EFE162}">
      <dgm:prSet custT="1"/>
      <dgm:spPr/>
      <dgm:t>
        <a:bodyPr/>
        <a:lstStyle/>
        <a:p>
          <a:r>
            <a:rPr lang="sv-SE" sz="2000" dirty="0"/>
            <a:t>Löser ett isolerat problem</a:t>
          </a:r>
        </a:p>
      </dgm:t>
    </dgm:pt>
    <dgm:pt modelId="{537CEFAA-28A7-49D4-B352-7C209954D7C9}" type="parTrans" cxnId="{75F28CDE-6652-440F-8614-91E3D009F184}">
      <dgm:prSet/>
      <dgm:spPr/>
      <dgm:t>
        <a:bodyPr/>
        <a:lstStyle/>
        <a:p>
          <a:endParaRPr lang="sv-SE"/>
        </a:p>
      </dgm:t>
    </dgm:pt>
    <dgm:pt modelId="{A3BBB1E1-1AD5-4AC1-9F5E-C2AF2AFD151C}" type="sibTrans" cxnId="{75F28CDE-6652-440F-8614-91E3D009F184}">
      <dgm:prSet/>
      <dgm:spPr/>
      <dgm:t>
        <a:bodyPr/>
        <a:lstStyle/>
        <a:p>
          <a:endParaRPr lang="sv-SE"/>
        </a:p>
      </dgm:t>
    </dgm:pt>
    <dgm:pt modelId="{B470AE46-EB26-447D-B530-A43E76964830}">
      <dgm:prSet custT="1"/>
      <dgm:spPr/>
      <dgm:t>
        <a:bodyPr/>
        <a:lstStyle/>
        <a:p>
          <a:r>
            <a:rPr lang="sv-SE" sz="2000" dirty="0"/>
            <a:t>Byte av ÄHS</a:t>
          </a:r>
        </a:p>
      </dgm:t>
    </dgm:pt>
    <dgm:pt modelId="{7C5BBB7D-748F-4EB0-BC17-DD21A7D68A87}" type="parTrans" cxnId="{71EF0ACE-C17B-4FFA-B9EF-0CA8F6CB8031}">
      <dgm:prSet/>
      <dgm:spPr/>
      <dgm:t>
        <a:bodyPr/>
        <a:lstStyle/>
        <a:p>
          <a:endParaRPr lang="sv-SE"/>
        </a:p>
      </dgm:t>
    </dgm:pt>
    <dgm:pt modelId="{ECCAA612-BB02-471C-A322-01C60F0AA803}" type="sibTrans" cxnId="{71EF0ACE-C17B-4FFA-B9EF-0CA8F6CB8031}">
      <dgm:prSet/>
      <dgm:spPr/>
      <dgm:t>
        <a:bodyPr/>
        <a:lstStyle/>
        <a:p>
          <a:endParaRPr lang="sv-SE"/>
        </a:p>
      </dgm:t>
    </dgm:pt>
    <dgm:pt modelId="{CAC99BCA-E2B4-4D54-8D82-2BD4E1E5A078}">
      <dgm:prSet custT="1"/>
      <dgm:spPr/>
      <dgm:t>
        <a:bodyPr/>
        <a:lstStyle/>
        <a:p>
          <a:r>
            <a:rPr lang="sv-SE" sz="2000" dirty="0"/>
            <a:t>En del av en strategi</a:t>
          </a:r>
        </a:p>
      </dgm:t>
    </dgm:pt>
    <dgm:pt modelId="{BCD1C2E4-4C7B-4014-8187-BB3A847B1FB5}" type="parTrans" cxnId="{88BBF64B-7330-4AA3-B70A-581D912C2A54}">
      <dgm:prSet/>
      <dgm:spPr/>
      <dgm:t>
        <a:bodyPr/>
        <a:lstStyle/>
        <a:p>
          <a:endParaRPr lang="sv-SE"/>
        </a:p>
      </dgm:t>
    </dgm:pt>
    <dgm:pt modelId="{A17CA511-E416-4CE5-8CED-2E6EF3314DCC}" type="sibTrans" cxnId="{88BBF64B-7330-4AA3-B70A-581D912C2A54}">
      <dgm:prSet/>
      <dgm:spPr/>
      <dgm:t>
        <a:bodyPr/>
        <a:lstStyle/>
        <a:p>
          <a:endParaRPr lang="sv-SE"/>
        </a:p>
      </dgm:t>
    </dgm:pt>
    <dgm:pt modelId="{ED4FC350-D1A9-4E64-82F9-36F2DC998B67}">
      <dgm:prSet/>
      <dgm:spPr/>
      <dgm:t>
        <a:bodyPr/>
        <a:lstStyle/>
        <a:p>
          <a:endParaRPr lang="sv-SE" sz="1500" dirty="0"/>
        </a:p>
      </dgm:t>
    </dgm:pt>
    <dgm:pt modelId="{7E621E4D-6264-4EA2-8017-A05C2F2F8186}" type="parTrans" cxnId="{5F8E64A7-1510-4FD9-A693-AD8BD13BCD43}">
      <dgm:prSet/>
      <dgm:spPr/>
      <dgm:t>
        <a:bodyPr/>
        <a:lstStyle/>
        <a:p>
          <a:endParaRPr lang="sv-SE"/>
        </a:p>
      </dgm:t>
    </dgm:pt>
    <dgm:pt modelId="{9029BDBC-61C7-4CC0-8CCF-6C4AD10BA2D3}" type="sibTrans" cxnId="{5F8E64A7-1510-4FD9-A693-AD8BD13BCD43}">
      <dgm:prSet/>
      <dgm:spPr/>
      <dgm:t>
        <a:bodyPr/>
        <a:lstStyle/>
        <a:p>
          <a:endParaRPr lang="sv-SE"/>
        </a:p>
      </dgm:t>
    </dgm:pt>
    <dgm:pt modelId="{D1AAD6EC-67D9-4663-BFE5-DB2C0418D731}">
      <dgm:prSet custT="1"/>
      <dgm:spPr/>
      <dgm:t>
        <a:bodyPr/>
        <a:lstStyle/>
        <a:p>
          <a:r>
            <a:rPr lang="sv-SE" sz="2000" dirty="0"/>
            <a:t>Passa på att ”ta med”</a:t>
          </a:r>
          <a:br>
            <a:rPr lang="sv-SE" sz="2000" dirty="0"/>
          </a:br>
          <a:r>
            <a:rPr lang="sv-SE" sz="2000" dirty="0"/>
            <a:t>e-arkiv</a:t>
          </a:r>
        </a:p>
      </dgm:t>
    </dgm:pt>
    <dgm:pt modelId="{18D4C2E8-6B55-4ED6-AB36-5BFD1B2B928B}" type="parTrans" cxnId="{39ABEACE-FD32-47AF-BC96-A74D7E7BF278}">
      <dgm:prSet/>
      <dgm:spPr/>
      <dgm:t>
        <a:bodyPr/>
        <a:lstStyle/>
        <a:p>
          <a:endParaRPr lang="sv-SE"/>
        </a:p>
      </dgm:t>
    </dgm:pt>
    <dgm:pt modelId="{7E240E1B-43FA-46C5-8C2A-5F1C6B0F42BA}" type="sibTrans" cxnId="{39ABEACE-FD32-47AF-BC96-A74D7E7BF278}">
      <dgm:prSet/>
      <dgm:spPr/>
      <dgm:t>
        <a:bodyPr/>
        <a:lstStyle/>
        <a:p>
          <a:endParaRPr lang="sv-SE"/>
        </a:p>
      </dgm:t>
    </dgm:pt>
    <dgm:pt modelId="{70180B24-2AAE-4302-AFB1-3360939787BD}">
      <dgm:prSet custT="1"/>
      <dgm:spPr/>
      <dgm:t>
        <a:bodyPr/>
        <a:lstStyle/>
        <a:p>
          <a:endParaRPr lang="sv-SE" sz="2000" dirty="0"/>
        </a:p>
      </dgm:t>
    </dgm:pt>
    <dgm:pt modelId="{CA3D205E-1620-4D8D-99CB-A11E27AA6E6C}" type="parTrans" cxnId="{5837C88F-833E-483A-968C-F3837C770854}">
      <dgm:prSet/>
      <dgm:spPr/>
      <dgm:t>
        <a:bodyPr/>
        <a:lstStyle/>
        <a:p>
          <a:endParaRPr lang="sv-SE"/>
        </a:p>
      </dgm:t>
    </dgm:pt>
    <dgm:pt modelId="{7FFBFE03-63E3-453D-A799-E1C3515AFB9A}" type="sibTrans" cxnId="{5837C88F-833E-483A-968C-F3837C770854}">
      <dgm:prSet/>
      <dgm:spPr/>
      <dgm:t>
        <a:bodyPr/>
        <a:lstStyle/>
        <a:p>
          <a:endParaRPr lang="sv-SE"/>
        </a:p>
      </dgm:t>
    </dgm:pt>
    <dgm:pt modelId="{3BC51E45-4416-4C43-9C15-B9113987DAE3}">
      <dgm:prSet custT="1"/>
      <dgm:spPr/>
      <dgm:t>
        <a:bodyPr/>
        <a:lstStyle/>
        <a:p>
          <a:endParaRPr lang="sv-SE" sz="2000" dirty="0"/>
        </a:p>
      </dgm:t>
    </dgm:pt>
    <dgm:pt modelId="{AA6CD5C2-7CEA-4D5D-8A3E-190E997F951B}" type="parTrans" cxnId="{91021D74-E540-47C2-8357-76FF4E7C8712}">
      <dgm:prSet/>
      <dgm:spPr/>
      <dgm:t>
        <a:bodyPr/>
        <a:lstStyle/>
        <a:p>
          <a:endParaRPr lang="sv-SE"/>
        </a:p>
      </dgm:t>
    </dgm:pt>
    <dgm:pt modelId="{64410D7D-1F5F-44CC-B3A5-727920DACBB5}" type="sibTrans" cxnId="{91021D74-E540-47C2-8357-76FF4E7C8712}">
      <dgm:prSet/>
      <dgm:spPr/>
      <dgm:t>
        <a:bodyPr/>
        <a:lstStyle/>
        <a:p>
          <a:endParaRPr lang="sv-SE"/>
        </a:p>
      </dgm:t>
    </dgm:pt>
    <dgm:pt modelId="{D54814C7-8A93-4B0B-ABD3-467CE2B0E5ED}">
      <dgm:prSet custT="1"/>
      <dgm:spPr/>
      <dgm:t>
        <a:bodyPr/>
        <a:lstStyle/>
        <a:p>
          <a:endParaRPr lang="sv-SE" sz="2000" dirty="0"/>
        </a:p>
      </dgm:t>
    </dgm:pt>
    <dgm:pt modelId="{54CC4397-1625-4D80-BF3D-52031AAEA13C}" type="parTrans" cxnId="{F97F3A1D-524D-4F17-B669-FAE11252AEBD}">
      <dgm:prSet/>
      <dgm:spPr/>
      <dgm:t>
        <a:bodyPr/>
        <a:lstStyle/>
        <a:p>
          <a:endParaRPr lang="sv-SE"/>
        </a:p>
      </dgm:t>
    </dgm:pt>
    <dgm:pt modelId="{A2F43C9B-E860-4FCE-99B4-A61D3067F4D1}" type="sibTrans" cxnId="{F97F3A1D-524D-4F17-B669-FAE11252AEBD}">
      <dgm:prSet/>
      <dgm:spPr/>
      <dgm:t>
        <a:bodyPr/>
        <a:lstStyle/>
        <a:p>
          <a:endParaRPr lang="sv-SE"/>
        </a:p>
      </dgm:t>
    </dgm:pt>
    <dgm:pt modelId="{513CEF32-46CA-4ECD-8D58-A4749A357B69}">
      <dgm:prSet custT="1"/>
      <dgm:spPr/>
      <dgm:t>
        <a:bodyPr/>
        <a:lstStyle/>
        <a:p>
          <a:endParaRPr lang="sv-SE" sz="2000" dirty="0"/>
        </a:p>
      </dgm:t>
    </dgm:pt>
    <dgm:pt modelId="{D1623862-E95C-4311-9EE0-FCC7A5DDCD59}" type="parTrans" cxnId="{288ABD7B-9791-4485-B984-DAAEC251AF9E}">
      <dgm:prSet/>
      <dgm:spPr/>
      <dgm:t>
        <a:bodyPr/>
        <a:lstStyle/>
        <a:p>
          <a:endParaRPr lang="sv-SE"/>
        </a:p>
      </dgm:t>
    </dgm:pt>
    <dgm:pt modelId="{D85925E4-D27D-4EFD-8CF6-F3ACC2EE930B}" type="sibTrans" cxnId="{288ABD7B-9791-4485-B984-DAAEC251AF9E}">
      <dgm:prSet/>
      <dgm:spPr/>
      <dgm:t>
        <a:bodyPr/>
        <a:lstStyle/>
        <a:p>
          <a:endParaRPr lang="sv-SE"/>
        </a:p>
      </dgm:t>
    </dgm:pt>
    <dgm:pt modelId="{7A3790C5-F1D9-4A5D-93E0-B0331093F46E}">
      <dgm:prSet custT="1"/>
      <dgm:spPr/>
      <dgm:t>
        <a:bodyPr/>
        <a:lstStyle/>
        <a:p>
          <a:endParaRPr lang="sv-SE" sz="2000" dirty="0"/>
        </a:p>
      </dgm:t>
    </dgm:pt>
    <dgm:pt modelId="{6A24F5AE-CBA1-4A2F-BCE2-B00B1991605C}" type="parTrans" cxnId="{D0D03269-6885-4F45-9066-5A2B357BDEEA}">
      <dgm:prSet/>
      <dgm:spPr/>
      <dgm:t>
        <a:bodyPr/>
        <a:lstStyle/>
        <a:p>
          <a:endParaRPr lang="sv-SE"/>
        </a:p>
      </dgm:t>
    </dgm:pt>
    <dgm:pt modelId="{1EBAE226-7094-4E9A-A0D4-4805E6CBF83C}" type="sibTrans" cxnId="{D0D03269-6885-4F45-9066-5A2B357BDEEA}">
      <dgm:prSet/>
      <dgm:spPr/>
      <dgm:t>
        <a:bodyPr/>
        <a:lstStyle/>
        <a:p>
          <a:endParaRPr lang="sv-SE"/>
        </a:p>
      </dgm:t>
    </dgm:pt>
    <dgm:pt modelId="{CBA071BF-C35D-423D-9A40-4BC794B6FBDA}">
      <dgm:prSet custT="1"/>
      <dgm:spPr/>
      <dgm:t>
        <a:bodyPr/>
        <a:lstStyle/>
        <a:p>
          <a:r>
            <a:rPr lang="sv-SE" sz="1600" dirty="0"/>
            <a:t>Tillgänglighet</a:t>
          </a:r>
          <a:endParaRPr lang="sv-SE" sz="2000" dirty="0"/>
        </a:p>
      </dgm:t>
    </dgm:pt>
    <dgm:pt modelId="{E881A1D3-BC7B-40D7-9D87-DD37296FFC4D}" type="parTrans" cxnId="{7575DC35-C185-4448-9944-3D086F878705}">
      <dgm:prSet/>
      <dgm:spPr/>
      <dgm:t>
        <a:bodyPr/>
        <a:lstStyle/>
        <a:p>
          <a:endParaRPr lang="sv-SE"/>
        </a:p>
      </dgm:t>
    </dgm:pt>
    <dgm:pt modelId="{46E3CF5E-8F82-4B35-B45B-B734187E1E22}" type="sibTrans" cxnId="{7575DC35-C185-4448-9944-3D086F878705}">
      <dgm:prSet/>
      <dgm:spPr/>
      <dgm:t>
        <a:bodyPr/>
        <a:lstStyle/>
        <a:p>
          <a:endParaRPr lang="sv-SE"/>
        </a:p>
      </dgm:t>
    </dgm:pt>
    <dgm:pt modelId="{23094A99-0096-4137-9D7C-39BB8C3B3AC3}">
      <dgm:prSet custT="1"/>
      <dgm:spPr/>
      <dgm:t>
        <a:bodyPr/>
        <a:lstStyle/>
        <a:p>
          <a:endParaRPr lang="sv-SE" sz="2000" dirty="0"/>
        </a:p>
      </dgm:t>
    </dgm:pt>
    <dgm:pt modelId="{85E268E1-673D-4DED-A29F-7EA56FEC4631}" type="parTrans" cxnId="{9C8E8865-BF93-4DF3-8EF3-60BD40A9C36E}">
      <dgm:prSet/>
      <dgm:spPr/>
      <dgm:t>
        <a:bodyPr/>
        <a:lstStyle/>
        <a:p>
          <a:endParaRPr lang="sv-SE"/>
        </a:p>
      </dgm:t>
    </dgm:pt>
    <dgm:pt modelId="{A069BAFF-014A-4AFC-A498-35E8E26A53DE}" type="sibTrans" cxnId="{9C8E8865-BF93-4DF3-8EF3-60BD40A9C36E}">
      <dgm:prSet/>
      <dgm:spPr/>
      <dgm:t>
        <a:bodyPr/>
        <a:lstStyle/>
        <a:p>
          <a:endParaRPr lang="sv-SE"/>
        </a:p>
      </dgm:t>
    </dgm:pt>
    <dgm:pt modelId="{3D575913-4F50-4662-9675-98C82AE1F725}" type="pres">
      <dgm:prSet presAssocID="{3A5B3FB6-9428-4198-BD9E-5841EF64B597}" presName="linearFlow" presStyleCnt="0">
        <dgm:presLayoutVars>
          <dgm:dir/>
          <dgm:animLvl val="lvl"/>
          <dgm:resizeHandles/>
        </dgm:presLayoutVars>
      </dgm:prSet>
      <dgm:spPr/>
    </dgm:pt>
    <dgm:pt modelId="{C05B6D04-4989-490E-824B-80187CD1216A}" type="pres">
      <dgm:prSet presAssocID="{DB8C77B5-03CA-41F8-A446-AFBB77ADEBDB}" presName="compositeNode" presStyleCnt="0">
        <dgm:presLayoutVars>
          <dgm:bulletEnabled val="1"/>
        </dgm:presLayoutVars>
      </dgm:prSet>
      <dgm:spPr/>
    </dgm:pt>
    <dgm:pt modelId="{C520F481-FCC2-4243-AAFA-AE775C5EA9DD}" type="pres">
      <dgm:prSet presAssocID="{DB8C77B5-03CA-41F8-A446-AFBB77ADEBDB}"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1397BB1D-ABC0-4A44-9E7C-6205626EACDD}" type="pres">
      <dgm:prSet presAssocID="{DB8C77B5-03CA-41F8-A446-AFBB77ADEBDB}" presName="childNode" presStyleLbl="node1" presStyleIdx="0" presStyleCnt="3">
        <dgm:presLayoutVars>
          <dgm:bulletEnabled val="1"/>
        </dgm:presLayoutVars>
      </dgm:prSet>
      <dgm:spPr/>
    </dgm:pt>
    <dgm:pt modelId="{9C04DD80-5B42-4487-BC4B-38C00EFFE868}" type="pres">
      <dgm:prSet presAssocID="{DB8C77B5-03CA-41F8-A446-AFBB77ADEBDB}" presName="parentNode" presStyleLbl="revTx" presStyleIdx="0" presStyleCnt="3">
        <dgm:presLayoutVars>
          <dgm:chMax val="0"/>
          <dgm:bulletEnabled val="1"/>
        </dgm:presLayoutVars>
      </dgm:prSet>
      <dgm:spPr/>
    </dgm:pt>
    <dgm:pt modelId="{EA0CB58D-BF47-443C-A88E-E168143CF86F}" type="pres">
      <dgm:prSet presAssocID="{EDEE9D4C-A970-465B-8D9B-54AC5BF3C473}" presName="sibTrans" presStyleCnt="0"/>
      <dgm:spPr/>
    </dgm:pt>
    <dgm:pt modelId="{C88B73AB-C8D9-4B7D-AC54-74787ADA65A6}" type="pres">
      <dgm:prSet presAssocID="{CF2007FC-5CF0-4A4B-A523-FAA72B08449B}" presName="compositeNode" presStyleCnt="0">
        <dgm:presLayoutVars>
          <dgm:bulletEnabled val="1"/>
        </dgm:presLayoutVars>
      </dgm:prSet>
      <dgm:spPr/>
    </dgm:pt>
    <dgm:pt modelId="{1A5BBEAD-C534-4601-B846-684C5AF4FFAA}" type="pres">
      <dgm:prSet presAssocID="{CF2007FC-5CF0-4A4B-A523-FAA72B08449B}"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9C40112-41DF-4C94-B7E1-E75AEF918B9B}" type="pres">
      <dgm:prSet presAssocID="{CF2007FC-5CF0-4A4B-A523-FAA72B08449B}" presName="childNode" presStyleLbl="node1" presStyleIdx="1" presStyleCnt="3">
        <dgm:presLayoutVars>
          <dgm:bulletEnabled val="1"/>
        </dgm:presLayoutVars>
      </dgm:prSet>
      <dgm:spPr/>
    </dgm:pt>
    <dgm:pt modelId="{D22A6CEF-9B73-4D55-AB39-B001D6A93998}" type="pres">
      <dgm:prSet presAssocID="{CF2007FC-5CF0-4A4B-A523-FAA72B08449B}" presName="parentNode" presStyleLbl="revTx" presStyleIdx="1" presStyleCnt="3">
        <dgm:presLayoutVars>
          <dgm:chMax val="0"/>
          <dgm:bulletEnabled val="1"/>
        </dgm:presLayoutVars>
      </dgm:prSet>
      <dgm:spPr/>
    </dgm:pt>
    <dgm:pt modelId="{F8F6AF32-B849-4A35-9F97-93C8FD7A3D90}" type="pres">
      <dgm:prSet presAssocID="{4871565E-1745-4061-9A2B-76612B81640C}" presName="sibTrans" presStyleCnt="0"/>
      <dgm:spPr/>
    </dgm:pt>
    <dgm:pt modelId="{EBDDF88C-D404-44BC-9550-998CB7792E96}" type="pres">
      <dgm:prSet presAssocID="{063614DB-931A-4FEF-8ED7-EE500A88DADD}" presName="compositeNode" presStyleCnt="0">
        <dgm:presLayoutVars>
          <dgm:bulletEnabled val="1"/>
        </dgm:presLayoutVars>
      </dgm:prSet>
      <dgm:spPr/>
    </dgm:pt>
    <dgm:pt modelId="{FC437281-2E5F-432B-BFBB-61B7CE2FE8D0}" type="pres">
      <dgm:prSet presAssocID="{063614DB-931A-4FEF-8ED7-EE500A88DADD}"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dgm:spPr>
    </dgm:pt>
    <dgm:pt modelId="{B47AF774-CDB4-4001-BD45-9A9F8111C01C}" type="pres">
      <dgm:prSet presAssocID="{063614DB-931A-4FEF-8ED7-EE500A88DADD}" presName="childNode" presStyleLbl="node1" presStyleIdx="2" presStyleCnt="3">
        <dgm:presLayoutVars>
          <dgm:bulletEnabled val="1"/>
        </dgm:presLayoutVars>
      </dgm:prSet>
      <dgm:spPr/>
    </dgm:pt>
    <dgm:pt modelId="{48F51BD6-E023-4C0B-B0EF-7687B744B99E}" type="pres">
      <dgm:prSet presAssocID="{063614DB-931A-4FEF-8ED7-EE500A88DADD}" presName="parentNode" presStyleLbl="revTx" presStyleIdx="2" presStyleCnt="3">
        <dgm:presLayoutVars>
          <dgm:chMax val="0"/>
          <dgm:bulletEnabled val="1"/>
        </dgm:presLayoutVars>
      </dgm:prSet>
      <dgm:spPr/>
    </dgm:pt>
  </dgm:ptLst>
  <dgm:cxnLst>
    <dgm:cxn modelId="{88BBF64B-7330-4AA3-B70A-581D912C2A54}" srcId="{063614DB-931A-4FEF-8ED7-EE500A88DADD}" destId="{CAC99BCA-E2B4-4D54-8D82-2BD4E1E5A078}" srcOrd="0" destOrd="0" parTransId="{BCD1C2E4-4C7B-4014-8187-BB3A847B1FB5}" sibTransId="{A17CA511-E416-4CE5-8CED-2E6EF3314DCC}"/>
    <dgm:cxn modelId="{82E9B021-3754-443C-A197-20123274E3BC}" type="presOf" srcId="{70180B24-2AAE-4302-AFB1-3360939787BD}" destId="{1397BB1D-ABC0-4A44-9E7C-6205626EACDD}" srcOrd="0" destOrd="2" presId="urn:microsoft.com/office/officeart/2005/8/layout/hList2"/>
    <dgm:cxn modelId="{62922B3B-A768-426D-8603-BB57470FD96D}" srcId="{DB8C77B5-03CA-41F8-A446-AFBB77ADEBDB}" destId="{B5ABD166-BEB6-4B8D-B529-25188BACEE0A}" srcOrd="0" destOrd="0" parTransId="{D3F89F54-5779-4530-AEB3-FF4140286333}" sibTransId="{2463EDBD-58D1-4BD1-B552-DA47D8212649}"/>
    <dgm:cxn modelId="{B7905FDB-9000-4F71-88F8-5308A3D376BD}" type="presOf" srcId="{CBA071BF-C35D-423D-9A40-4BC794B6FBDA}" destId="{B47AF774-CDB4-4001-BD45-9A9F8111C01C}" srcOrd="0" destOrd="3" presId="urn:microsoft.com/office/officeart/2005/8/layout/hList2"/>
    <dgm:cxn modelId="{9C8E8865-BF93-4DF3-8EF3-60BD40A9C36E}" srcId="{063614DB-931A-4FEF-8ED7-EE500A88DADD}" destId="{23094A99-0096-4137-9D7C-39BB8C3B3AC3}" srcOrd="2" destOrd="0" parTransId="{85E268E1-673D-4DED-A29F-7EA56FEC4631}" sibTransId="{A069BAFF-014A-4AFC-A498-35E8E26A53DE}"/>
    <dgm:cxn modelId="{D52C24FD-3D9F-4F7E-90B4-19BF7CDD848B}" type="presOf" srcId="{7A3790C5-F1D9-4A5D-93E0-B0331093F46E}" destId="{B47AF774-CDB4-4001-BD45-9A9F8111C01C}" srcOrd="0" destOrd="1" presId="urn:microsoft.com/office/officeart/2005/8/layout/hList2"/>
    <dgm:cxn modelId="{C8D2A009-5E97-44DB-B05D-6CD6BCF38C62}" type="presOf" srcId="{D1AAD6EC-67D9-4663-BFE5-DB2C0418D731}" destId="{B9C40112-41DF-4C94-B7E1-E75AEF918B9B}" srcOrd="0" destOrd="3" presId="urn:microsoft.com/office/officeart/2005/8/layout/hList2"/>
    <dgm:cxn modelId="{32020940-30C3-4563-AE30-68FB39FC562E}" type="presOf" srcId="{B470AE46-EB26-447D-B530-A43E76964830}" destId="{B9C40112-41DF-4C94-B7E1-E75AEF918B9B}" srcOrd="0" destOrd="0" presId="urn:microsoft.com/office/officeart/2005/8/layout/hList2"/>
    <dgm:cxn modelId="{5A1EC8A9-220D-4D5F-B7DC-8B11274B6EAF}" type="presOf" srcId="{DB8C77B5-03CA-41F8-A446-AFBB77ADEBDB}" destId="{9C04DD80-5B42-4487-BC4B-38C00EFFE868}" srcOrd="0" destOrd="0" presId="urn:microsoft.com/office/officeart/2005/8/layout/hList2"/>
    <dgm:cxn modelId="{90F499C0-B9BD-4179-8FFD-D45B5FCE74FB}" type="presOf" srcId="{CAC99BCA-E2B4-4D54-8D82-2BD4E1E5A078}" destId="{B47AF774-CDB4-4001-BD45-9A9F8111C01C}" srcOrd="0" destOrd="0" presId="urn:microsoft.com/office/officeart/2005/8/layout/hList2"/>
    <dgm:cxn modelId="{F97F3A1D-524D-4F17-B669-FAE11252AEBD}" srcId="{CF2007FC-5CF0-4A4B-A523-FAA72B08449B}" destId="{D54814C7-8A93-4B0B-ABD3-467CE2B0E5ED}" srcOrd="2" destOrd="0" parTransId="{54CC4397-1625-4D80-BF3D-52031AAEA13C}" sibTransId="{A2F43C9B-E860-4FCE-99B4-A61D3067F4D1}"/>
    <dgm:cxn modelId="{5837C88F-833E-483A-968C-F3837C770854}" srcId="{DB8C77B5-03CA-41F8-A446-AFBB77ADEBDB}" destId="{70180B24-2AAE-4302-AFB1-3360939787BD}" srcOrd="2" destOrd="0" parTransId="{CA3D205E-1620-4D8D-99CB-A11E27AA6E6C}" sibTransId="{7FFBFE03-63E3-453D-A799-E1C3515AFB9A}"/>
    <dgm:cxn modelId="{BAE3586D-FBDB-4E06-8264-68F864B8E994}" type="presOf" srcId="{23094A99-0096-4137-9D7C-39BB8C3B3AC3}" destId="{B47AF774-CDB4-4001-BD45-9A9F8111C01C}" srcOrd="0" destOrd="2" presId="urn:microsoft.com/office/officeart/2005/8/layout/hList2"/>
    <dgm:cxn modelId="{71EF0ACE-C17B-4FFA-B9EF-0CA8F6CB8031}" srcId="{CF2007FC-5CF0-4A4B-A523-FAA72B08449B}" destId="{B470AE46-EB26-447D-B530-A43E76964830}" srcOrd="0" destOrd="0" parTransId="{7C5BBB7D-748F-4EB0-BC17-DD21A7D68A87}" sibTransId="{ECCAA612-BB02-471C-A322-01C60F0AA803}"/>
    <dgm:cxn modelId="{39ABEACE-FD32-47AF-BC96-A74D7E7BF278}" srcId="{CF2007FC-5CF0-4A4B-A523-FAA72B08449B}" destId="{D1AAD6EC-67D9-4663-BFE5-DB2C0418D731}" srcOrd="3" destOrd="0" parTransId="{18D4C2E8-6B55-4ED6-AB36-5BFD1B2B928B}" sibTransId="{7E240E1B-43FA-46C5-8C2A-5F1C6B0F42BA}"/>
    <dgm:cxn modelId="{8D871C6F-CAC4-4FDF-BD6C-754F55F8353B}" srcId="{3A5B3FB6-9428-4198-BD9E-5841EF64B597}" destId="{DB8C77B5-03CA-41F8-A446-AFBB77ADEBDB}" srcOrd="0" destOrd="0" parTransId="{B0980505-7A41-4CC7-B74C-885CC6230772}" sibTransId="{EDEE9D4C-A970-465B-8D9B-54AC5BF3C473}"/>
    <dgm:cxn modelId="{DA510805-BA47-439D-9E45-85F6384FB203}" type="presOf" srcId="{B82E9C07-7E21-4B1A-8671-C50434EFE162}" destId="{1397BB1D-ABC0-4A44-9E7C-6205626EACDD}" srcOrd="0" destOrd="3" presId="urn:microsoft.com/office/officeart/2005/8/layout/hList2"/>
    <dgm:cxn modelId="{846E7977-6DE2-4CE8-9F2C-4058397A6173}" type="presOf" srcId="{CF2007FC-5CF0-4A4B-A523-FAA72B08449B}" destId="{D22A6CEF-9B73-4D55-AB39-B001D6A93998}" srcOrd="0" destOrd="0" presId="urn:microsoft.com/office/officeart/2005/8/layout/hList2"/>
    <dgm:cxn modelId="{D0D03269-6885-4F45-9066-5A2B357BDEEA}" srcId="{063614DB-931A-4FEF-8ED7-EE500A88DADD}" destId="{7A3790C5-F1D9-4A5D-93E0-B0331093F46E}" srcOrd="1" destOrd="0" parTransId="{6A24F5AE-CBA1-4A2F-BCE2-B00B1991605C}" sibTransId="{1EBAE226-7094-4E9A-A0D4-4805E6CBF83C}"/>
    <dgm:cxn modelId="{EE52BF88-9979-4B49-9D2E-3166E2C08FAF}" srcId="{3A5B3FB6-9428-4198-BD9E-5841EF64B597}" destId="{CF2007FC-5CF0-4A4B-A523-FAA72B08449B}" srcOrd="1" destOrd="0" parTransId="{A07057CB-C757-4B6D-B37F-F8A4E13DAED4}" sibTransId="{4871565E-1745-4061-9A2B-76612B81640C}"/>
    <dgm:cxn modelId="{7575DC35-C185-4448-9944-3D086F878705}" srcId="{063614DB-931A-4FEF-8ED7-EE500A88DADD}" destId="{CBA071BF-C35D-423D-9A40-4BC794B6FBDA}" srcOrd="3" destOrd="0" parTransId="{E881A1D3-BC7B-40D7-9D87-DD37296FFC4D}" sibTransId="{46E3CF5E-8F82-4B35-B45B-B734187E1E22}"/>
    <dgm:cxn modelId="{5F8E64A7-1510-4FD9-A693-AD8BD13BCD43}" srcId="{CF2007FC-5CF0-4A4B-A523-FAA72B08449B}" destId="{ED4FC350-D1A9-4E64-82F9-36F2DC998B67}" srcOrd="4" destOrd="0" parTransId="{7E621E4D-6264-4EA2-8017-A05C2F2F8186}" sibTransId="{9029BDBC-61C7-4CC0-8CCF-6C4AD10BA2D3}"/>
    <dgm:cxn modelId="{DD31C8CA-5BCF-4BC8-8B2E-185E95063DB3}" type="presOf" srcId="{513CEF32-46CA-4ECD-8D58-A4749A357B69}" destId="{B9C40112-41DF-4C94-B7E1-E75AEF918B9B}" srcOrd="0" destOrd="1" presId="urn:microsoft.com/office/officeart/2005/8/layout/hList2"/>
    <dgm:cxn modelId="{7BA88142-C14E-456C-B95C-693A4B268604}" srcId="{3A5B3FB6-9428-4198-BD9E-5841EF64B597}" destId="{063614DB-931A-4FEF-8ED7-EE500A88DADD}" srcOrd="2" destOrd="0" parTransId="{A866039D-5C7E-4334-BF82-74DCEB0490D8}" sibTransId="{7B796DA5-70CB-42A1-BF5B-E663C6A0289E}"/>
    <dgm:cxn modelId="{464AA183-B5CE-43AB-A092-D0B6497FC398}" type="presOf" srcId="{063614DB-931A-4FEF-8ED7-EE500A88DADD}" destId="{48F51BD6-E023-4C0B-B0EF-7687B744B99E}" srcOrd="0" destOrd="0" presId="urn:microsoft.com/office/officeart/2005/8/layout/hList2"/>
    <dgm:cxn modelId="{2278C333-C4CB-446A-93AB-9EE15E2945E9}" type="presOf" srcId="{D54814C7-8A93-4B0B-ABD3-467CE2B0E5ED}" destId="{B9C40112-41DF-4C94-B7E1-E75AEF918B9B}" srcOrd="0" destOrd="2" presId="urn:microsoft.com/office/officeart/2005/8/layout/hList2"/>
    <dgm:cxn modelId="{288ABD7B-9791-4485-B984-DAAEC251AF9E}" srcId="{CF2007FC-5CF0-4A4B-A523-FAA72B08449B}" destId="{513CEF32-46CA-4ECD-8D58-A4749A357B69}" srcOrd="1" destOrd="0" parTransId="{D1623862-E95C-4311-9EE0-FCC7A5DDCD59}" sibTransId="{D85925E4-D27D-4EFD-8CF6-F3ACC2EE930B}"/>
    <dgm:cxn modelId="{75F28CDE-6652-440F-8614-91E3D009F184}" srcId="{DB8C77B5-03CA-41F8-A446-AFBB77ADEBDB}" destId="{B82E9C07-7E21-4B1A-8671-C50434EFE162}" srcOrd="3" destOrd="0" parTransId="{537CEFAA-28A7-49D4-B352-7C209954D7C9}" sibTransId="{A3BBB1E1-1AD5-4AC1-9F5E-C2AF2AFD151C}"/>
    <dgm:cxn modelId="{91021D74-E540-47C2-8357-76FF4E7C8712}" srcId="{DB8C77B5-03CA-41F8-A446-AFBB77ADEBDB}" destId="{3BC51E45-4416-4C43-9C15-B9113987DAE3}" srcOrd="1" destOrd="0" parTransId="{AA6CD5C2-7CEA-4D5D-8A3E-190E997F951B}" sibTransId="{64410D7D-1F5F-44CC-B3A5-727920DACBB5}"/>
    <dgm:cxn modelId="{F4C47209-264F-4ABA-9FA7-454B757D76E6}" type="presOf" srcId="{B5ABD166-BEB6-4B8D-B529-25188BACEE0A}" destId="{1397BB1D-ABC0-4A44-9E7C-6205626EACDD}" srcOrd="0" destOrd="0" presId="urn:microsoft.com/office/officeart/2005/8/layout/hList2"/>
    <dgm:cxn modelId="{7DE81366-AF5B-488F-AB44-D2B2CB7E6D6D}" type="presOf" srcId="{3A5B3FB6-9428-4198-BD9E-5841EF64B597}" destId="{3D575913-4F50-4662-9675-98C82AE1F725}" srcOrd="0" destOrd="0" presId="urn:microsoft.com/office/officeart/2005/8/layout/hList2"/>
    <dgm:cxn modelId="{13A26DB2-90D4-437A-83AE-1B2E4E7BB3DD}" type="presOf" srcId="{3BC51E45-4416-4C43-9C15-B9113987DAE3}" destId="{1397BB1D-ABC0-4A44-9E7C-6205626EACDD}" srcOrd="0" destOrd="1" presId="urn:microsoft.com/office/officeart/2005/8/layout/hList2"/>
    <dgm:cxn modelId="{40582B88-A0A5-4E66-9950-644C12E6B62C}" type="presOf" srcId="{ED4FC350-D1A9-4E64-82F9-36F2DC998B67}" destId="{B9C40112-41DF-4C94-B7E1-E75AEF918B9B}" srcOrd="0" destOrd="4" presId="urn:microsoft.com/office/officeart/2005/8/layout/hList2"/>
    <dgm:cxn modelId="{5F82F3DC-9E4D-4BBA-8BC0-320A01539F2A}" type="presParOf" srcId="{3D575913-4F50-4662-9675-98C82AE1F725}" destId="{C05B6D04-4989-490E-824B-80187CD1216A}" srcOrd="0" destOrd="0" presId="urn:microsoft.com/office/officeart/2005/8/layout/hList2"/>
    <dgm:cxn modelId="{930989ED-99F2-4760-ADFC-B035D6FC86B0}" type="presParOf" srcId="{C05B6D04-4989-490E-824B-80187CD1216A}" destId="{C520F481-FCC2-4243-AAFA-AE775C5EA9DD}" srcOrd="0" destOrd="0" presId="urn:microsoft.com/office/officeart/2005/8/layout/hList2"/>
    <dgm:cxn modelId="{9FD937D5-E1D7-463A-8AF3-53378DBEE8A1}" type="presParOf" srcId="{C05B6D04-4989-490E-824B-80187CD1216A}" destId="{1397BB1D-ABC0-4A44-9E7C-6205626EACDD}" srcOrd="1" destOrd="0" presId="urn:microsoft.com/office/officeart/2005/8/layout/hList2"/>
    <dgm:cxn modelId="{4B36C5AB-486E-4B58-AB37-69DFAC9C3ADA}" type="presParOf" srcId="{C05B6D04-4989-490E-824B-80187CD1216A}" destId="{9C04DD80-5B42-4487-BC4B-38C00EFFE868}" srcOrd="2" destOrd="0" presId="urn:microsoft.com/office/officeart/2005/8/layout/hList2"/>
    <dgm:cxn modelId="{A3202A2D-A51C-4CD5-9C4D-A6E142083B87}" type="presParOf" srcId="{3D575913-4F50-4662-9675-98C82AE1F725}" destId="{EA0CB58D-BF47-443C-A88E-E168143CF86F}" srcOrd="1" destOrd="0" presId="urn:microsoft.com/office/officeart/2005/8/layout/hList2"/>
    <dgm:cxn modelId="{A51995CA-762D-47A5-B3FD-E8E06670384C}" type="presParOf" srcId="{3D575913-4F50-4662-9675-98C82AE1F725}" destId="{C88B73AB-C8D9-4B7D-AC54-74787ADA65A6}" srcOrd="2" destOrd="0" presId="urn:microsoft.com/office/officeart/2005/8/layout/hList2"/>
    <dgm:cxn modelId="{4D6EB751-FB59-4FFF-B27C-73F93BCAD5D8}" type="presParOf" srcId="{C88B73AB-C8D9-4B7D-AC54-74787ADA65A6}" destId="{1A5BBEAD-C534-4601-B846-684C5AF4FFAA}" srcOrd="0" destOrd="0" presId="urn:microsoft.com/office/officeart/2005/8/layout/hList2"/>
    <dgm:cxn modelId="{AB13CAC7-019F-453E-9AEF-852959F45D32}" type="presParOf" srcId="{C88B73AB-C8D9-4B7D-AC54-74787ADA65A6}" destId="{B9C40112-41DF-4C94-B7E1-E75AEF918B9B}" srcOrd="1" destOrd="0" presId="urn:microsoft.com/office/officeart/2005/8/layout/hList2"/>
    <dgm:cxn modelId="{8B0D5EDF-25C5-4E5D-8209-5DF9E57A9116}" type="presParOf" srcId="{C88B73AB-C8D9-4B7D-AC54-74787ADA65A6}" destId="{D22A6CEF-9B73-4D55-AB39-B001D6A93998}" srcOrd="2" destOrd="0" presId="urn:microsoft.com/office/officeart/2005/8/layout/hList2"/>
    <dgm:cxn modelId="{D927F4B0-0F98-4606-96AD-CD6E9E39442D}" type="presParOf" srcId="{3D575913-4F50-4662-9675-98C82AE1F725}" destId="{F8F6AF32-B849-4A35-9F97-93C8FD7A3D90}" srcOrd="3" destOrd="0" presId="urn:microsoft.com/office/officeart/2005/8/layout/hList2"/>
    <dgm:cxn modelId="{418B465A-3C2E-4CA3-A027-6227249F6AED}" type="presParOf" srcId="{3D575913-4F50-4662-9675-98C82AE1F725}" destId="{EBDDF88C-D404-44BC-9550-998CB7792E96}" srcOrd="4" destOrd="0" presId="urn:microsoft.com/office/officeart/2005/8/layout/hList2"/>
    <dgm:cxn modelId="{74AF4446-1D83-4743-96FF-F3FDBB83F34B}" type="presParOf" srcId="{EBDDF88C-D404-44BC-9550-998CB7792E96}" destId="{FC437281-2E5F-432B-BFBB-61B7CE2FE8D0}" srcOrd="0" destOrd="0" presId="urn:microsoft.com/office/officeart/2005/8/layout/hList2"/>
    <dgm:cxn modelId="{6D7BDCE0-DA71-47F9-B4E6-D25437B4BF06}" type="presParOf" srcId="{EBDDF88C-D404-44BC-9550-998CB7792E96}" destId="{B47AF774-CDB4-4001-BD45-9A9F8111C01C}" srcOrd="1" destOrd="0" presId="urn:microsoft.com/office/officeart/2005/8/layout/hList2"/>
    <dgm:cxn modelId="{2D03442A-0194-4DA6-ADD8-A0043ED1C703}" type="presParOf" srcId="{EBDDF88C-D404-44BC-9550-998CB7792E96}" destId="{48F51BD6-E023-4C0B-B0EF-7687B744B99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0AA39-A3AF-41E2-B25C-9172C11AA63F}">
      <dsp:nvSpPr>
        <dsp:cNvPr id="0" name=""/>
        <dsp:cNvSpPr/>
      </dsp:nvSpPr>
      <dsp:spPr>
        <a:xfrm>
          <a:off x="0" y="33999"/>
          <a:ext cx="6096000" cy="912600"/>
        </a:xfrm>
        <a:prstGeom prst="roundRect">
          <a:avLst/>
        </a:prstGeom>
        <a:solidFill>
          <a:schemeClr val="accent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sv-SE" sz="4000" kern="1200" dirty="0">
              <a:ln>
                <a:noFill/>
              </a:ln>
            </a:rPr>
            <a:t>Invånare</a:t>
          </a:r>
        </a:p>
      </dsp:txBody>
      <dsp:txXfrm>
        <a:off x="44549" y="78548"/>
        <a:ext cx="6006902" cy="823502"/>
      </dsp:txXfrm>
    </dsp:sp>
    <dsp:sp modelId="{231A7D64-9DD6-4F41-B7EF-87C7DDC7BF01}">
      <dsp:nvSpPr>
        <dsp:cNvPr id="0" name=""/>
        <dsp:cNvSpPr/>
      </dsp:nvSpPr>
      <dsp:spPr>
        <a:xfrm>
          <a:off x="0" y="1061799"/>
          <a:ext cx="6096000" cy="912600"/>
        </a:xfrm>
        <a:prstGeom prst="roundRect">
          <a:avLst/>
        </a:prstGeom>
        <a:solidFill>
          <a:schemeClr val="accent3">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sv-SE" sz="4000" kern="1200" dirty="0">
              <a:ln>
                <a:noFill/>
              </a:ln>
            </a:rPr>
            <a:t>Verksamhet</a:t>
          </a:r>
        </a:p>
      </dsp:txBody>
      <dsp:txXfrm>
        <a:off x="44549" y="1106348"/>
        <a:ext cx="6006902" cy="823502"/>
      </dsp:txXfrm>
    </dsp:sp>
    <dsp:sp modelId="{1A413967-D0A5-458E-8BEC-7ACFB5D48B54}">
      <dsp:nvSpPr>
        <dsp:cNvPr id="0" name=""/>
        <dsp:cNvSpPr/>
      </dsp:nvSpPr>
      <dsp:spPr>
        <a:xfrm>
          <a:off x="0" y="2089599"/>
          <a:ext cx="6096000" cy="912600"/>
        </a:xfrm>
        <a:prstGeom prst="roundRect">
          <a:avLst/>
        </a:prstGeom>
        <a:solidFill>
          <a:schemeClr val="accent4">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sv-SE" sz="4000" kern="1200" dirty="0">
              <a:ln>
                <a:noFill/>
              </a:ln>
            </a:rPr>
            <a:t>IT</a:t>
          </a:r>
        </a:p>
      </dsp:txBody>
      <dsp:txXfrm>
        <a:off x="44549" y="2134148"/>
        <a:ext cx="6006902" cy="823502"/>
      </dsp:txXfrm>
    </dsp:sp>
    <dsp:sp modelId="{42476319-153E-48E3-9C2B-8300545DE6FB}">
      <dsp:nvSpPr>
        <dsp:cNvPr id="0" name=""/>
        <dsp:cNvSpPr/>
      </dsp:nvSpPr>
      <dsp:spPr>
        <a:xfrm>
          <a:off x="0" y="3117400"/>
          <a:ext cx="6096000" cy="912600"/>
        </a:xfrm>
        <a:prstGeom prst="roundRect">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sv-SE" sz="4000" kern="1200" dirty="0">
              <a:ln>
                <a:noFill/>
              </a:ln>
            </a:rPr>
            <a:t>Bevarande</a:t>
          </a:r>
        </a:p>
      </dsp:txBody>
      <dsp:txXfrm>
        <a:off x="44549" y="3161949"/>
        <a:ext cx="6006902"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B9DA9-FCF5-4F0F-BBA0-6B3AF4D5C966}">
      <dsp:nvSpPr>
        <dsp:cNvPr id="0" name=""/>
        <dsp:cNvSpPr/>
      </dsp:nvSpPr>
      <dsp:spPr>
        <a:xfrm rot="5400000">
          <a:off x="380755" y="1327890"/>
          <a:ext cx="1139501" cy="1896104"/>
        </a:xfrm>
        <a:prstGeom prst="corner">
          <a:avLst>
            <a:gd name="adj1" fmla="val 16120"/>
            <a:gd name="adj2" fmla="val 161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B7480E-121E-4D4D-9807-0F97A14832AC}">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Kunskap</a:t>
          </a:r>
          <a:endParaRPr lang="sv-SE" sz="2400" kern="1200" dirty="0"/>
        </a:p>
        <a:p>
          <a:pPr marL="0" lvl="0" indent="0" algn="l" defTabSz="889000">
            <a:lnSpc>
              <a:spcPct val="90000"/>
            </a:lnSpc>
            <a:spcBef>
              <a:spcPct val="0"/>
            </a:spcBef>
            <a:spcAft>
              <a:spcPct val="35000"/>
            </a:spcAft>
            <a:buNone/>
          </a:pPr>
          <a:r>
            <a:rPr lang="sv-SE" sz="2000" kern="1200" dirty="0"/>
            <a:t>Förankring</a:t>
          </a:r>
          <a:endParaRPr lang="sv-SE" sz="2700" kern="1200" dirty="0"/>
        </a:p>
        <a:p>
          <a:pPr marL="0" lvl="0" indent="0" algn="l" defTabSz="889000">
            <a:lnSpc>
              <a:spcPct val="90000"/>
            </a:lnSpc>
            <a:spcBef>
              <a:spcPct val="0"/>
            </a:spcBef>
            <a:spcAft>
              <a:spcPct val="35000"/>
            </a:spcAft>
            <a:buNone/>
          </a:pPr>
          <a:r>
            <a:rPr lang="sv-SE" sz="2000" kern="1200" dirty="0"/>
            <a:t>Mål</a:t>
          </a:r>
          <a:endParaRPr lang="sv-SE" sz="2700" kern="1200" dirty="0"/>
        </a:p>
      </dsp:txBody>
      <dsp:txXfrm>
        <a:off x="190544" y="1894416"/>
        <a:ext cx="1711813" cy="1500505"/>
      </dsp:txXfrm>
    </dsp:sp>
    <dsp:sp modelId="{4CE6DA77-1731-448B-A607-9D4CBF909759}">
      <dsp:nvSpPr>
        <dsp:cNvPr id="0" name=""/>
        <dsp:cNvSpPr/>
      </dsp:nvSpPr>
      <dsp:spPr>
        <a:xfrm>
          <a:off x="1579374" y="1188296"/>
          <a:ext cx="322983" cy="322983"/>
        </a:xfrm>
        <a:prstGeom prst="triangle">
          <a:avLst>
            <a:gd name="adj" fmla="val 10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92C31-4AD1-4F36-B105-4690AE2D11C5}">
      <dsp:nvSpPr>
        <dsp:cNvPr id="0" name=""/>
        <dsp:cNvSpPr/>
      </dsp:nvSpPr>
      <dsp:spPr>
        <a:xfrm rot="5400000">
          <a:off x="2476349" y="809333"/>
          <a:ext cx="1139501" cy="1896104"/>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B2DE3-53E7-46EA-99F8-AA103C922253}">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Dela resurser</a:t>
          </a:r>
        </a:p>
        <a:p>
          <a:pPr marL="0" lvl="0" indent="0" algn="l" defTabSz="889000">
            <a:lnSpc>
              <a:spcPct val="90000"/>
            </a:lnSpc>
            <a:spcBef>
              <a:spcPct val="0"/>
            </a:spcBef>
            <a:spcAft>
              <a:spcPct val="35000"/>
            </a:spcAft>
            <a:buNone/>
          </a:pPr>
          <a:endParaRPr lang="sv-SE" sz="2000" kern="1200" dirty="0"/>
        </a:p>
      </dsp:txBody>
      <dsp:txXfrm>
        <a:off x="2286138" y="1375860"/>
        <a:ext cx="1711813" cy="1500505"/>
      </dsp:txXfrm>
    </dsp:sp>
    <dsp:sp modelId="{08432D0F-F173-4920-B1D7-DFF291475264}">
      <dsp:nvSpPr>
        <dsp:cNvPr id="0" name=""/>
        <dsp:cNvSpPr/>
      </dsp:nvSpPr>
      <dsp:spPr>
        <a:xfrm>
          <a:off x="3674968" y="669740"/>
          <a:ext cx="322983" cy="322983"/>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B5C9B-9920-4609-B16B-20CEDB741064}">
      <dsp:nvSpPr>
        <dsp:cNvPr id="0" name=""/>
        <dsp:cNvSpPr/>
      </dsp:nvSpPr>
      <dsp:spPr>
        <a:xfrm rot="5400000">
          <a:off x="4571943" y="290776"/>
          <a:ext cx="1139501" cy="1896104"/>
        </a:xfrm>
        <a:prstGeom prst="corner">
          <a:avLst>
            <a:gd name="adj1" fmla="val 16120"/>
            <a:gd name="adj2" fmla="val 16110"/>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84A4F-81CD-4EA1-91FB-0248D972DA3F}">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Samverka</a:t>
          </a:r>
          <a:br>
            <a:rPr lang="sv-SE" sz="2900" kern="1200" dirty="0"/>
          </a:br>
          <a:endParaRPr lang="sv-SE" sz="2900" kern="1200" dirty="0"/>
        </a:p>
      </dsp:txBody>
      <dsp:txXfrm>
        <a:off x="4381732" y="857303"/>
        <a:ext cx="1711813" cy="1500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4DD80-5B42-4487-BC4B-38C00EFFE868}">
      <dsp:nvSpPr>
        <dsp:cNvPr id="0" name=""/>
        <dsp:cNvSpPr/>
      </dsp:nvSpPr>
      <dsp:spPr>
        <a:xfrm rot="16200000">
          <a:off x="-1585873" y="2353729"/>
          <a:ext cx="3589457" cy="32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1011" bIns="0" numCol="1" spcCol="1270" anchor="t" anchorCtr="0">
          <a:noAutofit/>
        </a:bodyPr>
        <a:lstStyle/>
        <a:p>
          <a:pPr marL="0" lvl="0" indent="0" algn="r" defTabSz="1155700">
            <a:lnSpc>
              <a:spcPct val="90000"/>
            </a:lnSpc>
            <a:spcBef>
              <a:spcPct val="0"/>
            </a:spcBef>
            <a:spcAft>
              <a:spcPct val="35000"/>
            </a:spcAft>
            <a:buNone/>
          </a:pPr>
          <a:endParaRPr lang="sv-SE" sz="2600" kern="1200" dirty="0"/>
        </a:p>
      </dsp:txBody>
      <dsp:txXfrm>
        <a:off x="-1585873" y="2353729"/>
        <a:ext cx="3589457" cy="329965"/>
      </dsp:txXfrm>
    </dsp:sp>
    <dsp:sp modelId="{1397BB1D-ABC0-4A44-9E7C-6205626EACDD}">
      <dsp:nvSpPr>
        <dsp:cNvPr id="0" name=""/>
        <dsp:cNvSpPr/>
      </dsp:nvSpPr>
      <dsp:spPr>
        <a:xfrm>
          <a:off x="373838" y="723982"/>
          <a:ext cx="1643578" cy="35894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91011" rIns="142240" bIns="14224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Akut behov</a:t>
          </a:r>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r>
            <a:rPr lang="sv-SE" sz="2000" kern="1200" dirty="0"/>
            <a:t>Löser ett isolerat problem</a:t>
          </a:r>
        </a:p>
      </dsp:txBody>
      <dsp:txXfrm>
        <a:off x="373838" y="723982"/>
        <a:ext cx="1643578" cy="3589457"/>
      </dsp:txXfrm>
    </dsp:sp>
    <dsp:sp modelId="{C520F481-FCC2-4243-AAFA-AE775C5EA9DD}">
      <dsp:nvSpPr>
        <dsp:cNvPr id="0" name=""/>
        <dsp:cNvSpPr/>
      </dsp:nvSpPr>
      <dsp:spPr>
        <a:xfrm>
          <a:off x="43872" y="288428"/>
          <a:ext cx="659931" cy="6599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A6CEF-9B73-4D55-AB39-B001D6A93998}">
      <dsp:nvSpPr>
        <dsp:cNvPr id="0" name=""/>
        <dsp:cNvSpPr/>
      </dsp:nvSpPr>
      <dsp:spPr>
        <a:xfrm rot="16200000">
          <a:off x="803861" y="2353729"/>
          <a:ext cx="3589457" cy="32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1011" bIns="0" numCol="1" spcCol="1270" anchor="t" anchorCtr="0">
          <a:noAutofit/>
        </a:bodyPr>
        <a:lstStyle/>
        <a:p>
          <a:pPr marL="0" lvl="0" indent="0" algn="r" defTabSz="1155700">
            <a:lnSpc>
              <a:spcPct val="90000"/>
            </a:lnSpc>
            <a:spcBef>
              <a:spcPct val="0"/>
            </a:spcBef>
            <a:spcAft>
              <a:spcPct val="35000"/>
            </a:spcAft>
            <a:buNone/>
          </a:pPr>
          <a:endParaRPr lang="sv-SE" sz="2600" kern="1200" dirty="0"/>
        </a:p>
      </dsp:txBody>
      <dsp:txXfrm>
        <a:off x="803861" y="2353729"/>
        <a:ext cx="3589457" cy="329965"/>
      </dsp:txXfrm>
    </dsp:sp>
    <dsp:sp modelId="{B9C40112-41DF-4C94-B7E1-E75AEF918B9B}">
      <dsp:nvSpPr>
        <dsp:cNvPr id="0" name=""/>
        <dsp:cNvSpPr/>
      </dsp:nvSpPr>
      <dsp:spPr>
        <a:xfrm>
          <a:off x="2763573" y="723982"/>
          <a:ext cx="1643578" cy="35894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91011" rIns="142240" bIns="14224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Byte av ÄHS</a:t>
          </a:r>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r>
            <a:rPr lang="sv-SE" sz="2000" kern="1200" dirty="0"/>
            <a:t>Passa på att ”ta med”</a:t>
          </a:r>
          <a:br>
            <a:rPr lang="sv-SE" sz="2000" kern="1200" dirty="0"/>
          </a:br>
          <a:r>
            <a:rPr lang="sv-SE" sz="2000" kern="1200" dirty="0"/>
            <a:t>e-arkiv</a:t>
          </a:r>
        </a:p>
        <a:p>
          <a:pPr marL="114300" lvl="1" indent="-114300" algn="l" defTabSz="666750">
            <a:lnSpc>
              <a:spcPct val="90000"/>
            </a:lnSpc>
            <a:spcBef>
              <a:spcPct val="0"/>
            </a:spcBef>
            <a:spcAft>
              <a:spcPct val="15000"/>
            </a:spcAft>
            <a:buChar char="•"/>
          </a:pPr>
          <a:endParaRPr lang="sv-SE" sz="1500" kern="1200" dirty="0"/>
        </a:p>
      </dsp:txBody>
      <dsp:txXfrm>
        <a:off x="2763573" y="723982"/>
        <a:ext cx="1643578" cy="3589457"/>
      </dsp:txXfrm>
    </dsp:sp>
    <dsp:sp modelId="{1A5BBEAD-C534-4601-B846-684C5AF4FFAA}">
      <dsp:nvSpPr>
        <dsp:cNvPr id="0" name=""/>
        <dsp:cNvSpPr/>
      </dsp:nvSpPr>
      <dsp:spPr>
        <a:xfrm>
          <a:off x="2433607" y="288428"/>
          <a:ext cx="659931" cy="65993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F51BD6-E023-4C0B-B0EF-7687B744B99E}">
      <dsp:nvSpPr>
        <dsp:cNvPr id="0" name=""/>
        <dsp:cNvSpPr/>
      </dsp:nvSpPr>
      <dsp:spPr>
        <a:xfrm rot="16200000">
          <a:off x="3193596" y="2353729"/>
          <a:ext cx="3589457" cy="32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1011" bIns="0" numCol="1" spcCol="1270" anchor="t" anchorCtr="0">
          <a:noAutofit/>
        </a:bodyPr>
        <a:lstStyle/>
        <a:p>
          <a:pPr marL="0" lvl="0" indent="0" algn="r" defTabSz="1155700">
            <a:lnSpc>
              <a:spcPct val="90000"/>
            </a:lnSpc>
            <a:spcBef>
              <a:spcPct val="0"/>
            </a:spcBef>
            <a:spcAft>
              <a:spcPct val="35000"/>
            </a:spcAft>
            <a:buNone/>
          </a:pPr>
          <a:endParaRPr lang="sv-SE" sz="2600" kern="1200" dirty="0"/>
        </a:p>
      </dsp:txBody>
      <dsp:txXfrm>
        <a:off x="3193596" y="2353729"/>
        <a:ext cx="3589457" cy="329965"/>
      </dsp:txXfrm>
    </dsp:sp>
    <dsp:sp modelId="{B47AF774-CDB4-4001-BD45-9A9F8111C01C}">
      <dsp:nvSpPr>
        <dsp:cNvPr id="0" name=""/>
        <dsp:cNvSpPr/>
      </dsp:nvSpPr>
      <dsp:spPr>
        <a:xfrm>
          <a:off x="5153308" y="723982"/>
          <a:ext cx="1643578" cy="35894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91011" rIns="142240" bIns="142240" numCol="1" spcCol="1270" anchor="t" anchorCtr="0">
          <a:noAutofit/>
        </a:bodyPr>
        <a:lstStyle/>
        <a:p>
          <a:pPr marL="228600" lvl="1" indent="-228600" algn="l" defTabSz="889000">
            <a:lnSpc>
              <a:spcPct val="90000"/>
            </a:lnSpc>
            <a:spcBef>
              <a:spcPct val="0"/>
            </a:spcBef>
            <a:spcAft>
              <a:spcPct val="15000"/>
            </a:spcAft>
            <a:buChar char="•"/>
          </a:pPr>
          <a:r>
            <a:rPr lang="sv-SE" sz="2000" kern="1200" dirty="0"/>
            <a:t>En del av en strategi</a:t>
          </a:r>
        </a:p>
        <a:p>
          <a:pPr marL="228600" lvl="1" indent="-228600" algn="l" defTabSz="889000">
            <a:lnSpc>
              <a:spcPct val="90000"/>
            </a:lnSpc>
            <a:spcBef>
              <a:spcPct val="0"/>
            </a:spcBef>
            <a:spcAft>
              <a:spcPct val="15000"/>
            </a:spcAft>
            <a:buChar char="•"/>
          </a:pPr>
          <a:endParaRPr lang="sv-SE" sz="2000" kern="1200" dirty="0"/>
        </a:p>
        <a:p>
          <a:pPr marL="228600" lvl="1" indent="-228600" algn="l" defTabSz="889000">
            <a:lnSpc>
              <a:spcPct val="90000"/>
            </a:lnSpc>
            <a:spcBef>
              <a:spcPct val="0"/>
            </a:spcBef>
            <a:spcAft>
              <a:spcPct val="15000"/>
            </a:spcAft>
            <a:buChar char="•"/>
          </a:pPr>
          <a:endParaRPr lang="sv-SE" sz="2000" kern="1200" dirty="0"/>
        </a:p>
        <a:p>
          <a:pPr marL="171450" lvl="1" indent="-171450" algn="l" defTabSz="711200">
            <a:lnSpc>
              <a:spcPct val="90000"/>
            </a:lnSpc>
            <a:spcBef>
              <a:spcPct val="0"/>
            </a:spcBef>
            <a:spcAft>
              <a:spcPct val="15000"/>
            </a:spcAft>
            <a:buChar char="•"/>
          </a:pPr>
          <a:r>
            <a:rPr lang="sv-SE" sz="1600" kern="1200" dirty="0"/>
            <a:t>Tillgänglighet</a:t>
          </a:r>
          <a:endParaRPr lang="sv-SE" sz="2000" kern="1200" dirty="0"/>
        </a:p>
      </dsp:txBody>
      <dsp:txXfrm>
        <a:off x="5153308" y="723982"/>
        <a:ext cx="1643578" cy="3589457"/>
      </dsp:txXfrm>
    </dsp:sp>
    <dsp:sp modelId="{FC437281-2E5F-432B-BFBB-61B7CE2FE8D0}">
      <dsp:nvSpPr>
        <dsp:cNvPr id="0" name=""/>
        <dsp:cNvSpPr/>
      </dsp:nvSpPr>
      <dsp:spPr>
        <a:xfrm>
          <a:off x="4823343" y="288428"/>
          <a:ext cx="659931" cy="6599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3C6F1-4008-419E-B4CD-326A701A7D67}" type="datetimeFigureOut">
              <a:rPr lang="sv-SE" smtClean="0"/>
              <a:t>2016-11-25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8F7F0-B152-4C15-8966-F2C22423ADF7}" type="slidenum">
              <a:rPr lang="sv-SE" smtClean="0"/>
              <a:t>‹#›</a:t>
            </a:fld>
            <a:endParaRPr lang="sv-SE"/>
          </a:p>
        </p:txBody>
      </p:sp>
    </p:spTree>
    <p:extLst>
      <p:ext uri="{BB962C8B-B14F-4D97-AF65-F5344CB8AC3E}">
        <p14:creationId xmlns:p14="http://schemas.microsoft.com/office/powerpoint/2010/main" val="138328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Hänvisa till SKL</a:t>
            </a:r>
            <a:r>
              <a:rPr lang="sv-SE" baseline="0" dirty="0"/>
              <a:t> och Caspar som samordnar utbildningar</a:t>
            </a:r>
            <a:endParaRPr lang="sv-SE" dirty="0"/>
          </a:p>
        </p:txBody>
      </p:sp>
      <p:sp>
        <p:nvSpPr>
          <p:cNvPr id="4" name="Platshållare för bildnummer 3"/>
          <p:cNvSpPr>
            <a:spLocks noGrp="1"/>
          </p:cNvSpPr>
          <p:nvPr>
            <p:ph type="sldNum" sz="quarter" idx="10"/>
          </p:nvPr>
        </p:nvSpPr>
        <p:spPr/>
        <p:txBody>
          <a:bodyPr/>
          <a:lstStyle/>
          <a:p>
            <a:fld id="{E718F7F0-B152-4C15-8966-F2C22423ADF7}" type="slidenum">
              <a:rPr lang="sv-SE" smtClean="0"/>
              <a:t>18</a:t>
            </a:fld>
            <a:endParaRPr lang="sv-SE"/>
          </a:p>
        </p:txBody>
      </p:sp>
    </p:spTree>
    <p:extLst>
      <p:ext uri="{BB962C8B-B14F-4D97-AF65-F5344CB8AC3E}">
        <p14:creationId xmlns:p14="http://schemas.microsoft.com/office/powerpoint/2010/main" val="10698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ska flyga så är det ofta målet som lockar</a:t>
            </a:r>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Air </a:t>
            </a:r>
            <a:r>
              <a:rPr lang="sv-SE" dirty="0" err="1"/>
              <a:t>crash</a:t>
            </a:r>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Nätverk i fyra regioner – </a:t>
            </a:r>
          </a:p>
          <a:p>
            <a:r>
              <a:rPr lang="sv-SE" dirty="0"/>
              <a:t>Glöm inte bort att nämna utvecklingen i </a:t>
            </a:r>
            <a:r>
              <a:rPr lang="sv-SE" dirty="0" err="1"/>
              <a:t>fyrbodal</a:t>
            </a:r>
            <a:endParaRPr lang="sv-SE" dirty="0"/>
          </a:p>
          <a:p>
            <a:r>
              <a:rPr lang="sv-SE" dirty="0"/>
              <a:t>Ta också med senare Öckerö</a:t>
            </a:r>
            <a:r>
              <a:rPr lang="sv-SE" baseline="0" dirty="0"/>
              <a:t> och arkivarie</a:t>
            </a:r>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sv-SE" sz="1200" kern="1200" dirty="0">
                <a:solidFill>
                  <a:schemeClr val="tx1"/>
                </a:solidFill>
                <a:latin typeface="+mn-lt"/>
                <a:ea typeface="+mn-ea"/>
                <a:cs typeface="+mn-cs"/>
              </a:rPr>
              <a:t>49 kommuner har undersökt förutsättningar för </a:t>
            </a:r>
            <a:r>
              <a:rPr lang="sv-SE" sz="1200" kern="1200">
                <a:solidFill>
                  <a:schemeClr val="tx1"/>
                </a:solidFill>
                <a:latin typeface="+mn-lt"/>
                <a:ea typeface="+mn-ea"/>
                <a:cs typeface="+mn-cs"/>
              </a:rPr>
              <a:t>samverkansprojekt kring </a:t>
            </a:r>
            <a:r>
              <a:rPr lang="sv-SE" sz="1200" kern="1200" dirty="0">
                <a:solidFill>
                  <a:schemeClr val="tx1"/>
                </a:solidFill>
                <a:latin typeface="+mn-lt"/>
                <a:ea typeface="+mn-ea"/>
                <a:cs typeface="+mn-cs"/>
              </a:rPr>
              <a:t>införandet av e-arkiv.</a:t>
            </a:r>
          </a:p>
          <a:p>
            <a:pPr lvl="0"/>
            <a:r>
              <a:rPr lang="sv-SE" sz="1200" kern="1200" dirty="0">
                <a:solidFill>
                  <a:schemeClr val="tx1"/>
                </a:solidFill>
                <a:latin typeface="+mn-lt"/>
                <a:ea typeface="+mn-ea"/>
                <a:cs typeface="+mn-cs"/>
              </a:rPr>
              <a:t>Minst 1 samverkansprojekt kring e-arkiv ska startas upp i VG under 2015.</a:t>
            </a:r>
          </a:p>
          <a:p>
            <a:pPr lvl="0"/>
            <a:r>
              <a:rPr lang="sv-SE" sz="1200" kern="1200" dirty="0">
                <a:solidFill>
                  <a:schemeClr val="tx1"/>
                </a:solidFill>
                <a:latin typeface="+mn-lt"/>
                <a:ea typeface="+mn-ea"/>
                <a:cs typeface="+mn-cs"/>
              </a:rPr>
              <a:t>Minst 25 kommuner i VG har avsatt resurser i 2016-års budget för att arbeta med e-arkiv.</a:t>
            </a:r>
          </a:p>
          <a:p>
            <a:pPr lvl="0"/>
            <a:r>
              <a:rPr lang="sv-SE" sz="1200" kern="1200" dirty="0">
                <a:solidFill>
                  <a:schemeClr val="tx1"/>
                </a:solidFill>
                <a:latin typeface="+mn-lt"/>
                <a:ea typeface="+mn-ea"/>
                <a:cs typeface="+mn-cs"/>
              </a:rPr>
              <a:t>Under 2015 ska regionarkivet ha tagit ställning till ett samarbete med </a:t>
            </a:r>
            <a:r>
              <a:rPr lang="sv-SE" sz="1200" kern="1200" dirty="0" err="1">
                <a:solidFill>
                  <a:schemeClr val="tx1"/>
                </a:solidFill>
                <a:latin typeface="+mn-lt"/>
                <a:ea typeface="+mn-ea"/>
                <a:cs typeface="+mn-cs"/>
              </a:rPr>
              <a:t>VGs</a:t>
            </a:r>
            <a:r>
              <a:rPr lang="sv-SE" sz="1200" kern="1200" dirty="0">
                <a:solidFill>
                  <a:schemeClr val="tx1"/>
                </a:solidFill>
                <a:latin typeface="+mn-lt"/>
                <a:ea typeface="+mn-ea"/>
                <a:cs typeface="+mn-cs"/>
              </a:rPr>
              <a:t> kommuner.</a:t>
            </a:r>
          </a:p>
          <a:p>
            <a:pPr lvl="0"/>
            <a:r>
              <a:rPr lang="sv-SE" sz="1200" kern="1200" dirty="0">
                <a:solidFill>
                  <a:schemeClr val="tx1"/>
                </a:solidFill>
                <a:latin typeface="+mn-lt"/>
                <a:ea typeface="+mn-ea"/>
                <a:cs typeface="+mn-cs"/>
              </a:rPr>
              <a:t>Genomföra utbildningar inom minst 3 kunskapsområden för ämnet under året.</a:t>
            </a:r>
          </a:p>
          <a:p>
            <a:endParaRPr lang="sv-SE" dirty="0"/>
          </a:p>
        </p:txBody>
      </p:sp>
      <p:sp>
        <p:nvSpPr>
          <p:cNvPr id="4" name="Platshållare för bildnummer 3"/>
          <p:cNvSpPr>
            <a:spLocks noGrp="1"/>
          </p:cNvSpPr>
          <p:nvPr>
            <p:ph type="sldNum" sz="quarter" idx="10"/>
          </p:nvPr>
        </p:nvSpPr>
        <p:spPr/>
        <p:txBody>
          <a:bodyPr/>
          <a:lstStyle/>
          <a:p>
            <a:fld id="{2EA75DF3-C8E8-410D-8B4C-8C2F5BE1BC72}" type="slidenum">
              <a:rPr lang="sv-SE" smtClean="0">
                <a:solidFill>
                  <a:prstClr val="black"/>
                </a:solidFill>
              </a:rPr>
              <a:pPr/>
              <a:t>26</a:t>
            </a:fld>
            <a:endParaRPr lang="sv-SE">
              <a:solidFill>
                <a:prstClr val="black"/>
              </a:solidFill>
            </a:endParaRPr>
          </a:p>
        </p:txBody>
      </p:sp>
    </p:spTree>
    <p:extLst>
      <p:ext uri="{BB962C8B-B14F-4D97-AF65-F5344CB8AC3E}">
        <p14:creationId xmlns:p14="http://schemas.microsoft.com/office/powerpoint/2010/main" val="13314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sv-SE" sz="1200" kern="1200" dirty="0">
                <a:solidFill>
                  <a:schemeClr val="tx1"/>
                </a:solidFill>
                <a:latin typeface="+mn-lt"/>
                <a:ea typeface="+mn-ea"/>
                <a:cs typeface="+mn-cs"/>
              </a:rPr>
              <a:t>49 kommuner har undersökt förutsättningar för </a:t>
            </a:r>
            <a:r>
              <a:rPr lang="sv-SE" sz="1200" kern="1200">
                <a:solidFill>
                  <a:schemeClr val="tx1"/>
                </a:solidFill>
                <a:latin typeface="+mn-lt"/>
                <a:ea typeface="+mn-ea"/>
                <a:cs typeface="+mn-cs"/>
              </a:rPr>
              <a:t>samverkansprojekt kring </a:t>
            </a:r>
            <a:r>
              <a:rPr lang="sv-SE" sz="1200" kern="1200" dirty="0">
                <a:solidFill>
                  <a:schemeClr val="tx1"/>
                </a:solidFill>
                <a:latin typeface="+mn-lt"/>
                <a:ea typeface="+mn-ea"/>
                <a:cs typeface="+mn-cs"/>
              </a:rPr>
              <a:t>införandet av e-arkiv.</a:t>
            </a:r>
          </a:p>
          <a:p>
            <a:pPr lvl="0"/>
            <a:r>
              <a:rPr lang="sv-SE" sz="1200" kern="1200" dirty="0">
                <a:solidFill>
                  <a:schemeClr val="tx1"/>
                </a:solidFill>
                <a:latin typeface="+mn-lt"/>
                <a:ea typeface="+mn-ea"/>
                <a:cs typeface="+mn-cs"/>
              </a:rPr>
              <a:t>Minst 1 samverkansprojekt kring e-arkiv ska startas upp i VG under 2015.</a:t>
            </a:r>
          </a:p>
          <a:p>
            <a:pPr lvl="0"/>
            <a:r>
              <a:rPr lang="sv-SE" sz="1200" kern="1200" dirty="0">
                <a:solidFill>
                  <a:schemeClr val="tx1"/>
                </a:solidFill>
                <a:latin typeface="+mn-lt"/>
                <a:ea typeface="+mn-ea"/>
                <a:cs typeface="+mn-cs"/>
              </a:rPr>
              <a:t>Minst 25 kommuner i VG har avsatt resurser i 2016-års budget för att arbeta med e-arkiv.</a:t>
            </a:r>
          </a:p>
          <a:p>
            <a:pPr lvl="0"/>
            <a:r>
              <a:rPr lang="sv-SE" sz="1200" kern="1200" dirty="0">
                <a:solidFill>
                  <a:schemeClr val="tx1"/>
                </a:solidFill>
                <a:latin typeface="+mn-lt"/>
                <a:ea typeface="+mn-ea"/>
                <a:cs typeface="+mn-cs"/>
              </a:rPr>
              <a:t>Under 2015 ska regionarkivet ha tagit ställning till ett samarbete med </a:t>
            </a:r>
            <a:r>
              <a:rPr lang="sv-SE" sz="1200" kern="1200" dirty="0" err="1">
                <a:solidFill>
                  <a:schemeClr val="tx1"/>
                </a:solidFill>
                <a:latin typeface="+mn-lt"/>
                <a:ea typeface="+mn-ea"/>
                <a:cs typeface="+mn-cs"/>
              </a:rPr>
              <a:t>VGs</a:t>
            </a:r>
            <a:r>
              <a:rPr lang="sv-SE" sz="1200" kern="1200" dirty="0">
                <a:solidFill>
                  <a:schemeClr val="tx1"/>
                </a:solidFill>
                <a:latin typeface="+mn-lt"/>
                <a:ea typeface="+mn-ea"/>
                <a:cs typeface="+mn-cs"/>
              </a:rPr>
              <a:t> kommuner.</a:t>
            </a:r>
          </a:p>
          <a:p>
            <a:pPr lvl="0"/>
            <a:r>
              <a:rPr lang="sv-SE" sz="1200" kern="1200" dirty="0">
                <a:solidFill>
                  <a:schemeClr val="tx1"/>
                </a:solidFill>
                <a:latin typeface="+mn-lt"/>
                <a:ea typeface="+mn-ea"/>
                <a:cs typeface="+mn-cs"/>
              </a:rPr>
              <a:t>Genomföra utbildningar inom minst 3 kunskapsområden för ämnet under året.</a:t>
            </a:r>
          </a:p>
          <a:p>
            <a:endParaRPr lang="sv-SE" dirty="0"/>
          </a:p>
        </p:txBody>
      </p:sp>
      <p:sp>
        <p:nvSpPr>
          <p:cNvPr id="4" name="Platshållare för bildnummer 3"/>
          <p:cNvSpPr>
            <a:spLocks noGrp="1"/>
          </p:cNvSpPr>
          <p:nvPr>
            <p:ph type="sldNum" sz="quarter" idx="10"/>
          </p:nvPr>
        </p:nvSpPr>
        <p:spPr/>
        <p:txBody>
          <a:bodyPr/>
          <a:lstStyle/>
          <a:p>
            <a:fld id="{2EA75DF3-C8E8-410D-8B4C-8C2F5BE1BC72}" type="slidenum">
              <a:rPr lang="sv-SE" smtClean="0">
                <a:solidFill>
                  <a:prstClr val="black"/>
                </a:solidFill>
              </a:rPr>
              <a:pPr/>
              <a:t>27</a:t>
            </a:fld>
            <a:endParaRPr lang="sv-SE">
              <a:solidFill>
                <a:prstClr val="black"/>
              </a:solidFill>
            </a:endParaRPr>
          </a:p>
        </p:txBody>
      </p:sp>
    </p:spTree>
    <p:extLst>
      <p:ext uri="{BB962C8B-B14F-4D97-AF65-F5344CB8AC3E}">
        <p14:creationId xmlns:p14="http://schemas.microsoft.com/office/powerpoint/2010/main" val="1331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har man inte kommit längre?</a:t>
            </a:r>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sv-SE" sz="1200" kern="1200" dirty="0">
                <a:solidFill>
                  <a:schemeClr val="tx1"/>
                </a:solidFill>
                <a:latin typeface="+mn-lt"/>
                <a:ea typeface="+mn-ea"/>
                <a:cs typeface="+mn-cs"/>
              </a:rPr>
              <a:t>Identifiera vilka delar av helheten som ger mest effekt och bidrar till att synliggöra nyttan</a:t>
            </a:r>
          </a:p>
          <a:p>
            <a:endParaRPr lang="sv-SE" dirty="0"/>
          </a:p>
        </p:txBody>
      </p:sp>
      <p:sp>
        <p:nvSpPr>
          <p:cNvPr id="4" name="Platshållare för bildnummer 3"/>
          <p:cNvSpPr>
            <a:spLocks noGrp="1"/>
          </p:cNvSpPr>
          <p:nvPr>
            <p:ph type="sldNum" sz="quarter" idx="10"/>
          </p:nvPr>
        </p:nvSpPr>
        <p:spPr/>
        <p:txBody>
          <a:bodyPr/>
          <a:lstStyle/>
          <a:p>
            <a:fld id="{2EA75DF3-C8E8-410D-8B4C-8C2F5BE1BC72}" type="slidenum">
              <a:rPr lang="sv-SE" smtClean="0">
                <a:solidFill>
                  <a:prstClr val="black"/>
                </a:solidFill>
              </a:rPr>
              <a:pPr/>
              <a:t>30</a:t>
            </a:fld>
            <a:endParaRPr lang="sv-SE">
              <a:solidFill>
                <a:prstClr val="black"/>
              </a:solidFill>
            </a:endParaRPr>
          </a:p>
        </p:txBody>
      </p:sp>
    </p:spTree>
    <p:extLst>
      <p:ext uri="{BB962C8B-B14F-4D97-AF65-F5344CB8AC3E}">
        <p14:creationId xmlns:p14="http://schemas.microsoft.com/office/powerpoint/2010/main" val="13314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718F7F0-B152-4C15-8966-F2C22423ADF7}" type="slidenum">
              <a:rPr lang="sv-SE" smtClean="0"/>
              <a:t>31</a:t>
            </a:fld>
            <a:endParaRPr lang="sv-SE"/>
          </a:p>
        </p:txBody>
      </p:sp>
    </p:spTree>
    <p:extLst>
      <p:ext uri="{BB962C8B-B14F-4D97-AF65-F5344CB8AC3E}">
        <p14:creationId xmlns:p14="http://schemas.microsoft.com/office/powerpoint/2010/main" val="353055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 vad handlar det då om till slut. Jo att vi vet en hel</a:t>
            </a:r>
            <a:r>
              <a:rPr lang="sv-SE" baseline="0" dirty="0"/>
              <a:t> del om e-arkiv. Så nu handlar det om att våga. Det fina med detta är att man inte är ensam. Med relativt enkla medel kan man höja den gemensamma nivån för att själv våga ta steget.</a:t>
            </a:r>
            <a:endParaRPr lang="sv-SE" dirty="0"/>
          </a:p>
        </p:txBody>
      </p:sp>
      <p:sp>
        <p:nvSpPr>
          <p:cNvPr id="4" name="Platshållare för bildnummer 3"/>
          <p:cNvSpPr>
            <a:spLocks noGrp="1"/>
          </p:cNvSpPr>
          <p:nvPr>
            <p:ph type="sldNum" sz="quarter" idx="10"/>
          </p:nvPr>
        </p:nvSpPr>
        <p:spPr/>
        <p:txBody>
          <a:bodyPr/>
          <a:lstStyle/>
          <a:p>
            <a:fld id="{E718F7F0-B152-4C15-8966-F2C22423ADF7}" type="slidenum">
              <a:rPr lang="sv-SE" smtClean="0"/>
              <a:t>32</a:t>
            </a:fld>
            <a:endParaRPr lang="sv-SE"/>
          </a:p>
        </p:txBody>
      </p:sp>
    </p:spTree>
    <p:extLst>
      <p:ext uri="{BB962C8B-B14F-4D97-AF65-F5344CB8AC3E}">
        <p14:creationId xmlns:p14="http://schemas.microsoft.com/office/powerpoint/2010/main" val="263697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lvl="0"/>
            <a:r>
              <a:rPr lang="sv-SE" sz="1200" kern="1200" dirty="0">
                <a:solidFill>
                  <a:schemeClr val="tx1"/>
                </a:solidFill>
                <a:latin typeface="+mn-lt"/>
                <a:ea typeface="+mn-ea"/>
                <a:cs typeface="+mn-cs"/>
              </a:rPr>
              <a:t>49 kommuner har undersökt förutsättningar för </a:t>
            </a:r>
            <a:r>
              <a:rPr lang="sv-SE" sz="1200" kern="1200">
                <a:solidFill>
                  <a:schemeClr val="tx1"/>
                </a:solidFill>
                <a:latin typeface="+mn-lt"/>
                <a:ea typeface="+mn-ea"/>
                <a:cs typeface="+mn-cs"/>
              </a:rPr>
              <a:t>samverkansprojekt kring </a:t>
            </a:r>
            <a:r>
              <a:rPr lang="sv-SE" sz="1200" kern="1200" dirty="0">
                <a:solidFill>
                  <a:schemeClr val="tx1"/>
                </a:solidFill>
                <a:latin typeface="+mn-lt"/>
                <a:ea typeface="+mn-ea"/>
                <a:cs typeface="+mn-cs"/>
              </a:rPr>
              <a:t>införandet av e-arkiv.</a:t>
            </a:r>
          </a:p>
          <a:p>
            <a:pPr lvl="0"/>
            <a:r>
              <a:rPr lang="sv-SE" sz="1200" kern="1200" dirty="0">
                <a:solidFill>
                  <a:schemeClr val="tx1"/>
                </a:solidFill>
                <a:latin typeface="+mn-lt"/>
                <a:ea typeface="+mn-ea"/>
                <a:cs typeface="+mn-cs"/>
              </a:rPr>
              <a:t>Minst 1 samverkansprojekt kring e-arkiv ska startas upp i VG under 2015.</a:t>
            </a:r>
          </a:p>
          <a:p>
            <a:pPr lvl="0"/>
            <a:r>
              <a:rPr lang="sv-SE" sz="1200" kern="1200" dirty="0">
                <a:solidFill>
                  <a:schemeClr val="tx1"/>
                </a:solidFill>
                <a:latin typeface="+mn-lt"/>
                <a:ea typeface="+mn-ea"/>
                <a:cs typeface="+mn-cs"/>
              </a:rPr>
              <a:t>Minst 25 kommuner i VG har avsatt resurser i 2016-års budget för att arbeta med e-arkiv.</a:t>
            </a:r>
          </a:p>
          <a:p>
            <a:pPr lvl="0"/>
            <a:r>
              <a:rPr lang="sv-SE" sz="1200" kern="1200" dirty="0">
                <a:solidFill>
                  <a:schemeClr val="tx1"/>
                </a:solidFill>
                <a:latin typeface="+mn-lt"/>
                <a:ea typeface="+mn-ea"/>
                <a:cs typeface="+mn-cs"/>
              </a:rPr>
              <a:t>Under 2015 ska regionarkivet ha tagit ställning till ett samarbete med </a:t>
            </a:r>
            <a:r>
              <a:rPr lang="sv-SE" sz="1200" kern="1200" dirty="0" err="1">
                <a:solidFill>
                  <a:schemeClr val="tx1"/>
                </a:solidFill>
                <a:latin typeface="+mn-lt"/>
                <a:ea typeface="+mn-ea"/>
                <a:cs typeface="+mn-cs"/>
              </a:rPr>
              <a:t>VGs</a:t>
            </a:r>
            <a:r>
              <a:rPr lang="sv-SE" sz="1200" kern="1200" dirty="0">
                <a:solidFill>
                  <a:schemeClr val="tx1"/>
                </a:solidFill>
                <a:latin typeface="+mn-lt"/>
                <a:ea typeface="+mn-ea"/>
                <a:cs typeface="+mn-cs"/>
              </a:rPr>
              <a:t> kommuner.</a:t>
            </a:r>
          </a:p>
          <a:p>
            <a:pPr lvl="0"/>
            <a:r>
              <a:rPr lang="sv-SE" sz="1200" kern="1200" dirty="0">
                <a:solidFill>
                  <a:schemeClr val="tx1"/>
                </a:solidFill>
                <a:latin typeface="+mn-lt"/>
                <a:ea typeface="+mn-ea"/>
                <a:cs typeface="+mn-cs"/>
              </a:rPr>
              <a:t>Genomföra utbildningar inom minst 3 kunskapsområden för ämnet under året.</a:t>
            </a:r>
          </a:p>
          <a:p>
            <a:endParaRPr lang="sv-SE" dirty="0"/>
          </a:p>
        </p:txBody>
      </p:sp>
      <p:sp>
        <p:nvSpPr>
          <p:cNvPr id="4" name="Platshållare för bildnummer 3"/>
          <p:cNvSpPr>
            <a:spLocks noGrp="1"/>
          </p:cNvSpPr>
          <p:nvPr>
            <p:ph type="sldNum" sz="quarter" idx="10"/>
          </p:nvPr>
        </p:nvSpPr>
        <p:spPr/>
        <p:txBody>
          <a:bodyPr/>
          <a:lstStyle/>
          <a:p>
            <a:fld id="{2EA75DF3-C8E8-410D-8B4C-8C2F5BE1BC72}" type="slidenum">
              <a:rPr lang="sv-SE" smtClean="0">
                <a:solidFill>
                  <a:prstClr val="black"/>
                </a:solidFill>
              </a:rPr>
              <a:pPr/>
              <a:t>33</a:t>
            </a:fld>
            <a:endParaRPr lang="sv-SE">
              <a:solidFill>
                <a:prstClr val="black"/>
              </a:solidFill>
            </a:endParaRPr>
          </a:p>
        </p:txBody>
      </p:sp>
    </p:spTree>
    <p:extLst>
      <p:ext uri="{BB962C8B-B14F-4D97-AF65-F5344CB8AC3E}">
        <p14:creationId xmlns:p14="http://schemas.microsoft.com/office/powerpoint/2010/main" val="133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Dags</a:t>
            </a:r>
            <a:r>
              <a:rPr lang="sv-SE" baseline="0" dirty="0"/>
              <a:t> att sluta prata om </a:t>
            </a:r>
            <a:r>
              <a:rPr lang="sv-SE" baseline="0" dirty="0" err="1"/>
              <a:t>OM</a:t>
            </a:r>
            <a:r>
              <a:rPr lang="sv-SE" baseline="0" dirty="0"/>
              <a:t> vi ska ha ett e-arkiv utan fokusera på hur</a:t>
            </a:r>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har man inte kommit längre?</a:t>
            </a:r>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ska flyga så är det ofta målet som lockar</a:t>
            </a:r>
          </a:p>
        </p:txBody>
      </p:sp>
      <p:sp>
        <p:nvSpPr>
          <p:cNvPr id="4" name="Platshållare för bildnummer 3"/>
          <p:cNvSpPr>
            <a:spLocks noGrp="1"/>
          </p:cNvSpPr>
          <p:nvPr>
            <p:ph type="sldNum" sz="quarter" idx="10"/>
          </p:nvPr>
        </p:nvSpPr>
        <p:spPr/>
        <p:txBody>
          <a:bodyPr/>
          <a:lstStyle/>
          <a:p>
            <a:fld id="{48491621-B9EB-4588-8024-3375DCA5EB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5217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cid:12A62569-F934-4AAC-8B40-A6F9DE09311E" TargetMode="Externa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sv-SE"/>
              <a:t>Klicka här för att ändra format</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37584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186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00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sv-SE"/>
              <a:t>Klicka här för att ändra format</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81056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88964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95" name="Title 94"/>
          <p:cNvSpPr>
            <a:spLocks noGrp="1"/>
          </p:cNvSpPr>
          <p:nvPr>
            <p:ph type="title"/>
          </p:nvPr>
        </p:nvSpPr>
        <p:spPr>
          <a:xfrm>
            <a:off x="457200" y="4463568"/>
            <a:ext cx="8305800" cy="1143000"/>
          </a:xfrm>
        </p:spPr>
        <p:txBody>
          <a:bodyPr/>
          <a:lstStyle/>
          <a:p>
            <a:r>
              <a:rPr lang="sv-SE"/>
              <a:t>Klicka här för att ändra format</a:t>
            </a:r>
            <a:endParaRPr lang="en-US"/>
          </a:p>
        </p:txBody>
      </p:sp>
      <p:sp>
        <p:nvSpPr>
          <p:cNvPr id="2" name="Date Placeholder 1"/>
          <p:cNvSpPr>
            <a:spLocks noGrp="1"/>
          </p:cNvSpPr>
          <p:nvPr>
            <p:ph type="dt" sz="half" idx="10"/>
          </p:nvPr>
        </p:nvSpPr>
        <p:spPr/>
        <p:txBody>
          <a:bodyPr/>
          <a:lstStyle/>
          <a:p>
            <a:fld id="{D96ACF43-9C12-430D-9070-6BB79D3C7787}" type="datetimeFigureOut">
              <a:rPr lang="en-US" smtClean="0">
                <a:solidFill>
                  <a:srgbClr val="1D3641"/>
                </a:solidFill>
              </a:rPr>
              <a:pPr/>
              <a:t>11/25/2016</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73645207-7FF7-4615-84FC-AD929B10FB1A}"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31437294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084902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6699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8640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47319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sv-SE"/>
              <a:t>Klicka här för att ändra format</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90217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31948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sv-SE"/>
              <a:t>Klicka här för att ändra format</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407263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950734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4281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lide för rubrik oc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458455"/>
            <a:ext cx="7812000" cy="972000"/>
          </a:xfrm>
        </p:spPr>
        <p:txBody>
          <a:bodyPr anchor="ctr"/>
          <a:lstStyle>
            <a:lvl1pPr>
              <a:defRPr sz="6000">
                <a:latin typeface="Corbel" panose="020B0503020204020204" pitchFamily="34" charset="0"/>
              </a:defRPr>
            </a:lvl1pPr>
          </a:lstStyle>
          <a:p>
            <a:r>
              <a:rPr lang="en-US" dirty="0"/>
              <a:t>Click to edit title </a:t>
            </a:r>
          </a:p>
        </p:txBody>
      </p:sp>
      <p:sp>
        <p:nvSpPr>
          <p:cNvPr id="3" name="Text Placeholder 2"/>
          <p:cNvSpPr>
            <a:spLocks noGrp="1"/>
          </p:cNvSpPr>
          <p:nvPr>
            <p:ph type="body" idx="1" hasCustomPrompt="1"/>
          </p:nvPr>
        </p:nvSpPr>
        <p:spPr>
          <a:xfrm>
            <a:off x="612000" y="1787703"/>
            <a:ext cx="7886700" cy="3682655"/>
          </a:xfrm>
        </p:spPr>
        <p:txBody>
          <a:bodyPr>
            <a:normAutofit/>
          </a:bodyPr>
          <a:lstStyle>
            <a:lvl1pPr marL="0" indent="0">
              <a:buNone/>
              <a:defRPr sz="2000">
                <a:solidFill>
                  <a:schemeClr val="tx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8" name="Picture 7" descr="cid:12A62569-F934-4AAC-8B40-A6F9DE09311E"/>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6696000" y="5832000"/>
            <a:ext cx="1835785" cy="387350"/>
          </a:xfrm>
          <a:prstGeom prst="rect">
            <a:avLst/>
          </a:prstGeom>
          <a:noFill/>
          <a:ln>
            <a:noFill/>
          </a:ln>
        </p:spPr>
      </p:pic>
      <p:sp>
        <p:nvSpPr>
          <p:cNvPr id="19" name="Date Placeholder 18"/>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21" name="Slide Number Placeholder 20"/>
          <p:cNvSpPr>
            <a:spLocks noGrp="1"/>
          </p:cNvSpPr>
          <p:nvPr>
            <p:ph type="sldNum" sz="quarter" idx="12"/>
          </p:nvPr>
        </p:nvSpPr>
        <p:spPr>
          <a:xfrm>
            <a:off x="3543300" y="6356350"/>
            <a:ext cx="2057400" cy="365125"/>
          </a:xfrm>
        </p:spPr>
        <p:txBody>
          <a:bodyPr/>
          <a:lstStyle>
            <a:lvl1pPr algn="ctr">
              <a:defRPr/>
            </a:lvl1p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8359149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95" name="Title 94"/>
          <p:cNvSpPr>
            <a:spLocks noGrp="1"/>
          </p:cNvSpPr>
          <p:nvPr>
            <p:ph type="title"/>
          </p:nvPr>
        </p:nvSpPr>
        <p:spPr>
          <a:xfrm>
            <a:off x="457200" y="4463568"/>
            <a:ext cx="8305800" cy="1143000"/>
          </a:xfrm>
        </p:spPr>
        <p:txBody>
          <a:bodyPr/>
          <a:lstStyle/>
          <a:p>
            <a:r>
              <a:rPr lang="sv-SE"/>
              <a:t>Klicka här för att ändra format</a:t>
            </a:r>
            <a:endParaRPr lang="en-US"/>
          </a:p>
        </p:txBody>
      </p:sp>
      <p:sp>
        <p:nvSpPr>
          <p:cNvPr id="2" name="Date Placeholder 1"/>
          <p:cNvSpPr>
            <a:spLocks noGrp="1"/>
          </p:cNvSpPr>
          <p:nvPr>
            <p:ph type="dt" sz="half" idx="10"/>
          </p:nvPr>
        </p:nvSpPr>
        <p:spPr/>
        <p:txBody>
          <a:bodyPr/>
          <a:lstStyle/>
          <a:p>
            <a:fld id="{D96ACF43-9C12-430D-9070-6BB79D3C7787}" type="datetimeFigureOut">
              <a:rPr lang="en-US" smtClean="0">
                <a:solidFill>
                  <a:srgbClr val="1D3641"/>
                </a:solidFill>
              </a:rPr>
              <a:pPr/>
              <a:t>11/25/2016</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73645207-7FF7-4615-84FC-AD929B10FB1A}"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17784135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58831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9923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959548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6611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sv-SE"/>
              <a:t>Klicka här för att ändra format</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53341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5" name="Date Placeholder 4"/>
          <p:cNvSpPr>
            <a:spLocks noGrp="1"/>
          </p:cNvSpPr>
          <p:nvPr>
            <p:ph type="dt" sz="half" idx="10"/>
          </p:nvPr>
        </p:nvSpPr>
        <p:spPr/>
        <p:txBody>
          <a:body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73645207-7FF7-4615-84FC-AD929B10FB1A}"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sv-SE"/>
              <a:t>Klicka här för att ändra format</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257489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3000"/>
                <a:shade val="97000"/>
                <a:satMod val="230000"/>
              </a:schemeClr>
            </a:gs>
            <a:gs pos="75000">
              <a:schemeClr val="bg1"/>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63196947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3000"/>
                <a:shade val="97000"/>
                <a:satMod val="230000"/>
              </a:schemeClr>
            </a:gs>
            <a:gs pos="75000">
              <a:schemeClr val="bg1"/>
            </a:gs>
          </a:gsLst>
          <a:path path="circle">
            <a:fillToRect l="15000" t="50000" r="85000" b="60000"/>
          </a:path>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96ACF43-9C12-430D-9070-6BB79D3C7787}" type="datetimeFigureOut">
              <a:rPr lang="en-US" smtClean="0">
                <a:solidFill>
                  <a:srgbClr val="DFE6D0"/>
                </a:solidFill>
              </a:rPr>
              <a:pPr/>
              <a:t>11/25/2016</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3645207-7FF7-4615-84FC-AD929B10FB1A}"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026146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iipax.ale.se:9090/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54.pn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1.jpeg"/><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4.png"/><Relationship Id="rId10" Type="http://schemas.openxmlformats.org/officeDocument/2006/relationships/image" Target="../media/image4.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ttp://www.adweek.com/files/blogs/just-do-it-hed-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76872"/>
            <a:ext cx="435248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i1.wp.com/stemjobs.com/wp-content/uploads/2013/12/160939708.jpg?w=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76872"/>
            <a:ext cx="319617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descr="https://upload.wikimedia.org/wikipedia/commons/thumb/7/7e/Deep_stall.svg/2000px-Deep_stal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881879"/>
            <a:ext cx="2401697" cy="231883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3.mirror.co.uk/mirror/ampp3d/_Dec14/plane%20crashes/travel11-810x4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005064"/>
            <a:ext cx="5184576"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206" name="Picture 14" descr="http://cypressacademy.wikispaces.com/file/view/airplane.gif/232992944/495x370/airplan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980728"/>
            <a:ext cx="2570347" cy="1921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500"/>
                                        <p:tgtEl>
                                          <p:spTgt spid="8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fade">
                                      <p:cBhvr>
                                        <p:cTn id="12" dur="500"/>
                                        <p:tgtEl>
                                          <p:spTgt spid="8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04"/>
                                        </p:tgtEl>
                                        <p:attrNameLst>
                                          <p:attrName>style.visibility</p:attrName>
                                        </p:attrNameLst>
                                      </p:cBhvr>
                                      <p:to>
                                        <p:strVal val="visible"/>
                                      </p:to>
                                    </p:set>
                                    <p:animEffect transition="in" filter="fade">
                                      <p:cBhvr>
                                        <p:cTn id="1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p:cNvSpPr/>
          <p:nvPr/>
        </p:nvSpPr>
        <p:spPr>
          <a:xfrm>
            <a:off x="2088232" y="188640"/>
            <a:ext cx="4572000" cy="1200329"/>
          </a:xfrm>
          <a:prstGeom prst="rect">
            <a:avLst/>
          </a:prstGeom>
        </p:spPr>
        <p:txBody>
          <a:bodyPr>
            <a:spAutoFit/>
          </a:bodyPr>
          <a:lstStyle/>
          <a:p>
            <a:pPr algn="ctr"/>
            <a:endParaRPr lang="sv-SE" sz="3600" dirty="0"/>
          </a:p>
          <a:p>
            <a:pPr algn="ctr"/>
            <a:r>
              <a:rPr lang="sv-SE" sz="3600" dirty="0"/>
              <a:t> </a:t>
            </a:r>
            <a:endParaRPr lang="sv-SE" sz="3600" dirty="0">
              <a:solidFill>
                <a:schemeClr val="bg1"/>
              </a:solidFill>
              <a:latin typeface="Corbel" panose="020B0503020204020204"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963" y="1965325"/>
            <a:ext cx="3902075" cy="292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E-arkiv</a:t>
            </a:r>
          </a:p>
        </p:txBody>
      </p:sp>
    </p:spTree>
    <p:extLst>
      <p:ext uri="{BB962C8B-B14F-4D97-AF65-F5344CB8AC3E}">
        <p14:creationId xmlns:p14="http://schemas.microsoft.com/office/powerpoint/2010/main" val="157577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ruta 1"/>
          <p:cNvSpPr txBox="1"/>
          <p:nvPr/>
        </p:nvSpPr>
        <p:spPr>
          <a:xfrm>
            <a:off x="395536" y="1628800"/>
            <a:ext cx="8352928" cy="3416320"/>
          </a:xfrm>
          <a:prstGeom prst="rect">
            <a:avLst/>
          </a:prstGeom>
          <a:noFill/>
        </p:spPr>
        <p:txBody>
          <a:bodyPr wrap="square" rtlCol="0">
            <a:spAutoFit/>
          </a:bodyPr>
          <a:lstStyle/>
          <a:p>
            <a:pPr algn="ctr"/>
            <a:r>
              <a:rPr lang="sv-SE" i="1" dirty="0">
                <a:latin typeface="Corbel" panose="020B0503020204020204" pitchFamily="34" charset="0"/>
              </a:rPr>
              <a:t>Ett system för digitalt bevarande av allmänna handlingar över tid. </a:t>
            </a:r>
          </a:p>
          <a:p>
            <a:pPr algn="ctr"/>
            <a:endParaRPr lang="sv-SE" i="1" dirty="0">
              <a:latin typeface="Corbel" panose="020B0503020204020204" pitchFamily="34" charset="0"/>
            </a:endParaRPr>
          </a:p>
          <a:p>
            <a:pPr algn="ctr"/>
            <a:r>
              <a:rPr lang="sv-SE" i="1" dirty="0">
                <a:latin typeface="Corbel" panose="020B0503020204020204" pitchFamily="34" charset="0"/>
              </a:rPr>
              <a:t>I e-arkivet är de allmänna handlingarna frikopplade de system, i vilka de skapats. </a:t>
            </a:r>
          </a:p>
          <a:p>
            <a:pPr algn="ctr"/>
            <a:endParaRPr lang="sv-SE" i="1" dirty="0">
              <a:latin typeface="Corbel" panose="020B0503020204020204" pitchFamily="34" charset="0"/>
            </a:endParaRPr>
          </a:p>
          <a:p>
            <a:pPr algn="ctr"/>
            <a:r>
              <a:rPr lang="sv-SE" i="1" dirty="0">
                <a:latin typeface="Corbel" panose="020B0503020204020204" pitchFamily="34" charset="0"/>
              </a:rPr>
              <a:t>Innehåller funktioner för inleverans, arkivering, lagring, gallring, administration, </a:t>
            </a:r>
          </a:p>
          <a:p>
            <a:pPr algn="ctr"/>
            <a:r>
              <a:rPr lang="sv-SE" i="1" dirty="0">
                <a:latin typeface="Corbel" panose="020B0503020204020204" pitchFamily="34" charset="0"/>
              </a:rPr>
              <a:t>återsökning och utlämnande. </a:t>
            </a:r>
          </a:p>
          <a:p>
            <a:pPr algn="ctr"/>
            <a:endParaRPr lang="sv-SE" i="1" dirty="0">
              <a:latin typeface="Corbel" panose="020B0503020204020204" pitchFamily="34" charset="0"/>
            </a:endParaRPr>
          </a:p>
          <a:p>
            <a:pPr algn="ctr"/>
            <a:r>
              <a:rPr lang="sv-SE" i="1" dirty="0">
                <a:latin typeface="Corbel" panose="020B0503020204020204" pitchFamily="34" charset="0"/>
              </a:rPr>
              <a:t>Säkerställer upprätthållande av autenticitet, tillförlitlighet, integritet och användbarhet hos de allmänna handlingarna. </a:t>
            </a:r>
          </a:p>
          <a:p>
            <a:pPr algn="ctr"/>
            <a:endParaRPr lang="sv-SE" i="1" dirty="0">
              <a:latin typeface="Corbel" panose="020B0503020204020204" pitchFamily="34" charset="0"/>
            </a:endParaRPr>
          </a:p>
          <a:p>
            <a:pPr algn="ctr"/>
            <a:r>
              <a:rPr lang="sv-SE" i="1" dirty="0">
                <a:latin typeface="Corbel" panose="020B0503020204020204" pitchFamily="34" charset="0"/>
              </a:rPr>
              <a:t>E-arkivets funktioner säkrar handlingarna från informationsförluster genom validering och kontinuerliga kontroller och tester. </a:t>
            </a:r>
            <a:endParaRPr lang="sv-SE" dirty="0">
              <a:latin typeface="Corbel" panose="020B0503020204020204" pitchFamily="34" charset="0"/>
            </a:endParaRPr>
          </a:p>
        </p:txBody>
      </p:sp>
      <p:sp>
        <p:nvSpPr>
          <p:cNvPr id="5" name="Rektangel 4"/>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 </a:t>
            </a:r>
            <a:r>
              <a:rPr lang="sv-SE" sz="3600" b="1" dirty="0">
                <a:latin typeface="Corbel" panose="020B0503020204020204" pitchFamily="34" charset="0"/>
              </a:rPr>
              <a:t>Vad är ett e-arkiv</a:t>
            </a:r>
            <a:endParaRPr lang="sv-SE" sz="3600" dirty="0">
              <a:latin typeface="Corbel" panose="020B0503020204020204" pitchFamily="34" charset="0"/>
            </a:endParaRPr>
          </a:p>
        </p:txBody>
      </p:sp>
    </p:spTree>
    <p:extLst>
      <p:ext uri="{BB962C8B-B14F-4D97-AF65-F5344CB8AC3E}">
        <p14:creationId xmlns:p14="http://schemas.microsoft.com/office/powerpoint/2010/main" val="32177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iterate type="lt">
                                    <p:tmPct val="0"/>
                                  </p:iterate>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ktangel 1"/>
          <p:cNvSpPr/>
          <p:nvPr/>
        </p:nvSpPr>
        <p:spPr>
          <a:xfrm>
            <a:off x="1403648" y="1412776"/>
            <a:ext cx="6624736" cy="4104456"/>
          </a:xfrm>
          <a:prstGeom prst="rect">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Corbel" panose="020B0503020204020204" pitchFamily="34" charset="0"/>
            </a:endParaRPr>
          </a:p>
        </p:txBody>
      </p:sp>
      <p:pic>
        <p:nvPicPr>
          <p:cNvPr id="5" name="Picture 2" descr="http://www.utahstudentsconnect.org/images/pics/27840-computer-user-iconibm-lotus-symphony---gallery--user-icon-in-orange-t4ml2pq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704868"/>
            <a:ext cx="792088" cy="6935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4" descr="http://www.nancyassad.com.br/wp-home/wp-content/uploads/2013/03/User-Computer-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1556792"/>
            <a:ext cx="812848" cy="6888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2627784" y="2226613"/>
            <a:ext cx="5040560" cy="369332"/>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algn="ctr"/>
            <a:r>
              <a:rPr lang="sv-SE" dirty="0">
                <a:solidFill>
                  <a:schemeClr val="bg1"/>
                </a:solidFill>
                <a:latin typeface="Corbel" panose="020B0503020204020204" pitchFamily="34" charset="0"/>
              </a:rPr>
              <a:t>E-tjänster</a:t>
            </a:r>
          </a:p>
        </p:txBody>
      </p:sp>
      <p:cxnSp>
        <p:nvCxnSpPr>
          <p:cNvPr id="8" name="Rak pil 7"/>
          <p:cNvCxnSpPr>
            <a:endCxn id="9" idx="0"/>
          </p:cNvCxnSpPr>
          <p:nvPr/>
        </p:nvCxnSpPr>
        <p:spPr>
          <a:xfrm>
            <a:off x="3119235" y="2595945"/>
            <a:ext cx="0" cy="6890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2627784" y="3284984"/>
            <a:ext cx="982902" cy="400110"/>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a:r>
              <a:rPr lang="sv-SE" sz="1000" b="1" dirty="0">
                <a:solidFill>
                  <a:schemeClr val="bg1"/>
                </a:solidFill>
                <a:latin typeface="Corbel" panose="020B0503020204020204" pitchFamily="34" charset="0"/>
              </a:rPr>
              <a:t>Verksamhets</a:t>
            </a:r>
            <a:br>
              <a:rPr lang="sv-SE" sz="1000" b="1" dirty="0">
                <a:solidFill>
                  <a:schemeClr val="bg1"/>
                </a:solidFill>
                <a:latin typeface="Corbel" panose="020B0503020204020204" pitchFamily="34" charset="0"/>
              </a:rPr>
            </a:br>
            <a:r>
              <a:rPr lang="sv-SE" sz="1000" b="1" dirty="0">
                <a:solidFill>
                  <a:schemeClr val="bg1"/>
                </a:solidFill>
                <a:latin typeface="Corbel" panose="020B0503020204020204" pitchFamily="34" charset="0"/>
              </a:rPr>
              <a:t>system</a:t>
            </a:r>
          </a:p>
        </p:txBody>
      </p:sp>
      <p:sp>
        <p:nvSpPr>
          <p:cNvPr id="10" name="textruta 9"/>
          <p:cNvSpPr txBox="1"/>
          <p:nvPr/>
        </p:nvSpPr>
        <p:spPr>
          <a:xfrm>
            <a:off x="2627784" y="3837494"/>
            <a:ext cx="982902" cy="400110"/>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a:r>
              <a:rPr lang="sv-SE" sz="1000" b="1" dirty="0">
                <a:solidFill>
                  <a:schemeClr val="bg1"/>
                </a:solidFill>
                <a:latin typeface="Corbel" panose="020B0503020204020204" pitchFamily="34" charset="0"/>
              </a:rPr>
              <a:t>Verksamhets</a:t>
            </a:r>
            <a:br>
              <a:rPr lang="sv-SE" sz="1000" b="1" dirty="0">
                <a:solidFill>
                  <a:schemeClr val="bg1"/>
                </a:solidFill>
                <a:latin typeface="Corbel" panose="020B0503020204020204" pitchFamily="34" charset="0"/>
              </a:rPr>
            </a:br>
            <a:r>
              <a:rPr lang="sv-SE" sz="1000" b="1" dirty="0">
                <a:solidFill>
                  <a:schemeClr val="bg1"/>
                </a:solidFill>
                <a:latin typeface="Corbel" panose="020B0503020204020204" pitchFamily="34" charset="0"/>
              </a:rPr>
              <a:t>system</a:t>
            </a:r>
          </a:p>
        </p:txBody>
      </p:sp>
      <p:sp>
        <p:nvSpPr>
          <p:cNvPr id="11" name="textruta 10"/>
          <p:cNvSpPr txBox="1"/>
          <p:nvPr/>
        </p:nvSpPr>
        <p:spPr>
          <a:xfrm>
            <a:off x="2627784" y="4418241"/>
            <a:ext cx="982902" cy="400110"/>
          </a:xfrm>
          <a:prstGeom prst="rect">
            <a:avLst/>
          </a:prstGeom>
          <a:solidFill>
            <a:schemeClr val="accent3"/>
          </a:solidFill>
          <a:effectLst>
            <a:outerShdw blurRad="50800" dist="38100" dir="2700000" algn="tl" rotWithShape="0">
              <a:prstClr val="black">
                <a:alpha val="40000"/>
              </a:prstClr>
            </a:outerShdw>
          </a:effectLst>
        </p:spPr>
        <p:txBody>
          <a:bodyPr wrap="square" rtlCol="0">
            <a:spAutoFit/>
          </a:bodyPr>
          <a:lstStyle/>
          <a:p>
            <a:pPr algn="ctr"/>
            <a:r>
              <a:rPr lang="sv-SE" sz="1000" b="1" dirty="0">
                <a:solidFill>
                  <a:schemeClr val="bg1"/>
                </a:solidFill>
                <a:latin typeface="Corbel" panose="020B0503020204020204" pitchFamily="34" charset="0"/>
              </a:rPr>
              <a:t>Verksamhets</a:t>
            </a:r>
            <a:br>
              <a:rPr lang="sv-SE" sz="1000" b="1" dirty="0">
                <a:solidFill>
                  <a:schemeClr val="bg1"/>
                </a:solidFill>
                <a:latin typeface="Corbel" panose="020B0503020204020204" pitchFamily="34" charset="0"/>
              </a:rPr>
            </a:br>
            <a:r>
              <a:rPr lang="sv-SE" sz="1000" b="1" dirty="0">
                <a:solidFill>
                  <a:schemeClr val="bg1"/>
                </a:solidFill>
                <a:latin typeface="Corbel" panose="020B0503020204020204" pitchFamily="34" charset="0"/>
              </a:rPr>
              <a:t>system</a:t>
            </a:r>
          </a:p>
        </p:txBody>
      </p:sp>
      <p:sp>
        <p:nvSpPr>
          <p:cNvPr id="12" name="Rektangel 11"/>
          <p:cNvSpPr/>
          <p:nvPr/>
        </p:nvSpPr>
        <p:spPr>
          <a:xfrm>
            <a:off x="4427984" y="3284984"/>
            <a:ext cx="3240360" cy="1533367"/>
          </a:xfrm>
          <a:prstGeom prst="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Corbel" panose="020B0503020204020204" pitchFamily="34" charset="0"/>
            </a:endParaRPr>
          </a:p>
        </p:txBody>
      </p:sp>
      <p:pic>
        <p:nvPicPr>
          <p:cNvPr id="13" name="Picture 2" descr="http://www.utahstudentsconnect.org/images/pics/27840-computer-user-iconibm-lotus-symphony---gallery--user-icon-in-orange-t4ml2pq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588" y="1533016"/>
            <a:ext cx="792088" cy="6935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4" name="Rak pil 13"/>
          <p:cNvCxnSpPr>
            <a:stCxn id="9" idx="3"/>
          </p:cNvCxnSpPr>
          <p:nvPr/>
        </p:nvCxnSpPr>
        <p:spPr>
          <a:xfrm>
            <a:off x="3610686" y="3485039"/>
            <a:ext cx="8172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a:off x="3608676" y="4051667"/>
            <a:ext cx="8172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a:off x="3610686" y="4636636"/>
            <a:ext cx="81729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ak 16"/>
          <p:cNvCxnSpPr>
            <a:stCxn id="12" idx="0"/>
            <a:endCxn id="12" idx="2"/>
          </p:cNvCxnSpPr>
          <p:nvPr/>
        </p:nvCxnSpPr>
        <p:spPr>
          <a:xfrm>
            <a:off x="6048164" y="3284984"/>
            <a:ext cx="0" cy="153336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5638436" y="2972798"/>
            <a:ext cx="851515" cy="369332"/>
          </a:xfrm>
          <a:prstGeom prst="rect">
            <a:avLst/>
          </a:prstGeom>
          <a:noFill/>
        </p:spPr>
        <p:txBody>
          <a:bodyPr wrap="none" rtlCol="0">
            <a:spAutoFit/>
          </a:bodyPr>
          <a:lstStyle/>
          <a:p>
            <a:r>
              <a:rPr lang="sv-SE" dirty="0">
                <a:latin typeface="Corbel" panose="020B0503020204020204" pitchFamily="34" charset="0"/>
              </a:rPr>
              <a:t>E-arkiv</a:t>
            </a:r>
          </a:p>
        </p:txBody>
      </p:sp>
      <p:sp>
        <p:nvSpPr>
          <p:cNvPr id="19" name="textruta 18"/>
          <p:cNvSpPr txBox="1"/>
          <p:nvPr/>
        </p:nvSpPr>
        <p:spPr>
          <a:xfrm>
            <a:off x="3531454" y="4818350"/>
            <a:ext cx="971741" cy="553998"/>
          </a:xfrm>
          <a:prstGeom prst="rect">
            <a:avLst/>
          </a:prstGeom>
          <a:noFill/>
        </p:spPr>
        <p:txBody>
          <a:bodyPr wrap="none" rtlCol="0">
            <a:spAutoFit/>
          </a:bodyPr>
          <a:lstStyle/>
          <a:p>
            <a:pPr algn="ctr"/>
            <a:r>
              <a:rPr lang="sv-SE" sz="1000" dirty="0">
                <a:latin typeface="Corbel" panose="020B0503020204020204" pitchFamily="34" charset="0"/>
              </a:rPr>
              <a:t>Myndighetens </a:t>
            </a:r>
          </a:p>
          <a:p>
            <a:pPr algn="ctr"/>
            <a:r>
              <a:rPr lang="sv-SE" sz="1000" dirty="0">
                <a:latin typeface="Corbel" panose="020B0503020204020204" pitchFamily="34" charset="0"/>
              </a:rPr>
              <a:t>överföring till</a:t>
            </a:r>
          </a:p>
          <a:p>
            <a:pPr algn="ctr"/>
            <a:r>
              <a:rPr lang="sv-SE" sz="1000" dirty="0">
                <a:latin typeface="Corbel" panose="020B0503020204020204" pitchFamily="34" charset="0"/>
              </a:rPr>
              <a:t>e-arkivet</a:t>
            </a:r>
          </a:p>
        </p:txBody>
      </p:sp>
      <p:sp>
        <p:nvSpPr>
          <p:cNvPr id="20" name="textruta 19"/>
          <p:cNvSpPr txBox="1"/>
          <p:nvPr/>
        </p:nvSpPr>
        <p:spPr>
          <a:xfrm>
            <a:off x="4439256" y="3659801"/>
            <a:ext cx="1624163" cy="738664"/>
          </a:xfrm>
          <a:prstGeom prst="rect">
            <a:avLst/>
          </a:prstGeom>
          <a:noFill/>
        </p:spPr>
        <p:txBody>
          <a:bodyPr wrap="none" rtlCol="0">
            <a:spAutoFit/>
          </a:bodyPr>
          <a:lstStyle/>
          <a:p>
            <a:pPr algn="ctr"/>
            <a:r>
              <a:rPr lang="sv-SE" sz="1200" b="1" dirty="0">
                <a:solidFill>
                  <a:schemeClr val="bg1"/>
                </a:solidFill>
                <a:latin typeface="Corbel" panose="020B0503020204020204" pitchFamily="34" charset="0"/>
              </a:rPr>
              <a:t>Mellanarkiv</a:t>
            </a:r>
            <a:endParaRPr lang="sv-SE" sz="1050" b="1" dirty="0">
              <a:solidFill>
                <a:schemeClr val="bg1"/>
              </a:solidFill>
              <a:latin typeface="Corbel" panose="020B0503020204020204" pitchFamily="34" charset="0"/>
            </a:endParaRPr>
          </a:p>
          <a:p>
            <a:pPr algn="ctr"/>
            <a:r>
              <a:rPr lang="sv-SE" sz="1000" dirty="0">
                <a:solidFill>
                  <a:schemeClr val="bg1"/>
                </a:solidFill>
                <a:latin typeface="Corbel" panose="020B0503020204020204" pitchFamily="34" charset="0"/>
              </a:rPr>
              <a:t>Myndigheten har</a:t>
            </a:r>
          </a:p>
          <a:p>
            <a:pPr algn="ctr"/>
            <a:r>
              <a:rPr lang="sv-SE" sz="1000" dirty="0">
                <a:solidFill>
                  <a:schemeClr val="bg1"/>
                </a:solidFill>
                <a:latin typeface="Corbel" panose="020B0503020204020204" pitchFamily="34" charset="0"/>
              </a:rPr>
              <a:t>Ansvar för </a:t>
            </a:r>
          </a:p>
          <a:p>
            <a:pPr algn="ctr"/>
            <a:r>
              <a:rPr lang="sv-SE" sz="1000" dirty="0">
                <a:solidFill>
                  <a:schemeClr val="bg1"/>
                </a:solidFill>
                <a:latin typeface="Corbel" panose="020B0503020204020204" pitchFamily="34" charset="0"/>
              </a:rPr>
              <a:t>verksamhetsinformationen</a:t>
            </a:r>
          </a:p>
        </p:txBody>
      </p:sp>
      <p:sp>
        <p:nvSpPr>
          <p:cNvPr id="21" name="textruta 20"/>
          <p:cNvSpPr txBox="1"/>
          <p:nvPr/>
        </p:nvSpPr>
        <p:spPr>
          <a:xfrm>
            <a:off x="6068799" y="3663236"/>
            <a:ext cx="1624163" cy="738664"/>
          </a:xfrm>
          <a:prstGeom prst="rect">
            <a:avLst/>
          </a:prstGeom>
          <a:noFill/>
        </p:spPr>
        <p:txBody>
          <a:bodyPr wrap="none" rtlCol="0">
            <a:spAutoFit/>
          </a:bodyPr>
          <a:lstStyle/>
          <a:p>
            <a:pPr algn="ctr"/>
            <a:r>
              <a:rPr lang="sv-SE" sz="1200" b="1" dirty="0">
                <a:solidFill>
                  <a:schemeClr val="bg1"/>
                </a:solidFill>
                <a:latin typeface="Corbel" panose="020B0503020204020204" pitchFamily="34" charset="0"/>
              </a:rPr>
              <a:t>Slutarkiv</a:t>
            </a:r>
            <a:endParaRPr lang="sv-SE" sz="1050" b="1" dirty="0">
              <a:solidFill>
                <a:schemeClr val="bg1"/>
              </a:solidFill>
              <a:latin typeface="Corbel" panose="020B0503020204020204" pitchFamily="34" charset="0"/>
            </a:endParaRPr>
          </a:p>
          <a:p>
            <a:pPr algn="ctr"/>
            <a:r>
              <a:rPr lang="sv-SE" sz="1000" dirty="0">
                <a:solidFill>
                  <a:schemeClr val="bg1"/>
                </a:solidFill>
                <a:latin typeface="Corbel" panose="020B0503020204020204" pitchFamily="34" charset="0"/>
              </a:rPr>
              <a:t>Arkivmyndigheten har</a:t>
            </a:r>
          </a:p>
          <a:p>
            <a:pPr algn="ctr"/>
            <a:r>
              <a:rPr lang="sv-SE" sz="1000" dirty="0">
                <a:solidFill>
                  <a:schemeClr val="bg1"/>
                </a:solidFill>
                <a:latin typeface="Corbel" panose="020B0503020204020204" pitchFamily="34" charset="0"/>
              </a:rPr>
              <a:t>Ansvar för </a:t>
            </a:r>
          </a:p>
          <a:p>
            <a:pPr algn="ctr"/>
            <a:r>
              <a:rPr lang="sv-SE" sz="1000" dirty="0">
                <a:solidFill>
                  <a:schemeClr val="bg1"/>
                </a:solidFill>
                <a:latin typeface="Corbel" panose="020B0503020204020204" pitchFamily="34" charset="0"/>
              </a:rPr>
              <a:t>verksamhetsinformationen</a:t>
            </a:r>
          </a:p>
        </p:txBody>
      </p:sp>
      <p:sp>
        <p:nvSpPr>
          <p:cNvPr id="22" name="textruta 21"/>
          <p:cNvSpPr txBox="1"/>
          <p:nvPr/>
        </p:nvSpPr>
        <p:spPr>
          <a:xfrm>
            <a:off x="5505386" y="4797152"/>
            <a:ext cx="1152881" cy="553998"/>
          </a:xfrm>
          <a:prstGeom prst="rect">
            <a:avLst/>
          </a:prstGeom>
          <a:noFill/>
        </p:spPr>
        <p:txBody>
          <a:bodyPr wrap="none" rtlCol="0">
            <a:spAutoFit/>
          </a:bodyPr>
          <a:lstStyle/>
          <a:p>
            <a:pPr algn="ctr"/>
            <a:r>
              <a:rPr lang="sv-SE" sz="1000" dirty="0">
                <a:latin typeface="Corbel" panose="020B0503020204020204" pitchFamily="34" charset="0"/>
              </a:rPr>
              <a:t>Myndighetens </a:t>
            </a:r>
          </a:p>
          <a:p>
            <a:pPr algn="ctr"/>
            <a:r>
              <a:rPr lang="sv-SE" sz="1000" dirty="0">
                <a:latin typeface="Corbel" panose="020B0503020204020204" pitchFamily="34" charset="0"/>
              </a:rPr>
              <a:t>Överlämnande till</a:t>
            </a:r>
          </a:p>
          <a:p>
            <a:pPr algn="ctr"/>
            <a:r>
              <a:rPr lang="sv-SE" sz="1000" dirty="0">
                <a:latin typeface="Corbel" panose="020B0503020204020204" pitchFamily="34" charset="0"/>
              </a:rPr>
              <a:t>arkivmyndigheten</a:t>
            </a:r>
          </a:p>
        </p:txBody>
      </p:sp>
      <p:cxnSp>
        <p:nvCxnSpPr>
          <p:cNvPr id="23" name="Rak pil 22"/>
          <p:cNvCxnSpPr/>
          <p:nvPr/>
        </p:nvCxnSpPr>
        <p:spPr>
          <a:xfrm>
            <a:off x="5251337" y="2595944"/>
            <a:ext cx="0" cy="6890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ak pil 23"/>
          <p:cNvCxnSpPr/>
          <p:nvPr/>
        </p:nvCxnSpPr>
        <p:spPr>
          <a:xfrm>
            <a:off x="6948264" y="2595943"/>
            <a:ext cx="0" cy="6890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3573934" y="1778108"/>
            <a:ext cx="811441" cy="246221"/>
          </a:xfrm>
          <a:prstGeom prst="rect">
            <a:avLst/>
          </a:prstGeom>
          <a:noFill/>
        </p:spPr>
        <p:txBody>
          <a:bodyPr wrap="none" rtlCol="0">
            <a:spAutoFit/>
          </a:bodyPr>
          <a:lstStyle/>
          <a:p>
            <a:r>
              <a:rPr lang="sv-SE" sz="1000" dirty="0">
                <a:latin typeface="Corbel" panose="020B0503020204020204" pitchFamily="34" charset="0"/>
              </a:rPr>
              <a:t>Tjänsteman</a:t>
            </a:r>
          </a:p>
        </p:txBody>
      </p:sp>
      <p:sp>
        <p:nvSpPr>
          <p:cNvPr id="26" name="textruta 25"/>
          <p:cNvSpPr txBox="1"/>
          <p:nvPr/>
        </p:nvSpPr>
        <p:spPr>
          <a:xfrm>
            <a:off x="1617953" y="4403474"/>
            <a:ext cx="811441" cy="246221"/>
          </a:xfrm>
          <a:prstGeom prst="rect">
            <a:avLst/>
          </a:prstGeom>
          <a:noFill/>
        </p:spPr>
        <p:txBody>
          <a:bodyPr wrap="none" rtlCol="0">
            <a:spAutoFit/>
          </a:bodyPr>
          <a:lstStyle/>
          <a:p>
            <a:r>
              <a:rPr lang="sv-SE" sz="1000" dirty="0">
                <a:latin typeface="Corbel" panose="020B0503020204020204" pitchFamily="34" charset="0"/>
              </a:rPr>
              <a:t>Tjänsteman</a:t>
            </a:r>
          </a:p>
        </p:txBody>
      </p:sp>
      <p:sp>
        <p:nvSpPr>
          <p:cNvPr id="27" name="textruta 26"/>
          <p:cNvSpPr txBox="1"/>
          <p:nvPr/>
        </p:nvSpPr>
        <p:spPr>
          <a:xfrm>
            <a:off x="6680993" y="1778108"/>
            <a:ext cx="639919" cy="246221"/>
          </a:xfrm>
          <a:prstGeom prst="rect">
            <a:avLst/>
          </a:prstGeom>
          <a:noFill/>
        </p:spPr>
        <p:txBody>
          <a:bodyPr wrap="none" rtlCol="0">
            <a:spAutoFit/>
          </a:bodyPr>
          <a:lstStyle/>
          <a:p>
            <a:r>
              <a:rPr lang="sv-SE" sz="1000" dirty="0">
                <a:latin typeface="Corbel" panose="020B0503020204020204" pitchFamily="34" charset="0"/>
              </a:rPr>
              <a:t>Invånare</a:t>
            </a:r>
          </a:p>
        </p:txBody>
      </p:sp>
      <p:sp>
        <p:nvSpPr>
          <p:cNvPr id="28" name="Rektangel 27"/>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 </a:t>
            </a:r>
            <a:r>
              <a:rPr lang="sv-SE" sz="3600" b="1" dirty="0">
                <a:latin typeface="Corbel" panose="020B0503020204020204" pitchFamily="34" charset="0"/>
              </a:rPr>
              <a:t>Vad är ett e-arkiv</a:t>
            </a:r>
            <a:endParaRPr lang="sv-SE" sz="3600" dirty="0">
              <a:latin typeface="Corbel" panose="020B0503020204020204" pitchFamily="34" charset="0"/>
            </a:endParaRPr>
          </a:p>
        </p:txBody>
      </p:sp>
    </p:spTree>
    <p:extLst>
      <p:ext uri="{BB962C8B-B14F-4D97-AF65-F5344CB8AC3E}">
        <p14:creationId xmlns:p14="http://schemas.microsoft.com/office/powerpoint/2010/main" val="11833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8" grpId="0"/>
      <p:bldP spid="19" grpId="0"/>
      <p:bldP spid="20" grpId="0"/>
      <p:bldP spid="21" grpId="0"/>
      <p:bldP spid="22"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p:cNvSpPr/>
          <p:nvPr/>
        </p:nvSpPr>
        <p:spPr>
          <a:xfrm>
            <a:off x="2088232" y="188640"/>
            <a:ext cx="4572000" cy="1200329"/>
          </a:xfrm>
          <a:prstGeom prst="rect">
            <a:avLst/>
          </a:prstGeom>
        </p:spPr>
        <p:txBody>
          <a:bodyPr>
            <a:spAutoFit/>
          </a:bodyPr>
          <a:lstStyle/>
          <a:p>
            <a:pPr algn="ctr"/>
            <a:endParaRPr lang="sv-SE" sz="3600" dirty="0">
              <a:latin typeface="Corbel" panose="020B0503020204020204" pitchFamily="34" charset="0"/>
            </a:endParaRPr>
          </a:p>
          <a:p>
            <a:pPr algn="ctr"/>
            <a:r>
              <a:rPr lang="sv-SE" sz="3600" dirty="0">
                <a:latin typeface="Corbel" panose="020B0503020204020204" pitchFamily="34" charset="0"/>
              </a:rPr>
              <a:t> </a:t>
            </a:r>
          </a:p>
        </p:txBody>
      </p:sp>
      <p:graphicFrame>
        <p:nvGraphicFramePr>
          <p:cNvPr id="5" name="Diagram 4"/>
          <p:cNvGraphicFramePr/>
          <p:nvPr>
            <p:extLst>
              <p:ext uri="{D42A27DB-BD31-4B8C-83A1-F6EECF244321}">
                <p14:modId xmlns:p14="http://schemas.microsoft.com/office/powerpoint/2010/main" val="775766709"/>
              </p:ext>
            </p:extLst>
          </p:nvPr>
        </p:nvGraphicFramePr>
        <p:xfrm>
          <a:off x="1524000" y="137355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ktangel 7"/>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 </a:t>
            </a:r>
            <a:r>
              <a:rPr lang="sv-SE" sz="3600" b="1" dirty="0">
                <a:latin typeface="Corbel" panose="020B0503020204020204" pitchFamily="34" charset="0"/>
              </a:rPr>
              <a:t>NYTTA</a:t>
            </a:r>
            <a:endParaRPr lang="sv-SE" sz="3600" dirty="0">
              <a:latin typeface="Corbel" panose="020B0503020204020204" pitchFamily="34" charset="0"/>
            </a:endParaRPr>
          </a:p>
        </p:txBody>
      </p:sp>
    </p:spTree>
    <p:extLst>
      <p:ext uri="{BB962C8B-B14F-4D97-AF65-F5344CB8AC3E}">
        <p14:creationId xmlns:p14="http://schemas.microsoft.com/office/powerpoint/2010/main" val="421183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2736"/>
            <a:ext cx="4130994" cy="548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151" y="1052735"/>
            <a:ext cx="4130993" cy="548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5304" y="1052737"/>
            <a:ext cx="4130992" cy="548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80" y="1052737"/>
            <a:ext cx="4130992" cy="5489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6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500"/>
                                        <p:tgtEl>
                                          <p:spTgt spid="2457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fade">
                                      <p:cBhvr>
                                        <p:cTn id="11" dur="1500"/>
                                        <p:tgtEl>
                                          <p:spTgt spid="2458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fade">
                                      <p:cBhvr>
                                        <p:cTn id="15" dur="1500"/>
                                        <p:tgtEl>
                                          <p:spTgt spid="24581"/>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4582"/>
                                        </p:tgtEl>
                                        <p:attrNameLst>
                                          <p:attrName>style.visibility</p:attrName>
                                        </p:attrNameLst>
                                      </p:cBhvr>
                                      <p:to>
                                        <p:strVal val="visible"/>
                                      </p:to>
                                    </p:set>
                                    <p:animEffect transition="in" filter="fade">
                                      <p:cBhvr>
                                        <p:cTn id="19" dur="1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p:cNvSpPr/>
          <p:nvPr/>
        </p:nvSpPr>
        <p:spPr>
          <a:xfrm>
            <a:off x="2088232" y="188640"/>
            <a:ext cx="4572000" cy="1200329"/>
          </a:xfrm>
          <a:prstGeom prst="rect">
            <a:avLst/>
          </a:prstGeom>
        </p:spPr>
        <p:txBody>
          <a:bodyPr>
            <a:spAutoFit/>
          </a:bodyPr>
          <a:lstStyle/>
          <a:p>
            <a:pPr algn="ctr"/>
            <a:endParaRPr lang="sv-SE" sz="3600" dirty="0">
              <a:latin typeface="Corbel" panose="020B0503020204020204" pitchFamily="34" charset="0"/>
            </a:endParaRPr>
          </a:p>
          <a:p>
            <a:pPr algn="ctr"/>
            <a:r>
              <a:rPr lang="sv-SE" sz="3600" dirty="0">
                <a:latin typeface="Corbel" panose="020B0503020204020204" pitchFamily="34" charset="0"/>
              </a:rPr>
              <a:t> </a:t>
            </a:r>
          </a:p>
        </p:txBody>
      </p:sp>
      <p:sp>
        <p:nvSpPr>
          <p:cNvPr id="8" name="Rektangel 7"/>
          <p:cNvSpPr/>
          <p:nvPr/>
        </p:nvSpPr>
        <p:spPr>
          <a:xfrm>
            <a:off x="1547663" y="341040"/>
            <a:ext cx="5664773" cy="646331"/>
          </a:xfrm>
          <a:prstGeom prst="rect">
            <a:avLst/>
          </a:prstGeom>
        </p:spPr>
        <p:txBody>
          <a:bodyPr wrap="square">
            <a:spAutoFit/>
          </a:bodyPr>
          <a:lstStyle/>
          <a:p>
            <a:pPr algn="ctr"/>
            <a:r>
              <a:rPr lang="sv-SE" sz="3600" b="1" dirty="0">
                <a:latin typeface="Corbel" panose="020B0503020204020204" pitchFamily="34" charset="0"/>
              </a:rPr>
              <a:t>Exempel</a:t>
            </a:r>
            <a:r>
              <a:rPr lang="sv-SE" sz="3600" dirty="0">
                <a:latin typeface="Corbel" panose="020B0503020204020204" pitchFamily="34" charset="0"/>
              </a:rPr>
              <a:t>: </a:t>
            </a:r>
            <a:r>
              <a:rPr lang="sv-SE" sz="3600" b="1" dirty="0">
                <a:latin typeface="Corbel" panose="020B0503020204020204" pitchFamily="34" charset="0"/>
              </a:rPr>
              <a:t>Utan e-arkiv</a:t>
            </a:r>
            <a:endParaRPr lang="sv-SE" sz="3600" dirty="0">
              <a:latin typeface="Corbel" panose="020B0503020204020204" pitchFamily="34" charset="0"/>
            </a:endParaRPr>
          </a:p>
        </p:txBody>
      </p:sp>
      <p:sp>
        <p:nvSpPr>
          <p:cNvPr id="10" name="Dokument 9"/>
          <p:cNvSpPr/>
          <p:nvPr/>
        </p:nvSpPr>
        <p:spPr>
          <a:xfrm>
            <a:off x="1763688" y="2939961"/>
            <a:ext cx="1171575" cy="12382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Betyg skapas i original . Kopia sparas i betygskatalog</a:t>
            </a:r>
          </a:p>
        </p:txBody>
      </p:sp>
      <p:sp>
        <p:nvSpPr>
          <p:cNvPr id="11" name="Dokument 10"/>
          <p:cNvSpPr/>
          <p:nvPr/>
        </p:nvSpPr>
        <p:spPr>
          <a:xfrm>
            <a:off x="1763688" y="1341794"/>
            <a:ext cx="1171575" cy="10763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Originalbetyg</a:t>
            </a:r>
          </a:p>
        </p:txBody>
      </p:sp>
      <p:sp>
        <p:nvSpPr>
          <p:cNvPr id="2" name="textruta 1"/>
          <p:cNvSpPr txBox="1"/>
          <p:nvPr/>
        </p:nvSpPr>
        <p:spPr>
          <a:xfrm>
            <a:off x="243164" y="1556792"/>
            <a:ext cx="1437381" cy="646331"/>
          </a:xfrm>
          <a:prstGeom prst="rect">
            <a:avLst/>
          </a:prstGeom>
          <a:noFill/>
        </p:spPr>
        <p:txBody>
          <a:bodyPr wrap="none" rtlCol="0">
            <a:spAutoFit/>
          </a:bodyPr>
          <a:lstStyle/>
          <a:p>
            <a:r>
              <a:rPr lang="sv-SE" dirty="0">
                <a:latin typeface="Corbel" panose="020B0503020204020204" pitchFamily="34" charset="0"/>
              </a:rPr>
              <a:t>Medborgare/</a:t>
            </a:r>
          </a:p>
          <a:p>
            <a:r>
              <a:rPr lang="sv-SE" dirty="0">
                <a:latin typeface="Corbel" panose="020B0503020204020204" pitchFamily="34" charset="0"/>
              </a:rPr>
              <a:t>Elev</a:t>
            </a:r>
          </a:p>
        </p:txBody>
      </p:sp>
      <p:sp>
        <p:nvSpPr>
          <p:cNvPr id="13" name="textruta 12"/>
          <p:cNvSpPr txBox="1"/>
          <p:nvPr/>
        </p:nvSpPr>
        <p:spPr>
          <a:xfrm>
            <a:off x="243164" y="3374420"/>
            <a:ext cx="830997" cy="369332"/>
          </a:xfrm>
          <a:prstGeom prst="rect">
            <a:avLst/>
          </a:prstGeom>
          <a:noFill/>
        </p:spPr>
        <p:txBody>
          <a:bodyPr wrap="none" rtlCol="0">
            <a:spAutoFit/>
          </a:bodyPr>
          <a:lstStyle/>
          <a:p>
            <a:r>
              <a:rPr lang="sv-SE" dirty="0">
                <a:latin typeface="Corbel" panose="020B0503020204020204" pitchFamily="34" charset="0"/>
              </a:rPr>
              <a:t>Skolan</a:t>
            </a:r>
          </a:p>
        </p:txBody>
      </p:sp>
      <p:sp>
        <p:nvSpPr>
          <p:cNvPr id="14" name="textruta 13"/>
          <p:cNvSpPr txBox="1"/>
          <p:nvPr/>
        </p:nvSpPr>
        <p:spPr>
          <a:xfrm>
            <a:off x="277352" y="5154580"/>
            <a:ext cx="875561" cy="369332"/>
          </a:xfrm>
          <a:prstGeom prst="rect">
            <a:avLst/>
          </a:prstGeom>
          <a:noFill/>
        </p:spPr>
        <p:txBody>
          <a:bodyPr wrap="none" rtlCol="0">
            <a:spAutoFit/>
          </a:bodyPr>
          <a:lstStyle/>
          <a:p>
            <a:r>
              <a:rPr lang="sv-SE" dirty="0">
                <a:latin typeface="Corbel" panose="020B0503020204020204" pitchFamily="34" charset="0"/>
              </a:rPr>
              <a:t>Arkivet</a:t>
            </a:r>
          </a:p>
        </p:txBody>
      </p:sp>
      <p:cxnSp>
        <p:nvCxnSpPr>
          <p:cNvPr id="15" name="Rak pil 14"/>
          <p:cNvCxnSpPr/>
          <p:nvPr/>
        </p:nvCxnSpPr>
        <p:spPr>
          <a:xfrm flipH="1" flipV="1">
            <a:off x="2349475" y="2418119"/>
            <a:ext cx="2858" cy="521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ersidigt dokument 16"/>
          <p:cNvSpPr/>
          <p:nvPr/>
        </p:nvSpPr>
        <p:spPr>
          <a:xfrm>
            <a:off x="3563888" y="4715358"/>
            <a:ext cx="1428750" cy="124777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Sökning görs i den</a:t>
            </a:r>
            <a:r>
              <a:rPr lang="sv-SE" sz="1100" baseline="0" dirty="0">
                <a:latin typeface="Corbel" panose="020B0503020204020204" pitchFamily="34" charset="0"/>
              </a:rPr>
              <a:t> analoga betygskatalogen</a:t>
            </a:r>
            <a:endParaRPr lang="sv-SE" sz="1100" dirty="0">
              <a:latin typeface="Corbel" panose="020B0503020204020204" pitchFamily="34" charset="0"/>
            </a:endParaRPr>
          </a:p>
        </p:txBody>
      </p:sp>
      <p:sp>
        <p:nvSpPr>
          <p:cNvPr id="22" name="Oval 21"/>
          <p:cNvSpPr/>
          <p:nvPr/>
        </p:nvSpPr>
        <p:spPr>
          <a:xfrm>
            <a:off x="3689488" y="1370369"/>
            <a:ext cx="1181100" cy="10191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Betyg har kommit bort</a:t>
            </a:r>
          </a:p>
        </p:txBody>
      </p:sp>
      <p:cxnSp>
        <p:nvCxnSpPr>
          <p:cNvPr id="23" name="Rak pil 22"/>
          <p:cNvCxnSpPr/>
          <p:nvPr/>
        </p:nvCxnSpPr>
        <p:spPr>
          <a:xfrm>
            <a:off x="4271277" y="2406060"/>
            <a:ext cx="0" cy="224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lödesschema: Manuell åtgärd 24"/>
          <p:cNvSpPr/>
          <p:nvPr/>
        </p:nvSpPr>
        <p:spPr>
          <a:xfrm>
            <a:off x="5508104" y="4914072"/>
            <a:ext cx="1568971" cy="850345"/>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Betygskopia skannas eller kopieras</a:t>
            </a:r>
          </a:p>
        </p:txBody>
      </p:sp>
      <p:sp>
        <p:nvSpPr>
          <p:cNvPr id="26" name="Flödesschema: Manuell åtgärd 25"/>
          <p:cNvSpPr/>
          <p:nvPr/>
        </p:nvSpPr>
        <p:spPr>
          <a:xfrm>
            <a:off x="7391931" y="4906124"/>
            <a:ext cx="1506921" cy="866239"/>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Kopian skickas till eleven med mail eller</a:t>
            </a:r>
            <a:r>
              <a:rPr lang="sv-SE" sz="1100" baseline="0" dirty="0">
                <a:latin typeface="Corbel" panose="020B0503020204020204" pitchFamily="34" charset="0"/>
              </a:rPr>
              <a:t> post</a:t>
            </a:r>
            <a:endParaRPr lang="sv-SE" sz="1100" dirty="0">
              <a:latin typeface="Corbel" panose="020B0503020204020204" pitchFamily="34" charset="0"/>
            </a:endParaRPr>
          </a:p>
        </p:txBody>
      </p:sp>
      <p:cxnSp>
        <p:nvCxnSpPr>
          <p:cNvPr id="7" name="Rak pil 6"/>
          <p:cNvCxnSpPr>
            <a:stCxn id="17" idx="3"/>
            <a:endCxn id="25" idx="1"/>
          </p:cNvCxnSpPr>
          <p:nvPr/>
        </p:nvCxnSpPr>
        <p:spPr>
          <a:xfrm flipV="1">
            <a:off x="4992638" y="5339245"/>
            <a:ext cx="6723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flipV="1">
            <a:off x="6876256" y="5339246"/>
            <a:ext cx="67236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k pil 27"/>
          <p:cNvCxnSpPr>
            <a:stCxn id="26" idx="0"/>
            <a:endCxn id="31" idx="2"/>
          </p:cNvCxnSpPr>
          <p:nvPr/>
        </p:nvCxnSpPr>
        <p:spPr>
          <a:xfrm flipV="1">
            <a:off x="8145392" y="2346962"/>
            <a:ext cx="13283" cy="2559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Dokument 30"/>
          <p:cNvSpPr/>
          <p:nvPr/>
        </p:nvSpPr>
        <p:spPr>
          <a:xfrm>
            <a:off x="7572887" y="1341794"/>
            <a:ext cx="1171575" cy="10763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Betygskopia</a:t>
            </a:r>
          </a:p>
        </p:txBody>
      </p:sp>
      <p:pic>
        <p:nvPicPr>
          <p:cNvPr id="1028" name="Picture 4" descr="http://icons.iconarchive.com/icons/double-j-design/origami-colored-pencil/256/blue-mail-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00" y="2770322"/>
            <a:ext cx="1518552" cy="1518552"/>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Rak 1023"/>
          <p:cNvCxnSpPr/>
          <p:nvPr/>
        </p:nvCxnSpPr>
        <p:spPr>
          <a:xfrm>
            <a:off x="0" y="2679040"/>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0" y="4437112"/>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5" name="AutoShape 6" descr="data:image/jpeg;base64,/9j/4AAQSkZJRgABAQAAAQABAAD/2wCEAAkGBg8PDw8NDQ0NDA0NDg4NDg0NDQ4NDQ0OFBAVFBQQEhIXGyYeFxkjGRISIC8gIycpLCwsFR4xNTAqNiYuLSkBCQoKDgwOGA8PFzUfHBwtKikpKSotKTUpNSkpKSk1KSk1KSk0KzUsKTUwKS8pKioqNi4pKSkxLCkpKSkpLCwpKf/AABEIAOEA4QMBIgACEQEDEQH/xAAcAAEAAgMBAQEAAAAAAAAAAAAAAgYBBQcEAwj/xABSEAACAgEBAQgKDQgIBgMAAAAAAQIDBBEFBgcSITFBcbQIEyI1UXJzdIHSFCMyM1NUYZGSsbKzwRUXJDRCUpShgoOEk6LE0eElVWJjwvAWRFb/xAAbAQEAAgMBAQAAAAAAAAAAAAAABAUCAwYBB//EAC0RAQACAgEBBQcEAwAAAAAAAAABAgMRBAUSFTGBoRQhQlFSU8ETM2HRMkGR/9oADAMBAAIRAxEAPwDuIAAAAAAAAAAFP3Rb6GFiWvEpjdtLO5PYeDDt04PwWS5I/KuNrwFY30d8Cx3vYuBesaSh2zaWcnp7Eo01cIPmno1q1x90kuNvTmF++JLFreJsStYFHJPKcYyzcl885zfJr865tOQDsMd1W6O5qVWx8TBqfGnmZHbJpfKuHAlftvbKWtu0tzeH4eH2xv8Andofm7O2hffJzyL7r5PllbbOx/zZ5e1gfpfDydrZTlHF3R7HulDjnHFx6rXBcmr45NL5TyWZ2002pbpsJOLcWlRjrRp6NadoZwDY21L8O+vKxpuq6qXCi1ro1zxkueLXE0XDJ3U7PyZO6z2fs+6b4VlePGrIoc3xuUOE01q+YDpLztp//p8X0V0L/LEobS2iuXdNivppol/ljl35U2b8f2p/CUeuPyps34/tT+Ep9YDsezLdq3txp2/h3SilKS9hQlom9NeKET45O7W/HsdN26HYDtg3GcLMW5OMlyxk4XaJnK574deJRZj7LjkdtvXBtzslwVyh4KoR4ovjeng5eN6NbrdlhbAWxq54bp9laQ7U4OLulPVa8J+6fFrrwvl5HoB0jZ27HLvfBx87c3mS5o15eRTN9EO7Zuqt0OXX+u7OlGPPbg3rNivldfBhZp4sZH5E7Wb/AGLu52nhaLHzblXF+82Sd1LXg4EtUvRoB+t8PNrvhG2myNtcuScHqvlXyNPia5Ufc4ruK31oZN0U4LG2hPRTpT0x9o6LTgpvkt0Xct8eukW2n3PZMLMhdXC6qXDrtipwlxrWLXgfI/k5gPsAAAAAAAAAAAAAAAAAABr90G1o4eJk5kuNY1Ft2n7zjFtR9L0XpNgU3fgk1sLaDXF7VWvQ760/5MD8zW511vbp2ScrMq133zfurJOTlo/k1benR4Dz9qPfTiOTjBaaycYJvk1bS4/nLM97fK+Exvp2eobceG+T/GNoufl4ePqMt4rvw2pXah2oun5t8r4XG+nZ6g/NvlfC4307PUNnsmb6UfvXh/dhS+1F6t3tKabLoX57VdUL4dujiXQ7Xk1ZWLVJdqb1sg1lR0lFpa9HH8fzb5XwuN9Oz1DZbV3NbUyrrL78yuU7dU0r8jgRg7FZ2uEWu5gpJNR5E0vAPZM30nevD+7DWU72FjcISyoRtd0a5x9j3SrhU86WGrFbxRlLtkG+18T4PHryozhb2Er422UZ1MqYU0XUTnU6ne7abLYxlCUtYcVUlquE9dOLTVr2rcjtTRR9n9yrXkKPsrJ4Kvb1dqWmnD1bfC5eMjVuM2lBSjDNjCM6lROMMnIipUrXSqSUeOK1fFycbHsmb6XvenE+7Dn6r5/CZ7T8hdfzbZXwmN9Oz1B+bbK+Exvp2eoPZM30su8uL9yFK7UO1F1/NtlfCY307PUMPe3ykm+2Y3Etfd2eoPZc30so6hxp+OFIsg46Ti3GUGpRkno00+VM/Su9Hun9l0TjJrhThXmaeCdkp13pLwdupsn/AFx+eZUaprwp/UdQ7Hu9u9w14lh5PF/aaWvtS+cjJru4AAAAAAAAAAAAAAAAAAFL34+8W0PJ09YrLoUvfk7w7Q8SnrFQHAcOn2yrylX20d93M1x4Nk3FOXD4OrSbS010XznEcanu6/Hr+0jtWwJ6V2eU/wDFFhxv2r+TnepzEcvDM/K34biyS8C+ZHlsmvAvmRiy48llpIpRBy5oSsmvAvmPNZYvkI2WnmnYS6UVuTJtKcz4TmRnM+TkSK1RpnbMpEQDYyrTYYnyPof1EjE+R9D+oSmY8bjqo4vQX7sef1mfmeT1mgqKo4vR+Bb+x6/WZ+Z5HWaTkHeu8gAAAAAAAAAAAAAAAAAAUvfk7w7Q8SjrNRdClb8veLP8WjrNQHIaKO6h48PtI6nsiekJ+P8AgjntdHHHxofWi9YE9Iy8b8C04Ubpfycv1q3Zz4p/i34e+y081lpCy0887CxrRRXybSnYfGcyMpkCRFdNHiy2YBkybaUYMgyEymNgS5H0P6jKRlrifQ/qPJTMeNzvtHc/0fwN/wBj1+sT8zv6zUeHtHcf0fwPf2PX6xPzK7rVZyLr3dwAAAAAAAAAAAAAAAAAAKXvy94s/wAXH6zUXQpW/J3izujH61UBQlRydMfrRZMeeifSaqVPF831o2EJaJ9JcdOjdbeTlOv/ALmKf4t+H1nYfGUjDkYLaI056I2AGT1IpQAMpBLpjDKRlIkomO02mNhIzKPE+h/UTUTM13L6GYzKZTGqsqO4fiP7Jjseff5+ZW9aibCdPtb8nL7J4Ox59/n5lZ1pHKOgd2AAAAAAAAAAAAAAAAAAApW/L3izv7N1qoupSt+TvHm/2brVQFetq7l9CB676+4fQeQuemeFvJy/Xa7vj8/wAyC2UtMYZCRJI82mUxsJEkjKiTUTGZTaY2FEmomVEmomEym0xsKJG9dyfdRPjlcy+Rs1TdKrRr7avapeSl9hmj7Hn36zzKfWiz31+0z8jP7DKz2PPv1nmUutHNrJ3QAAAAAAAAAAAAAAAAAAClb8nePN6cXrdRdSlb8nePN6cTrdQHiyYdxLoNYbnKXtcvFZp0i56Z4W8nP9Yr2rU8/wxoSSMqJNRLSZVtMaKiTUTKiTUTGZTaY2FEmoklEmomubJlMaMYk1Ekok1Ej3yJdKIqJ4smWsn8nEbCb4Kb8C1NYyLbIlVo9OTD2izyFn3bKl2PPvtnmT60y5Za/R7fN7PumU7seffbPM/wDNSKpsdyAAAAAAAAAAAAAAAAAAApW/J3jzPGxOt0l1KVvyd48zxsTrlIHxyvcT6GapRNplPuJdBr1Et+nT7reSo6jXtWr5oqJNRJKJNRLKZRaY0VE+iiSUSaia5sl0oiok1Ekok1EjXyJVaIqJNRJKJJIhXyJVaPFtCeiUfDxvoR4T6ZFvCk5c3Iug+ZCyZdJlMb3Zv6tb5tb90yn9jz75b5n/AJuZbs6X6Nd5tb91IqXY8++W+Zrrdhiiu4AAAAAAAAAAAAAAAAAAAUrfl7yZnj4fXKS6lJ35X/wTL8fD63UB5MmXcy/95z4qJi6zifT+J9lEtOBOot5IPKruaoqJ9FEkok1EnWtpqpRFRJqJJRJqJFvkSq0RUSaiSUSSiQr5EmtGFE8u0buDHgrll/KJ7JyUU5PiSWrNHfc5ycnz8i8C5kQcmXSVjx7fMMBlZlzJ9Mb658/0W7za77qRWex493b5nHrdpvtoWfot3m133UjRdjx7u7zOHWrS2Uzt4AAAAAAAAAAAAAAAAAAFJ35u8mX4+H1uouxSN+fvJleUw+t1AaSyz7S+0bZRK87eP+nH7SLMolhxLaizRlruYRUSaiSUSSibL5CtGFEkoklEmokO+RIrVFRJqJlRPDtLN4OtcH3T901+yvB0kPJk170mlNzqHm2ll8J8CL7mL43+9I8IBU5s+1jjx6AwHyPoZW5MqZWjw7Rt/RbvNrfuma3sePdXeZ19auPrtG39Fu82t+6Z8+x391f5nX1q86xzDtwAAAAAAAAAAAAAAAAAAFH36H/wTK8ph9bqLwUbfq7yZXlMPrVQFPjb3UfKR+2i78E53Vb7ZDysPto6RwfrJGK2ol5MbRUSaiSUSSRhfI2Vqiok1Eyka/P2mo6wresuRy5o9HhZDyZYj3ykUpMzqEtobQUO4hxzf+D/AHNK34eNhv0/KCpzZ9rLFi7IACsyZUytAS5H0MGJcj6GQrX3KRFVY2hd+jXeb2/ds9PY7+6v8zq63kGo2hd+jXeQt+7ZuOx391f5nT1vJO9cc7aAAAAAAAAAAAAAAAAAABRd+vvHleUw+tVl6KJv2948rymJ1qsDm+Nb7bX5av7xHWuDx+k4xh2+3VeWq+8R2prl9I7WoZ1jaKQsnGK4Umopc7PHlbWhHih7ZL/CvTz+g1N+TKx6zevgXMuhEPLniqZjwzL15u1XPWMNYx53+1L/AERrwCpzZ5lY48UR4AAK3JlS60AAQ7W23xGgxLkfQ/qMmJ8j6H9RjDJz3Pu/R7fIWfYZZex391f5nR1vJKbm2+0W+Rs+wy59juuPI8zo63lH0JxbtgAAAAAAAAAAAAAAAAAAFD37u8eV5XE6zWXwp++5s+d+xc6Na4U64V5CWmuqptjZLi5+5jIDh1WU4TjNaNwnGaT5NYyTWvzFjv3xcuz3cKGv3UrIx+bhFi2PkbNy6a7q8fDl2yEZSiqauFCendRa01TT1PY9l4PPh439zBfgeTET4sq2mvgpq3dXfAU/PYvxJLd3Z8Xq/vJ/6Ftex8D4njf3USL2Hs/4nj/R0/E0zx8c+MNscjJH+1WW7yfPjQ9FsvVJLd4+fGXoufqllewNnfFKf8S/E1uZjbJhPtMcJ5N6WroxYX3WxXhkoy4vSap4WCfGvrLOOXmj4vSGtW7xc+M/RcvVJrd5H4tP0Wx/0PS8TZ+mstjbShHlcniZaUV4X3R6sLYuyMiHbKa42R5O5uuTT8DTlqma56Zxp+H1n+2cc/PHxekNat3lfPj2+icGSW7unnou+et/ibZ7ktm/Ay9F93rEXuP2d8FYv6+3/Uw7q430+ssu8M/z9Ia1buqPgr16K3/5GXu3xmmuBetU/wBmHrHue43Z37lq/r5EXuK2f/31/X/7HndPH+U/9e945/n6OdZlntNi/wC1P7LOgdjvy5HmeP1vKNVuv3N4GNg5N8ZX8ONfBrTtTTsm1GK04PHy6+g3/Y7YElRmZLXcN0YkH4XWp22fzvS9BaK92EAAAAAAAAAAAAAAAAAACM4KScZJNNNNNapp8qaJAD82b4m4O3Y2RK6qEp7Kvm3VZHWTxJyfvM3zLwPnXy6mgo2tdFJ132pc3Btnp9Z+rcrFrthKq2ELarIuM67IqcJxfKpRfE0cl3UbwUJSldsfIWK5Nt4mRwp47f8A0TWsodDUulAc3r3T5cf/ALE34yjL60feG7HJXLKEvQ19TMbR3vds4zat2Xfal+3icHJi14dINtek1v5Bz/8Alm0v4HI9UDa2bsshxajpBv8AaTb06EbPc1mWQwMmcJyhOzNpjOcZNSnHtM5aN8rWrbKr+Rs7/l20f4HI9U2ux7c/HjZVLZGbkU2ShY67MPMhwbIpxU4yho1xSaa40+LwGrNSb45rXxlM4GamDkUyZI3Ws+9uPyneuNX3JrjTVs00/CuM1u2dpzxtpZrp7lPKvUoLii12xvk6T0flPJ5tzmRr/wBVW05R9K1418hos3Cz7bbLrcDaDsunO2b9g3xTlKTb0XB4lq+QjcTj3w77U+K0611HBzf0/wBGsx2d73ER46+W/k2//wAzs8EvnRh7tLP3X9I0X5JzPiGf/BX+qPyRmfEM/wDgsj1Sc59u3u0u5or0yZB7s8jm4C+k/wATTvZGZzbP2hJ+BYV/qm62NvVbazml7Fez6H7q7LfapafJX7t/N6QNJm7RzNrZFGz6E7pzsShXBaRlZ+9J+CK1bb4ktT9Pbj9zVezcGjBrfC7VD2yzTTtt0nwpz9Mm+haI1O4He0w9j1t1a35dkeDbl2RSnJfuQj+xDXm5Xzt6LS3gAAAAAAAAAAAAAAAAAAAAAAAAYZkAAAAAAAAAAYQAGQAAAAAAAAAAA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latin typeface="Corbel" panose="020B0503020204020204" pitchFamily="34" charset="0"/>
            </a:endParaRPr>
          </a:p>
        </p:txBody>
      </p:sp>
      <p:sp>
        <p:nvSpPr>
          <p:cNvPr id="1027" name="AutoShape 8" descr="data:image/jpeg;base64,/9j/4AAQSkZJRgABAQAAAQABAAD/2wCEAAkGBg8PDw8NDQ0NDA0NDg4NDg0NDQ4NDQ0OFBAVFBQQEhIXGyYeFxkjGRISIC8gIycpLCwsFR4xNTAqNiYuLSkBCQoKDgwOGA8PFzUfHBwtKikpKSotKTUpNSkpKSk1KSk1KSk0KzUsKTUwKS8pKioqNi4pKSkxLCkpKSkpLCwpKf/AABEIAOEA4QMBIgACEQEDEQH/xAAcAAEAAgMBAQEAAAAAAAAAAAAAAgYBBQcEAwj/xABSEAACAgEBAQgKDQgIBgMAAAAAAQIDBBEFBgcSITFBcbQIEyI1UXJzdIHSFCMyM1NUYZGSsbKzwRUXJDRCUpShgoOEk6LE0eElVWJjwvAWRFb/xAAbAQEAAgMBAQAAAAAAAAAAAAAABAUCAwYBB//EAC0RAQACAgEBBQcEAwAAAAAAAAABAgMRBAUSFTGBoRQhQlFSU8ETM2HRMkGR/9oADAMBAAIRAxEAPwDuIAAAAAAAAAAFP3Rb6GFiWvEpjdtLO5PYeDDt04PwWS5I/KuNrwFY30d8Cx3vYuBesaSh2zaWcnp7Eo01cIPmno1q1x90kuNvTmF++JLFreJsStYFHJPKcYyzcl885zfJr865tOQDsMd1W6O5qVWx8TBqfGnmZHbJpfKuHAlftvbKWtu0tzeH4eH2xv8Andofm7O2hffJzyL7r5PllbbOx/zZ5e1gfpfDydrZTlHF3R7HulDjnHFx6rXBcmr45NL5TyWZ2002pbpsJOLcWlRjrRp6NadoZwDY21L8O+vKxpuq6qXCi1ro1zxkueLXE0XDJ3U7PyZO6z2fs+6b4VlePGrIoc3xuUOE01q+YDpLztp//p8X0V0L/LEobS2iuXdNivppol/ljl35U2b8f2p/CUeuPyps34/tT+Ep9YDsezLdq3txp2/h3SilKS9hQlom9NeKET45O7W/HsdN26HYDtg3GcLMW5OMlyxk4XaJnK574deJRZj7LjkdtvXBtzslwVyh4KoR4ovjeng5eN6NbrdlhbAWxq54bp9laQ7U4OLulPVa8J+6fFrrwvl5HoB0jZ27HLvfBx87c3mS5o15eRTN9EO7Zuqt0OXX+u7OlGPPbg3rNivldfBhZp4sZH5E7Wb/AGLu52nhaLHzblXF+82Sd1LXg4EtUvRoB+t8PNrvhG2myNtcuScHqvlXyNPia5Ufc4ruK31oZN0U4LG2hPRTpT0x9o6LTgpvkt0Xct8eukW2n3PZMLMhdXC6qXDrtipwlxrWLXgfI/k5gPsAAAAAAAAAAAAAAAAAABr90G1o4eJk5kuNY1Ft2n7zjFtR9L0XpNgU3fgk1sLaDXF7VWvQ760/5MD8zW511vbp2ScrMq133zfurJOTlo/k1benR4Dz9qPfTiOTjBaaycYJvk1bS4/nLM97fK+Exvp2eobceG+T/GNoufl4ePqMt4rvw2pXah2oun5t8r4XG+nZ6g/NvlfC4307PUNnsmb6UfvXh/dhS+1F6t3tKabLoX57VdUL4dujiXQ7Xk1ZWLVJdqb1sg1lR0lFpa9HH8fzb5XwuN9Oz1DZbV3NbUyrrL78yuU7dU0r8jgRg7FZ2uEWu5gpJNR5E0vAPZM30nevD+7DWU72FjcISyoRtd0a5x9j3SrhU86WGrFbxRlLtkG+18T4PHryozhb2Er422UZ1MqYU0XUTnU6ne7abLYxlCUtYcVUlquE9dOLTVr2rcjtTRR9n9yrXkKPsrJ4Kvb1dqWmnD1bfC5eMjVuM2lBSjDNjCM6lROMMnIipUrXSqSUeOK1fFycbHsmb6XvenE+7Dn6r5/CZ7T8hdfzbZXwmN9Oz1B+bbK+Exvp2eoPZM30su8uL9yFK7UO1F1/NtlfCY307PUMPe3ykm+2Y3Etfd2eoPZc30so6hxp+OFIsg46Ti3GUGpRkno00+VM/Su9Hun9l0TjJrhThXmaeCdkp13pLwdupsn/AFx+eZUaprwp/UdQ7Hu9u9w14lh5PF/aaWvtS+cjJru4AAAAAAAAAAAAAAAAAAFL34+8W0PJ09YrLoUvfk7w7Q8SnrFQHAcOn2yrylX20d93M1x4Nk3FOXD4OrSbS010XznEcanu6/Hr+0jtWwJ6V2eU/wDFFhxv2r+TnepzEcvDM/K34biyS8C+ZHlsmvAvmRiy48llpIpRBy5oSsmvAvmPNZYvkI2WnmnYS6UVuTJtKcz4TmRnM+TkSK1RpnbMpEQDYyrTYYnyPof1EjE+R9D+oSmY8bjqo4vQX7sef1mfmeT1mgqKo4vR+Bb+x6/WZ+Z5HWaTkHeu8gAAAAAAAAAAAAAAAAAAUvfk7w7Q8SjrNRdClb8veLP8WjrNQHIaKO6h48PtI6nsiekJ+P8AgjntdHHHxofWi9YE9Iy8b8C04Ubpfycv1q3Zz4p/i34e+y081lpCy0887CxrRRXybSnYfGcyMpkCRFdNHiy2YBkybaUYMgyEymNgS5H0P6jKRlrifQ/qPJTMeNzvtHc/0fwN/wBj1+sT8zv6zUeHtHcf0fwPf2PX6xPzK7rVZyLr3dwAAAAAAAAAAAAAAAAAAKXvy94s/wAXH6zUXQpW/J3izujH61UBQlRydMfrRZMeeifSaqVPF831o2EJaJ9JcdOjdbeTlOv/ALmKf4t+H1nYfGUjDkYLaI056I2AGT1IpQAMpBLpjDKRlIkomO02mNhIzKPE+h/UTUTM13L6GYzKZTGqsqO4fiP7Jjseff5+ZW9aibCdPtb8nL7J4Ox59/n5lZ1pHKOgd2AAAAAAAAAAAAAAAAAAApW/L3izv7N1qoupSt+TvHm/2brVQFetq7l9CB676+4fQeQuemeFvJy/Xa7vj8/wAyC2UtMYZCRJI82mUxsJEkjKiTUTGZTaY2FEmomVEmomEym0xsKJG9dyfdRPjlcy+Rs1TdKrRr7avapeSl9hmj7Hn36zzKfWiz31+0z8jP7DKz2PPv1nmUutHNrJ3QAAAAAAAAAAAAAAAAAAClb8nePN6cXrdRdSlb8nePN6cTrdQHiyYdxLoNYbnKXtcvFZp0i56Z4W8nP9Yr2rU8/wxoSSMqJNRLSZVtMaKiTUTKiTUTGZTaY2FEmoklEmomubJlMaMYk1Ekok1Ej3yJdKIqJ4smWsn8nEbCb4Kb8C1NYyLbIlVo9OTD2izyFn3bKl2PPvtnmT60y5Za/R7fN7PumU7seffbPM/wDNSKpsdyAAAAAAAAAAAAAAAAAAApW/J3jzPGxOt0l1KVvyd48zxsTrlIHxyvcT6GapRNplPuJdBr1Et+nT7reSo6jXtWr5oqJNRJKJNRLKZRaY0VE+iiSUSaia5sl0oiok1Ekok1EjXyJVaIqJNRJKJJIhXyJVaPFtCeiUfDxvoR4T6ZFvCk5c3Iug+ZCyZdJlMb3Zv6tb5tb90yn9jz75b5n/AJuZbs6X6Nd5tb91IqXY8++W+Zrrdhiiu4AAAAAAAAAAAAAAAAAAAUrfl7yZnj4fXKS6lJ35X/wTL8fD63UB5MmXcy/95z4qJi6zifT+J9lEtOBOot5IPKruaoqJ9FEkok1EnWtpqpRFRJqJJRJqJFvkSq0RUSaiSUSSiQr5EmtGFE8u0buDHgrll/KJ7JyUU5PiSWrNHfc5ycnz8i8C5kQcmXSVjx7fMMBlZlzJ9Mb658/0W7za77qRWex493b5nHrdpvtoWfot3m133UjRdjx7u7zOHWrS2Uzt4AAAAAAAAAAAAAAAAAAFJ35u8mX4+H1uouxSN+fvJleUw+t1AaSyz7S+0bZRK87eP+nH7SLMolhxLaizRlruYRUSaiSUSSibL5CtGFEkoklEmokO+RIrVFRJqJlRPDtLN4OtcH3T901+yvB0kPJk170mlNzqHm2ll8J8CL7mL43+9I8IBU5s+1jjx6AwHyPoZW5MqZWjw7Rt/RbvNrfuma3sePdXeZ19auPrtG39Fu82t+6Z8+x391f5nX1q86xzDtwAAAAAAAAAAAAAAAAAAFH36H/wTK8ph9bqLwUbfq7yZXlMPrVQFPjb3UfKR+2i78E53Vb7ZDysPto6RwfrJGK2ol5MbRUSaiSUSSRhfI2Vqiok1Eyka/P2mo6wresuRy5o9HhZDyZYj3ykUpMzqEtobQUO4hxzf+D/AHNK34eNhv0/KCpzZ9rLFi7IACsyZUytAS5H0MGJcj6GQrX3KRFVY2hd+jXeb2/ds9PY7+6v8zq63kGo2hd+jXeQt+7ZuOx391f5nT1vJO9cc7aAAAAAAAAAAAAAAAAAABRd+vvHleUw+tVl6KJv2948rymJ1qsDm+Nb7bX5av7xHWuDx+k4xh2+3VeWq+8R2prl9I7WoZ1jaKQsnGK4Umopc7PHlbWhHih7ZL/CvTz+g1N+TKx6zevgXMuhEPLniqZjwzL15u1XPWMNYx53+1L/AERrwCpzZ5lY48UR4AAK3JlS60AAQ7W23xGgxLkfQ/qMmJ8j6H9RjDJz3Pu/R7fIWfYZZex391f5nR1vJKbm2+0W+Rs+wy59juuPI8zo63lH0JxbtgAAAAAAAAAAAAAAAAAAFD37u8eV5XE6zWXwp++5s+d+xc6Na4U64V5CWmuqptjZLi5+5jIDh1WU4TjNaNwnGaT5NYyTWvzFjv3xcuz3cKGv3UrIx+bhFi2PkbNy6a7q8fDl2yEZSiqauFCendRa01TT1PY9l4PPh439zBfgeTET4sq2mvgpq3dXfAU/PYvxJLd3Z8Xq/vJ/6Ftex8D4njf3USL2Hs/4nj/R0/E0zx8c+MNscjJH+1WW7yfPjQ9FsvVJLd4+fGXoufqllewNnfFKf8S/E1uZjbJhPtMcJ5N6WroxYX3WxXhkoy4vSap4WCfGvrLOOXmj4vSGtW7xc+M/RcvVJrd5H4tP0Wx/0PS8TZ+mstjbShHlcniZaUV4X3R6sLYuyMiHbKa42R5O5uuTT8DTlqma56Zxp+H1n+2cc/PHxekNat3lfPj2+icGSW7unnou+et/ibZ7ktm/Ay9F93rEXuP2d8FYv6+3/Uw7q430+ssu8M/z9Ia1buqPgr16K3/5GXu3xmmuBetU/wBmHrHue43Z37lq/r5EXuK2f/31/X/7HndPH+U/9e945/n6OdZlntNi/wC1P7LOgdjvy5HmeP1vKNVuv3N4GNg5N8ZX8ONfBrTtTTsm1GK04PHy6+g3/Y7YElRmZLXcN0YkH4XWp22fzvS9BaK92EAAAAAAAAAAAAAAAAAACM4KScZJNNNNNapp8qaJAD82b4m4O3Y2RK6qEp7Kvm3VZHWTxJyfvM3zLwPnXy6mgo2tdFJ132pc3Btnp9Z+rcrFrthKq2ELarIuM67IqcJxfKpRfE0cl3UbwUJSldsfIWK5Nt4mRwp47f8A0TWsodDUulAc3r3T5cf/ALE34yjL60feG7HJXLKEvQ19TMbR3vds4zat2Xfal+3icHJi14dINtek1v5Bz/8Alm0v4HI9UDa2bsshxajpBv8AaTb06EbPc1mWQwMmcJyhOzNpjOcZNSnHtM5aN8rWrbKr+Rs7/l20f4HI9U2ux7c/HjZVLZGbkU2ShY67MPMhwbIpxU4yho1xSaa40+LwGrNSb45rXxlM4GamDkUyZI3Ws+9uPyneuNX3JrjTVs00/CuM1u2dpzxtpZrp7lPKvUoLii12xvk6T0flPJ5tzmRr/wBVW05R9K1418hos3Cz7bbLrcDaDsunO2b9g3xTlKTb0XB4lq+QjcTj3w77U+K0611HBzf0/wBGsx2d73ER46+W/k2//wAzs8EvnRh7tLP3X9I0X5JzPiGf/BX+qPyRmfEM/wDgsj1Sc59u3u0u5or0yZB7s8jm4C+k/wATTvZGZzbP2hJ+BYV/qm62NvVbazml7Fez6H7q7LfapafJX7t/N6QNJm7RzNrZFGz6E7pzsShXBaRlZ+9J+CK1bb4ktT9Pbj9zVezcGjBrfC7VD2yzTTtt0nwpz9Mm+haI1O4He0w9j1t1a35dkeDbl2RSnJfuQj+xDXm5Xzt6LS3gAAAAAAAAAAAAAAAAAAAAAAAAYZkAAAAAAAAAAYQAGQAAAAAAAAAAA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latin typeface="Corbel" panose="020B0503020204020204" pitchFamily="34" charset="0"/>
            </a:endParaRPr>
          </a:p>
        </p:txBody>
      </p:sp>
      <p:pic>
        <p:nvPicPr>
          <p:cNvPr id="1034" name="Picture 10" descr="078610 blue jelly icon business phone cell Cell Phon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219" y="1464850"/>
            <a:ext cx="924694" cy="924694"/>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cera 2"/>
          <p:cNvSpPr/>
          <p:nvPr/>
        </p:nvSpPr>
        <p:spPr>
          <a:xfrm>
            <a:off x="5475077" y="4688494"/>
            <a:ext cx="1607391" cy="1331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Multiplicera 28"/>
          <p:cNvSpPr/>
          <p:nvPr/>
        </p:nvSpPr>
        <p:spPr>
          <a:xfrm>
            <a:off x="7335880" y="4688494"/>
            <a:ext cx="1607391" cy="1331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Multiplicera 29"/>
          <p:cNvSpPr/>
          <p:nvPr/>
        </p:nvSpPr>
        <p:spPr>
          <a:xfrm>
            <a:off x="7354978" y="2893492"/>
            <a:ext cx="1607391" cy="1331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Multiplicera 31"/>
          <p:cNvSpPr/>
          <p:nvPr/>
        </p:nvSpPr>
        <p:spPr>
          <a:xfrm>
            <a:off x="4434870" y="1370369"/>
            <a:ext cx="1607391" cy="13311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689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par>
                          <p:cTn id="23" fill="hold">
                            <p:stCondLst>
                              <p:cond delay="0"/>
                            </p:stCondLst>
                            <p:childTnLst>
                              <p:par>
                                <p:cTn id="24" presetID="47"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500"/>
                                        <p:tgtEl>
                                          <p:spTgt spid="1028"/>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22" grpId="0" animBg="1"/>
      <p:bldP spid="25" grpId="0" animBg="1"/>
      <p:bldP spid="26" grpId="0" animBg="1"/>
      <p:bldP spid="31" grpId="0" animBg="1"/>
      <p:bldP spid="3" grpId="0" animBg="1"/>
      <p:bldP spid="29"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Dokument 30"/>
          <p:cNvSpPr/>
          <p:nvPr/>
        </p:nvSpPr>
        <p:spPr>
          <a:xfrm>
            <a:off x="7572887" y="1341794"/>
            <a:ext cx="1171575" cy="1076325"/>
          </a:xfrm>
          <a:prstGeom prst="flowChartDocumen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Betygskopia</a:t>
            </a:r>
          </a:p>
        </p:txBody>
      </p:sp>
      <p:sp>
        <p:nvSpPr>
          <p:cNvPr id="4" name="Rektangel 3"/>
          <p:cNvSpPr/>
          <p:nvPr/>
        </p:nvSpPr>
        <p:spPr>
          <a:xfrm>
            <a:off x="2088232" y="188640"/>
            <a:ext cx="4572000" cy="1200329"/>
          </a:xfrm>
          <a:prstGeom prst="rect">
            <a:avLst/>
          </a:prstGeom>
        </p:spPr>
        <p:txBody>
          <a:bodyPr>
            <a:spAutoFit/>
          </a:bodyPr>
          <a:lstStyle/>
          <a:p>
            <a:pPr algn="ctr"/>
            <a:endParaRPr lang="sv-SE" sz="3600" dirty="0">
              <a:latin typeface="Corbel" panose="020B0503020204020204" pitchFamily="34" charset="0"/>
            </a:endParaRPr>
          </a:p>
          <a:p>
            <a:pPr algn="ctr"/>
            <a:r>
              <a:rPr lang="sv-SE" sz="3600" dirty="0">
                <a:latin typeface="Corbel" panose="020B0503020204020204" pitchFamily="34" charset="0"/>
              </a:rPr>
              <a:t> </a:t>
            </a:r>
          </a:p>
        </p:txBody>
      </p:sp>
      <p:sp>
        <p:nvSpPr>
          <p:cNvPr id="8" name="Rektangel 7"/>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 </a:t>
            </a:r>
            <a:r>
              <a:rPr lang="sv-SE" sz="3600" b="1" dirty="0">
                <a:latin typeface="Corbel" panose="020B0503020204020204" pitchFamily="34" charset="0"/>
              </a:rPr>
              <a:t>Exempel</a:t>
            </a:r>
            <a:r>
              <a:rPr lang="sv-SE" sz="3600" dirty="0">
                <a:latin typeface="Corbel" panose="020B0503020204020204" pitchFamily="34" charset="0"/>
              </a:rPr>
              <a:t>: </a:t>
            </a:r>
            <a:r>
              <a:rPr lang="sv-SE" sz="3600" b="1" dirty="0">
                <a:latin typeface="Corbel" panose="020B0503020204020204" pitchFamily="34" charset="0"/>
              </a:rPr>
              <a:t>Med E-arkiv</a:t>
            </a:r>
            <a:endParaRPr lang="sv-SE" sz="3600" dirty="0">
              <a:latin typeface="Corbel" panose="020B0503020204020204" pitchFamily="34" charset="0"/>
            </a:endParaRPr>
          </a:p>
        </p:txBody>
      </p:sp>
      <p:sp>
        <p:nvSpPr>
          <p:cNvPr id="10" name="Dokument 9"/>
          <p:cNvSpPr/>
          <p:nvPr/>
        </p:nvSpPr>
        <p:spPr>
          <a:xfrm>
            <a:off x="1763688" y="2939961"/>
            <a:ext cx="1171575" cy="1238250"/>
          </a:xfrm>
          <a:prstGeom prst="flowChartDocumen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dirty="0">
                <a:latin typeface="Corbel" panose="020B0503020204020204" pitchFamily="34" charset="0"/>
              </a:rPr>
              <a:t>Betyg skapas i original . Kopia sparas i  digital betygskatalog.</a:t>
            </a:r>
          </a:p>
        </p:txBody>
      </p:sp>
      <p:sp>
        <p:nvSpPr>
          <p:cNvPr id="11" name="Dokument 10"/>
          <p:cNvSpPr/>
          <p:nvPr/>
        </p:nvSpPr>
        <p:spPr>
          <a:xfrm>
            <a:off x="1763688" y="1341794"/>
            <a:ext cx="1171575" cy="1076325"/>
          </a:xfrm>
          <a:prstGeom prst="flowChartDocumen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Originalbetyg</a:t>
            </a:r>
          </a:p>
        </p:txBody>
      </p:sp>
      <p:sp>
        <p:nvSpPr>
          <p:cNvPr id="2" name="textruta 1"/>
          <p:cNvSpPr txBox="1"/>
          <p:nvPr/>
        </p:nvSpPr>
        <p:spPr>
          <a:xfrm>
            <a:off x="243164" y="1556792"/>
            <a:ext cx="1437381" cy="646331"/>
          </a:xfrm>
          <a:prstGeom prst="rect">
            <a:avLst/>
          </a:prstGeom>
          <a:noFill/>
        </p:spPr>
        <p:txBody>
          <a:bodyPr wrap="none" rtlCol="0">
            <a:spAutoFit/>
          </a:bodyPr>
          <a:lstStyle/>
          <a:p>
            <a:r>
              <a:rPr lang="sv-SE" dirty="0">
                <a:latin typeface="Corbel" panose="020B0503020204020204" pitchFamily="34" charset="0"/>
              </a:rPr>
              <a:t>Medborgare/</a:t>
            </a:r>
          </a:p>
          <a:p>
            <a:r>
              <a:rPr lang="sv-SE" dirty="0">
                <a:latin typeface="Corbel" panose="020B0503020204020204" pitchFamily="34" charset="0"/>
              </a:rPr>
              <a:t>Elev</a:t>
            </a:r>
          </a:p>
        </p:txBody>
      </p:sp>
      <p:sp>
        <p:nvSpPr>
          <p:cNvPr id="13" name="textruta 12"/>
          <p:cNvSpPr txBox="1"/>
          <p:nvPr/>
        </p:nvSpPr>
        <p:spPr>
          <a:xfrm>
            <a:off x="243164" y="3374420"/>
            <a:ext cx="830997" cy="369332"/>
          </a:xfrm>
          <a:prstGeom prst="rect">
            <a:avLst/>
          </a:prstGeom>
          <a:noFill/>
        </p:spPr>
        <p:txBody>
          <a:bodyPr wrap="none" rtlCol="0">
            <a:spAutoFit/>
          </a:bodyPr>
          <a:lstStyle/>
          <a:p>
            <a:r>
              <a:rPr lang="sv-SE" dirty="0">
                <a:latin typeface="Corbel" panose="020B0503020204020204" pitchFamily="34" charset="0"/>
              </a:rPr>
              <a:t>Skolan</a:t>
            </a:r>
          </a:p>
        </p:txBody>
      </p:sp>
      <p:sp>
        <p:nvSpPr>
          <p:cNvPr id="14" name="textruta 13"/>
          <p:cNvSpPr txBox="1"/>
          <p:nvPr/>
        </p:nvSpPr>
        <p:spPr>
          <a:xfrm>
            <a:off x="277352" y="5154580"/>
            <a:ext cx="875561" cy="369332"/>
          </a:xfrm>
          <a:prstGeom prst="rect">
            <a:avLst/>
          </a:prstGeom>
          <a:noFill/>
        </p:spPr>
        <p:txBody>
          <a:bodyPr wrap="none" rtlCol="0">
            <a:spAutoFit/>
          </a:bodyPr>
          <a:lstStyle/>
          <a:p>
            <a:r>
              <a:rPr lang="sv-SE" dirty="0">
                <a:latin typeface="Corbel" panose="020B0503020204020204" pitchFamily="34" charset="0"/>
              </a:rPr>
              <a:t>Arkivet</a:t>
            </a:r>
          </a:p>
        </p:txBody>
      </p:sp>
      <p:cxnSp>
        <p:nvCxnSpPr>
          <p:cNvPr id="15" name="Rak pil 14"/>
          <p:cNvCxnSpPr/>
          <p:nvPr/>
        </p:nvCxnSpPr>
        <p:spPr>
          <a:xfrm flipH="1" flipV="1">
            <a:off x="2349475" y="2418119"/>
            <a:ext cx="2858" cy="521843"/>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Rak pil 22"/>
          <p:cNvCxnSpPr>
            <a:endCxn id="24" idx="0"/>
          </p:cNvCxnSpPr>
          <p:nvPr/>
        </p:nvCxnSpPr>
        <p:spPr>
          <a:xfrm>
            <a:off x="4271277" y="2406060"/>
            <a:ext cx="0" cy="2456936"/>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4" name="Rak 1023"/>
          <p:cNvCxnSpPr/>
          <p:nvPr/>
        </p:nvCxnSpPr>
        <p:spPr>
          <a:xfrm>
            <a:off x="0" y="2679040"/>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0" y="4437112"/>
            <a:ext cx="9144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Alternativ process 23"/>
          <p:cNvSpPr/>
          <p:nvPr/>
        </p:nvSpPr>
        <p:spPr>
          <a:xfrm>
            <a:off x="3599764" y="4862996"/>
            <a:ext cx="1343025" cy="952500"/>
          </a:xfrm>
          <a:prstGeom prst="flowChartAlternateProcess">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Digital sökning</a:t>
            </a:r>
            <a:r>
              <a:rPr lang="sv-SE" sz="1100" baseline="0" dirty="0">
                <a:latin typeface="Corbel" panose="020B0503020204020204" pitchFamily="34" charset="0"/>
              </a:rPr>
              <a:t> inom e-arkivet</a:t>
            </a:r>
            <a:endParaRPr lang="sv-SE" sz="1100" dirty="0">
              <a:latin typeface="Corbel" panose="020B0503020204020204" pitchFamily="34" charset="0"/>
            </a:endParaRPr>
          </a:p>
        </p:txBody>
      </p:sp>
      <p:sp>
        <p:nvSpPr>
          <p:cNvPr id="29" name="Flödesschema: Manuell åtgärd 28"/>
          <p:cNvSpPr/>
          <p:nvPr/>
        </p:nvSpPr>
        <p:spPr>
          <a:xfrm>
            <a:off x="3461652" y="1341795"/>
            <a:ext cx="1619250" cy="1064266"/>
          </a:xfrm>
          <a:prstGeom prst="flowChartManualOperation">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100" dirty="0">
                <a:latin typeface="Corbel" panose="020B0503020204020204" pitchFamily="34" charset="0"/>
              </a:rPr>
              <a:t>Begär kopia via e-tjänst på kommunens hemsida</a:t>
            </a:r>
          </a:p>
        </p:txBody>
      </p:sp>
      <p:cxnSp>
        <p:nvCxnSpPr>
          <p:cNvPr id="6" name="Rak pil 5"/>
          <p:cNvCxnSpPr>
            <a:stCxn id="24" idx="0"/>
            <a:endCxn id="31" idx="2"/>
          </p:cNvCxnSpPr>
          <p:nvPr/>
        </p:nvCxnSpPr>
        <p:spPr>
          <a:xfrm flipV="1">
            <a:off x="4271277" y="2346962"/>
            <a:ext cx="3887398" cy="2516034"/>
          </a:xfrm>
          <a:prstGeom prst="straightConnector1">
            <a:avLst/>
          </a:prstGeom>
          <a:ln>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5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0"/>
                            </p:stCondLst>
                            <p:childTnLst>
                              <p:par>
                                <p:cTn id="22" presetID="47"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11" grpId="0" animBg="1"/>
      <p:bldP spid="24"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827584" y="700497"/>
            <a:ext cx="4572000" cy="646331"/>
          </a:xfrm>
          <a:prstGeom prst="rect">
            <a:avLst/>
          </a:prstGeom>
        </p:spPr>
        <p:txBody>
          <a:bodyPr>
            <a:spAutoFit/>
          </a:bodyPr>
          <a:lstStyle/>
          <a:p>
            <a:r>
              <a:rPr lang="sv-SE" b="1" dirty="0"/>
              <a:t>Kurs 1: Grundläggande kurs i informationshantering.</a:t>
            </a:r>
            <a:endParaRPr lang="sv-SE" dirty="0"/>
          </a:p>
        </p:txBody>
      </p:sp>
      <p:sp>
        <p:nvSpPr>
          <p:cNvPr id="5" name="Rektangel 4"/>
          <p:cNvSpPr/>
          <p:nvPr/>
        </p:nvSpPr>
        <p:spPr>
          <a:xfrm>
            <a:off x="827584" y="1324854"/>
            <a:ext cx="4572000" cy="646331"/>
          </a:xfrm>
          <a:prstGeom prst="rect">
            <a:avLst/>
          </a:prstGeom>
        </p:spPr>
        <p:txBody>
          <a:bodyPr>
            <a:spAutoFit/>
          </a:bodyPr>
          <a:lstStyle/>
          <a:p>
            <a:r>
              <a:rPr lang="sv-SE" b="1" dirty="0"/>
              <a:t>Kurs 2: Ansvar och roller – vem ska göra vad?</a:t>
            </a:r>
            <a:endParaRPr lang="sv-SE" dirty="0"/>
          </a:p>
        </p:txBody>
      </p:sp>
      <p:sp>
        <p:nvSpPr>
          <p:cNvPr id="6" name="Rektangel 5"/>
          <p:cNvSpPr/>
          <p:nvPr/>
        </p:nvSpPr>
        <p:spPr>
          <a:xfrm>
            <a:off x="849221" y="2680455"/>
            <a:ext cx="4572000" cy="923330"/>
          </a:xfrm>
          <a:prstGeom prst="rect">
            <a:avLst/>
          </a:prstGeom>
        </p:spPr>
        <p:txBody>
          <a:bodyPr>
            <a:spAutoFit/>
          </a:bodyPr>
          <a:lstStyle/>
          <a:p>
            <a:r>
              <a:rPr lang="sv-SE" b="1" dirty="0"/>
              <a:t>Kurs 3: Att kartlägga och klassificera information – den nya informationsredovisningen</a:t>
            </a:r>
            <a:endParaRPr lang="sv-SE" dirty="0"/>
          </a:p>
        </p:txBody>
      </p:sp>
      <p:sp>
        <p:nvSpPr>
          <p:cNvPr id="7" name="Rektangel 6"/>
          <p:cNvSpPr/>
          <p:nvPr/>
        </p:nvSpPr>
        <p:spPr>
          <a:xfrm>
            <a:off x="827584" y="3573016"/>
            <a:ext cx="4572000" cy="923330"/>
          </a:xfrm>
          <a:prstGeom prst="rect">
            <a:avLst/>
          </a:prstGeom>
        </p:spPr>
        <p:txBody>
          <a:bodyPr>
            <a:spAutoFit/>
          </a:bodyPr>
          <a:lstStyle/>
          <a:p>
            <a:r>
              <a:rPr lang="sv-SE" b="1" dirty="0"/>
              <a:t>Kurs 4: Att upprätta en arkivbeskrivning och utarbeta en dokumenthanteringsplan</a:t>
            </a:r>
            <a:endParaRPr lang="sv-SE" dirty="0"/>
          </a:p>
        </p:txBody>
      </p:sp>
      <p:sp>
        <p:nvSpPr>
          <p:cNvPr id="8" name="Rektangel 7"/>
          <p:cNvSpPr/>
          <p:nvPr/>
        </p:nvSpPr>
        <p:spPr>
          <a:xfrm>
            <a:off x="773832" y="5207345"/>
            <a:ext cx="4572000" cy="646331"/>
          </a:xfrm>
          <a:prstGeom prst="rect">
            <a:avLst/>
          </a:prstGeom>
        </p:spPr>
        <p:txBody>
          <a:bodyPr>
            <a:spAutoFit/>
          </a:bodyPr>
          <a:lstStyle/>
          <a:p>
            <a:r>
              <a:rPr lang="sv-SE" b="1" dirty="0"/>
              <a:t>Kurs 5:Vad är ett e-arkiv och vad krävs för att införa det?</a:t>
            </a:r>
            <a:endParaRPr lang="sv-SE" dirty="0"/>
          </a:p>
        </p:txBody>
      </p:sp>
      <p:sp>
        <p:nvSpPr>
          <p:cNvPr id="10" name="Rektangel 9"/>
          <p:cNvSpPr/>
          <p:nvPr/>
        </p:nvSpPr>
        <p:spPr>
          <a:xfrm>
            <a:off x="849221" y="5853676"/>
            <a:ext cx="4572000" cy="646331"/>
          </a:xfrm>
          <a:prstGeom prst="rect">
            <a:avLst/>
          </a:prstGeom>
        </p:spPr>
        <p:txBody>
          <a:bodyPr>
            <a:spAutoFit/>
          </a:bodyPr>
          <a:lstStyle/>
          <a:p>
            <a:r>
              <a:rPr lang="sv-SE" b="1" dirty="0"/>
              <a:t>Kurs 6: E-arkivet och våra verksamhetssystem</a:t>
            </a:r>
            <a:endParaRPr lang="sv-SE" dirty="0"/>
          </a:p>
        </p:txBody>
      </p:sp>
      <p:sp>
        <p:nvSpPr>
          <p:cNvPr id="11" name="Rektangel med rundade hörn 10"/>
          <p:cNvSpPr/>
          <p:nvPr/>
        </p:nvSpPr>
        <p:spPr>
          <a:xfrm>
            <a:off x="467544" y="260648"/>
            <a:ext cx="5184576"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dirty="0"/>
              <a:t>4 Juni</a:t>
            </a:r>
          </a:p>
        </p:txBody>
      </p:sp>
      <p:sp>
        <p:nvSpPr>
          <p:cNvPr id="12" name="Rektangel med rundade hörn 11"/>
          <p:cNvSpPr/>
          <p:nvPr/>
        </p:nvSpPr>
        <p:spPr>
          <a:xfrm>
            <a:off x="467544" y="2204864"/>
            <a:ext cx="5184576"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dirty="0"/>
              <a:t>11 Juni</a:t>
            </a:r>
          </a:p>
        </p:txBody>
      </p:sp>
      <p:sp>
        <p:nvSpPr>
          <p:cNvPr id="13" name="Rektangel med rundade hörn 12"/>
          <p:cNvSpPr/>
          <p:nvPr/>
        </p:nvSpPr>
        <p:spPr>
          <a:xfrm>
            <a:off x="467544" y="4797778"/>
            <a:ext cx="5184576" cy="18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sv-SE" dirty="0"/>
              <a:t>17 Juni</a:t>
            </a:r>
          </a:p>
        </p:txBody>
      </p:sp>
      <p:graphicFrame>
        <p:nvGraphicFramePr>
          <p:cNvPr id="14" name="Diagram 13"/>
          <p:cNvGraphicFramePr/>
          <p:nvPr>
            <p:extLst>
              <p:ext uri="{D42A27DB-BD31-4B8C-83A1-F6EECF244321}">
                <p14:modId xmlns:p14="http://schemas.microsoft.com/office/powerpoint/2010/main" val="4246961168"/>
              </p:ext>
            </p:extLst>
          </p:nvPr>
        </p:nvGraphicFramePr>
        <p:xfrm>
          <a:off x="5995729" y="1466510"/>
          <a:ext cx="2783632"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6225474"/>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ruta 15"/>
          <p:cNvSpPr txBox="1"/>
          <p:nvPr/>
        </p:nvSpPr>
        <p:spPr>
          <a:xfrm>
            <a:off x="5940152" y="257158"/>
            <a:ext cx="2754280" cy="646331"/>
          </a:xfrm>
          <a:prstGeom prst="rect">
            <a:avLst/>
          </a:prstGeom>
          <a:noFill/>
        </p:spPr>
        <p:txBody>
          <a:bodyPr wrap="none" rtlCol="0">
            <a:spAutoFit/>
          </a:bodyPr>
          <a:lstStyle/>
          <a:p>
            <a:r>
              <a:rPr lang="sv-SE" sz="3600" dirty="0">
                <a:latin typeface="Corbel" panose="020B0503020204020204" pitchFamily="34" charset="0"/>
              </a:rPr>
              <a:t>UTBILDNING</a:t>
            </a:r>
          </a:p>
        </p:txBody>
      </p:sp>
    </p:spTree>
    <p:extLst>
      <p:ext uri="{BB962C8B-B14F-4D97-AF65-F5344CB8AC3E}">
        <p14:creationId xmlns:p14="http://schemas.microsoft.com/office/powerpoint/2010/main" val="2260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0" grpId="0"/>
      <p:bldP spid="11" grpId="0" animBg="1"/>
      <p:bldP spid="12" grpId="0" animBg="1"/>
      <p:bldP spid="13" grpId="0" animBg="1"/>
      <p:bldGraphic spid="14" grpId="0">
        <p:bldAsOne/>
      </p:bldGraphic>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3491880" y="2924944"/>
            <a:ext cx="1967205" cy="769441"/>
          </a:xfrm>
          <a:prstGeom prst="rect">
            <a:avLst/>
          </a:prstGeom>
          <a:noFill/>
        </p:spPr>
        <p:txBody>
          <a:bodyPr wrap="none" rtlCol="0">
            <a:spAutoFit/>
          </a:bodyPr>
          <a:lstStyle/>
          <a:p>
            <a:r>
              <a:rPr lang="sv-SE" sz="4400" b="1" dirty="0">
                <a:latin typeface="Corbel" panose="020B0503020204020204" pitchFamily="34" charset="0"/>
              </a:rPr>
              <a:t>MÅLET</a:t>
            </a:r>
          </a:p>
        </p:txBody>
      </p:sp>
    </p:spTree>
    <p:extLst>
      <p:ext uri="{BB962C8B-B14F-4D97-AF65-F5344CB8AC3E}">
        <p14:creationId xmlns:p14="http://schemas.microsoft.com/office/powerpoint/2010/main" val="331399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l 5"/>
          <p:cNvGraphicFramePr>
            <a:graphicFrameLocks noGrp="1"/>
          </p:cNvGraphicFramePr>
          <p:nvPr>
            <p:extLst>
              <p:ext uri="{D42A27DB-BD31-4B8C-83A1-F6EECF244321}">
                <p14:modId xmlns:p14="http://schemas.microsoft.com/office/powerpoint/2010/main" val="2137710291"/>
              </p:ext>
            </p:extLst>
          </p:nvPr>
        </p:nvGraphicFramePr>
        <p:xfrm>
          <a:off x="1043608" y="367036"/>
          <a:ext cx="7200800" cy="5438232"/>
        </p:xfrm>
        <a:graphic>
          <a:graphicData uri="http://schemas.openxmlformats.org/drawingml/2006/table">
            <a:tbl>
              <a:tblPr firstRow="1" bandRow="1">
                <a:tableStyleId>{5C22544A-7EE6-4342-B048-85BDC9FD1C3A}</a:tableStyleId>
              </a:tblPr>
              <a:tblGrid>
                <a:gridCol w="7200800">
                  <a:extLst>
                    <a:ext uri="{9D8B030D-6E8A-4147-A177-3AD203B41FA5}">
                      <a16:colId xmlns:a16="http://schemas.microsoft.com/office/drawing/2014/main" val="20000"/>
                    </a:ext>
                  </a:extLst>
                </a:gridCol>
              </a:tblGrid>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1"/>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2"/>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4"/>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5"/>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6"/>
                  </a:ext>
                </a:extLst>
              </a:tr>
              <a:tr h="679779">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7"/>
                  </a:ext>
                </a:extLst>
              </a:tr>
            </a:tbl>
          </a:graphicData>
        </a:graphic>
      </p:graphicFrame>
      <p:sp>
        <p:nvSpPr>
          <p:cNvPr id="3" name="textruta 2"/>
          <p:cNvSpPr txBox="1"/>
          <p:nvPr/>
        </p:nvSpPr>
        <p:spPr>
          <a:xfrm>
            <a:off x="1259632" y="5908630"/>
            <a:ext cx="691215" cy="369332"/>
          </a:xfrm>
          <a:prstGeom prst="rect">
            <a:avLst/>
          </a:prstGeom>
          <a:noFill/>
        </p:spPr>
        <p:txBody>
          <a:bodyPr wrap="none" rtlCol="0">
            <a:spAutoFit/>
          </a:bodyPr>
          <a:lstStyle/>
          <a:p>
            <a:r>
              <a:rPr lang="sv-SE" dirty="0"/>
              <a:t>2000</a:t>
            </a:r>
          </a:p>
        </p:txBody>
      </p:sp>
      <p:sp>
        <p:nvSpPr>
          <p:cNvPr id="8" name="textruta 7"/>
          <p:cNvSpPr txBox="1"/>
          <p:nvPr/>
        </p:nvSpPr>
        <p:spPr>
          <a:xfrm>
            <a:off x="3160705" y="5908630"/>
            <a:ext cx="691215" cy="369332"/>
          </a:xfrm>
          <a:prstGeom prst="rect">
            <a:avLst/>
          </a:prstGeom>
          <a:noFill/>
        </p:spPr>
        <p:txBody>
          <a:bodyPr wrap="none" rtlCol="0">
            <a:spAutoFit/>
          </a:bodyPr>
          <a:lstStyle/>
          <a:p>
            <a:r>
              <a:rPr lang="sv-SE" dirty="0"/>
              <a:t>2005</a:t>
            </a:r>
          </a:p>
        </p:txBody>
      </p:sp>
      <p:sp>
        <p:nvSpPr>
          <p:cNvPr id="9" name="textruta 8"/>
          <p:cNvSpPr txBox="1"/>
          <p:nvPr/>
        </p:nvSpPr>
        <p:spPr>
          <a:xfrm>
            <a:off x="5176929" y="5908630"/>
            <a:ext cx="691215" cy="369332"/>
          </a:xfrm>
          <a:prstGeom prst="rect">
            <a:avLst/>
          </a:prstGeom>
          <a:noFill/>
        </p:spPr>
        <p:txBody>
          <a:bodyPr wrap="none" rtlCol="0">
            <a:spAutoFit/>
          </a:bodyPr>
          <a:lstStyle/>
          <a:p>
            <a:r>
              <a:rPr lang="sv-SE" dirty="0"/>
              <a:t>2010</a:t>
            </a:r>
          </a:p>
        </p:txBody>
      </p:sp>
      <p:sp>
        <p:nvSpPr>
          <p:cNvPr id="10" name="textruta 9"/>
          <p:cNvSpPr txBox="1"/>
          <p:nvPr/>
        </p:nvSpPr>
        <p:spPr>
          <a:xfrm>
            <a:off x="7193153" y="5908630"/>
            <a:ext cx="691215" cy="369332"/>
          </a:xfrm>
          <a:prstGeom prst="rect">
            <a:avLst/>
          </a:prstGeom>
          <a:noFill/>
        </p:spPr>
        <p:txBody>
          <a:bodyPr wrap="none" rtlCol="0">
            <a:spAutoFit/>
          </a:bodyPr>
          <a:lstStyle/>
          <a:p>
            <a:r>
              <a:rPr lang="sv-SE" dirty="0"/>
              <a:t>2015</a:t>
            </a:r>
          </a:p>
        </p:txBody>
      </p:sp>
      <p:sp>
        <p:nvSpPr>
          <p:cNvPr id="4" name="Båge 3"/>
          <p:cNvSpPr/>
          <p:nvPr/>
        </p:nvSpPr>
        <p:spPr>
          <a:xfrm rot="5400000">
            <a:off x="-507" y="-2727685"/>
            <a:ext cx="2880319" cy="13753529"/>
          </a:xfrm>
          <a:prstGeom prst="arc">
            <a:avLst/>
          </a:prstGeom>
          <a:ln w="34925">
            <a:solidFill>
              <a:srgbClr val="FF0000">
                <a:alpha val="48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Rektangel 6"/>
          <p:cNvSpPr/>
          <p:nvPr/>
        </p:nvSpPr>
        <p:spPr>
          <a:xfrm>
            <a:off x="8244408" y="3356992"/>
            <a:ext cx="648072"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3509009" y="548680"/>
            <a:ext cx="2541850" cy="369332"/>
          </a:xfrm>
          <a:prstGeom prst="rect">
            <a:avLst/>
          </a:prstGeom>
          <a:noFill/>
        </p:spPr>
        <p:txBody>
          <a:bodyPr wrap="none" rtlCol="0">
            <a:spAutoFit/>
          </a:bodyPr>
          <a:lstStyle/>
          <a:p>
            <a:r>
              <a:rPr lang="sv-SE" dirty="0"/>
              <a:t>UTVECKLING AV E-ARKIV</a:t>
            </a:r>
          </a:p>
        </p:txBody>
      </p:sp>
    </p:spTree>
    <p:extLst>
      <p:ext uri="{BB962C8B-B14F-4D97-AF65-F5344CB8AC3E}">
        <p14:creationId xmlns:p14="http://schemas.microsoft.com/office/powerpoint/2010/main" val="17083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700088"/>
            <a:ext cx="87249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75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allianzebpo.com/img/services/document-management-servi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750" y="2780929"/>
            <a:ext cx="1915338" cy="1315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2780928"/>
            <a:ext cx="1915338" cy="1315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http://www.retsoft.com/images/sections/section-meer-dan-alleen-scann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9070" y="2780930"/>
            <a:ext cx="1915338" cy="131505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Rak pil 2"/>
          <p:cNvCxnSpPr/>
          <p:nvPr/>
        </p:nvCxnSpPr>
        <p:spPr>
          <a:xfrm>
            <a:off x="5004048" y="3438454"/>
            <a:ext cx="1152128" cy="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flipH="1">
            <a:off x="5436096" y="3140968"/>
            <a:ext cx="432048" cy="57606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ktangel 10">
            <a:hlinkClick r:id="rId7"/>
          </p:cNvPr>
          <p:cNvSpPr/>
          <p:nvPr/>
        </p:nvSpPr>
        <p:spPr>
          <a:xfrm>
            <a:off x="342755" y="1412776"/>
            <a:ext cx="8477717" cy="4104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7805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8.33333E-7 1.11111E-6 L -0.06875 1.11111E-6 " pathEditMode="relative" rAng="0" ptsTypes="AA">
                                      <p:cBhvr>
                                        <p:cTn id="16" dur="2000" fill="hold"/>
                                        <p:tgtEl>
                                          <p:spTgt spid="5"/>
                                        </p:tgtEl>
                                        <p:attrNameLst>
                                          <p:attrName>ppt_x</p:attrName>
                                          <p:attrName>ppt_y</p:attrName>
                                        </p:attrNameLst>
                                      </p:cBhvr>
                                      <p:rCtr x="-3438"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fade">
                                      <p:cBhvr>
                                        <p:cTn id="25" dur="500"/>
                                        <p:tgtEl>
                                          <p:spTgt spid="922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1" presetClass="entr" presetSubtype="0" fill="hold" grpId="0" nodeType="afterEffect" nodePh="1">
                                  <p:stCondLst>
                                    <p:cond delay="0"/>
                                  </p:stCondLst>
                                  <p:endCondLst>
                                    <p:cond evt="begin" delay="0">
                                      <p:tn val="36"/>
                                    </p:cond>
                                  </p:end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963227"/>
            <a:ext cx="6912768" cy="5168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Ale kommuns log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5229200"/>
            <a:ext cx="1000044" cy="37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6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1763688" y="2780927"/>
            <a:ext cx="5309595" cy="769441"/>
          </a:xfrm>
          <a:prstGeom prst="rect">
            <a:avLst/>
          </a:prstGeom>
          <a:noFill/>
        </p:spPr>
        <p:txBody>
          <a:bodyPr wrap="none" rtlCol="0">
            <a:spAutoFit/>
          </a:bodyPr>
          <a:lstStyle/>
          <a:p>
            <a:r>
              <a:rPr lang="sv-SE" sz="4400" b="1" dirty="0">
                <a:latin typeface="Corbel" panose="020B0503020204020204" pitchFamily="34" charset="0"/>
              </a:rPr>
              <a:t>JAG ÄR INTE ENSAM</a:t>
            </a:r>
          </a:p>
        </p:txBody>
      </p:sp>
    </p:spTree>
    <p:extLst>
      <p:ext uri="{BB962C8B-B14F-4D97-AF65-F5344CB8AC3E}">
        <p14:creationId xmlns:p14="http://schemas.microsoft.com/office/powerpoint/2010/main" val="375642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http://www.thetraveltart.com/wp-content/uploads/2013/01/Air-Crash-Investig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07" y="2132856"/>
            <a:ext cx="8316937" cy="25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5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ruta 12"/>
          <p:cNvSpPr txBox="1"/>
          <p:nvPr/>
        </p:nvSpPr>
        <p:spPr>
          <a:xfrm>
            <a:off x="2745880" y="291821"/>
            <a:ext cx="4274440" cy="646331"/>
          </a:xfrm>
          <a:prstGeom prst="rect">
            <a:avLst/>
          </a:prstGeom>
          <a:noFill/>
        </p:spPr>
        <p:txBody>
          <a:bodyPr wrap="none" rtlCol="0">
            <a:spAutoFit/>
          </a:bodyPr>
          <a:lstStyle/>
          <a:p>
            <a:r>
              <a:rPr lang="sv-SE" sz="3600" b="1" dirty="0">
                <a:latin typeface="Corbel" panose="020B0503020204020204" pitchFamily="34" charset="0"/>
              </a:rPr>
              <a:t>Regional Samverkan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176" y="1196752"/>
            <a:ext cx="4741847" cy="51633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876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sv-SE" sz="2800" dirty="0">
                <a:ln w="13335" cmpd="sng">
                  <a:noFill/>
                  <a:prstDash val="solid"/>
                </a:ln>
              </a:rPr>
              <a:t>MALL FÖR KRAVSPECIFIKATION</a:t>
            </a:r>
            <a:br>
              <a:rPr lang="sv-SE" sz="2800" dirty="0"/>
            </a:br>
            <a:endParaRPr lang="sv-SE" sz="180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sv-SE"/>
          </a:p>
        </p:txBody>
      </p:sp>
      <p:sp>
        <p:nvSpPr>
          <p:cNvPr id="4"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sv-SE"/>
          </a:p>
        </p:txBody>
      </p:sp>
      <p:sp>
        <p:nvSpPr>
          <p:cNvPr id="7" name="Rectangle 6"/>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20" name="Rektangel 19"/>
          <p:cNvSpPr/>
          <p:nvPr/>
        </p:nvSpPr>
        <p:spPr>
          <a:xfrm>
            <a:off x="1455737" y="2947536"/>
            <a:ext cx="2710815" cy="659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1000" kern="1200">
                <a:solidFill>
                  <a:srgbClr val="FFFFFF"/>
                </a:solidFill>
                <a:effectLst/>
                <a:latin typeface="Corbel"/>
                <a:ea typeface="Times New Roman"/>
              </a:rPr>
              <a:t>RAMAVTAL </a:t>
            </a:r>
            <a:br>
              <a:rPr lang="sv-SE" sz="1000" kern="1200">
                <a:solidFill>
                  <a:srgbClr val="FFFFFF"/>
                </a:solidFill>
                <a:effectLst/>
                <a:latin typeface="Corbel"/>
                <a:ea typeface="Times New Roman"/>
              </a:rPr>
            </a:br>
            <a:r>
              <a:rPr lang="sv-SE" sz="1000" kern="1200">
                <a:solidFill>
                  <a:srgbClr val="FFFFFF"/>
                </a:solidFill>
                <a:effectLst/>
                <a:latin typeface="Corbel"/>
                <a:ea typeface="Times New Roman"/>
              </a:rPr>
              <a:t>SKL KOMMENTUS</a:t>
            </a:r>
            <a:endParaRPr lang="sv-SE" sz="1200">
              <a:effectLst/>
              <a:latin typeface="Times New Roman"/>
              <a:ea typeface="Times New Roman"/>
            </a:endParaRPr>
          </a:p>
        </p:txBody>
      </p:sp>
      <p:sp>
        <p:nvSpPr>
          <p:cNvPr id="30" name="Rektangel 29"/>
          <p:cNvSpPr/>
          <p:nvPr/>
        </p:nvSpPr>
        <p:spPr>
          <a:xfrm>
            <a:off x="4165282" y="2947536"/>
            <a:ext cx="1727835" cy="65913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1000" kern="1200" dirty="0">
                <a:solidFill>
                  <a:srgbClr val="FFFFFF"/>
                </a:solidFill>
                <a:effectLst/>
                <a:latin typeface="Corbel"/>
                <a:ea typeface="Times New Roman"/>
              </a:rPr>
              <a:t>GENERELL</a:t>
            </a:r>
            <a:br>
              <a:rPr lang="sv-SE" sz="1050" kern="1200" dirty="0">
                <a:solidFill>
                  <a:srgbClr val="FFFFFF"/>
                </a:solidFill>
                <a:effectLst/>
                <a:latin typeface="Corbel"/>
                <a:ea typeface="Times New Roman"/>
              </a:rPr>
            </a:br>
            <a:r>
              <a:rPr lang="sv-SE" sz="1050" kern="1200" dirty="0">
                <a:solidFill>
                  <a:srgbClr val="FFFFFF"/>
                </a:solidFill>
                <a:effectLst/>
                <a:latin typeface="Corbel"/>
                <a:ea typeface="Times New Roman"/>
              </a:rPr>
              <a:t>K</a:t>
            </a:r>
            <a:r>
              <a:rPr lang="sv-SE" sz="1000" kern="1200" dirty="0">
                <a:solidFill>
                  <a:srgbClr val="FFFFFF"/>
                </a:solidFill>
                <a:effectLst/>
                <a:latin typeface="Corbel"/>
                <a:ea typeface="Times New Roman"/>
              </a:rPr>
              <a:t>RAVSPECIFIKATION</a:t>
            </a:r>
            <a:endParaRPr lang="sv-SE" sz="1200" dirty="0">
              <a:effectLst/>
              <a:latin typeface="Times New Roman"/>
              <a:ea typeface="Times New Roman"/>
            </a:endParaRPr>
          </a:p>
        </p:txBody>
      </p:sp>
      <p:sp>
        <p:nvSpPr>
          <p:cNvPr id="31" name="Höger 30"/>
          <p:cNvSpPr/>
          <p:nvPr/>
        </p:nvSpPr>
        <p:spPr>
          <a:xfrm>
            <a:off x="5884227" y="2617336"/>
            <a:ext cx="1799590" cy="1316355"/>
          </a:xfrm>
          <a:prstGeom prst="rightArrow">
            <a:avLst>
              <a:gd name="adj1" fmla="val 50000"/>
              <a:gd name="adj2" fmla="val 6680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sv-SE" sz="1000" kern="1200" dirty="0">
                <a:solidFill>
                  <a:srgbClr val="FFFFFF"/>
                </a:solidFill>
                <a:effectLst/>
                <a:latin typeface="Corbel"/>
                <a:ea typeface="Times New Roman"/>
                <a:cs typeface="Times New Roman"/>
              </a:rPr>
              <a:t>KOMMUNSPECIFIKA PRECISERINGAR</a:t>
            </a:r>
            <a:endParaRPr lang="sv-SE" sz="1200" dirty="0">
              <a:effectLst/>
              <a:latin typeface="Times New Roman"/>
              <a:ea typeface="Times New Roman"/>
            </a:endParaRPr>
          </a:p>
        </p:txBody>
      </p:sp>
      <p:cxnSp>
        <p:nvCxnSpPr>
          <p:cNvPr id="32" name="Rak 31"/>
          <p:cNvCxnSpPr/>
          <p:nvPr/>
        </p:nvCxnSpPr>
        <p:spPr>
          <a:xfrm flipH="1" flipV="1">
            <a:off x="6088062" y="2617336"/>
            <a:ext cx="93345" cy="2317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http://4vector.com/i/free-vector-document-icon-clip-art_117163_Document_Icon_clip_art_high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6452" y="2057901"/>
            <a:ext cx="363220" cy="5035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ruta 9"/>
          <p:cNvSpPr txBox="1"/>
          <p:nvPr/>
        </p:nvSpPr>
        <p:spPr>
          <a:xfrm>
            <a:off x="6269672" y="2094096"/>
            <a:ext cx="904415" cy="430887"/>
          </a:xfrm>
          <a:prstGeom prst="rect">
            <a:avLst/>
          </a:prstGeom>
          <a:noFill/>
        </p:spPr>
        <p:txBody>
          <a:bodyPr wrap="none" rtlCol="0">
            <a:spAutoFit/>
          </a:bodyPr>
          <a:lstStyle/>
          <a:p>
            <a:pPr>
              <a:spcAft>
                <a:spcPts val="0"/>
              </a:spcAft>
            </a:pPr>
            <a:r>
              <a:rPr lang="sv-SE" sz="1100" kern="1200" dirty="0">
                <a:effectLst/>
                <a:latin typeface="Corbel"/>
                <a:ea typeface="Times New Roman"/>
                <a:cs typeface="Times New Roman"/>
              </a:rPr>
              <a:t>Vägledning </a:t>
            </a:r>
            <a:endParaRPr lang="sv-SE" sz="1200" dirty="0">
              <a:effectLst/>
              <a:latin typeface="Times New Roman"/>
              <a:ea typeface="Times New Roman"/>
            </a:endParaRPr>
          </a:p>
          <a:p>
            <a:pPr>
              <a:spcAft>
                <a:spcPts val="0"/>
              </a:spcAft>
            </a:pPr>
            <a:r>
              <a:rPr lang="sv-SE" sz="1100" kern="1200" dirty="0" err="1">
                <a:effectLst/>
                <a:latin typeface="Corbel"/>
                <a:ea typeface="Times New Roman"/>
                <a:cs typeface="Times New Roman"/>
              </a:rPr>
              <a:t>Kommentus</a:t>
            </a:r>
            <a:endParaRPr lang="sv-SE" sz="1200" dirty="0">
              <a:effectLst/>
              <a:latin typeface="Times New Roman"/>
              <a:ea typeface="Times New Roman"/>
            </a:endParaRPr>
          </a:p>
        </p:txBody>
      </p:sp>
      <p:pic>
        <p:nvPicPr>
          <p:cNvPr id="35" name="Picture 2" descr="http://4vector.com/i/free-vector-document-icon-clip-art_117163_Document_Icon_clip_art_high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7087" y="4151496"/>
            <a:ext cx="363220" cy="503555"/>
          </a:xfrm>
          <a:prstGeom prst="rect">
            <a:avLst/>
          </a:prstGeom>
          <a:noFill/>
          <a:extLst>
            <a:ext uri="{909E8E84-426E-40DD-AFC4-6F175D3DCCD1}">
              <a14:hiddenFill xmlns:a14="http://schemas.microsoft.com/office/drawing/2010/main">
                <a:solidFill>
                  <a:srgbClr val="FFFFFF"/>
                </a:solidFill>
              </a14:hiddenFill>
            </a:ext>
          </a:extLst>
        </p:spPr>
      </p:pic>
      <p:sp>
        <p:nvSpPr>
          <p:cNvPr id="36" name="textruta 12"/>
          <p:cNvSpPr txBox="1"/>
          <p:nvPr/>
        </p:nvSpPr>
        <p:spPr>
          <a:xfrm>
            <a:off x="6270307" y="4188326"/>
            <a:ext cx="970280" cy="432435"/>
          </a:xfrm>
          <a:prstGeom prst="rect">
            <a:avLst/>
          </a:prstGeom>
          <a:noFill/>
        </p:spPr>
        <p:txBody>
          <a:bodyPr wrap="none" rtlCol="0">
            <a:spAutoFit/>
          </a:bodyPr>
          <a:lstStyle/>
          <a:p>
            <a:pPr>
              <a:spcAft>
                <a:spcPts val="0"/>
              </a:spcAft>
            </a:pPr>
            <a:r>
              <a:rPr lang="sv-SE" sz="1100" kern="1200" dirty="0">
                <a:effectLst/>
                <a:latin typeface="Corbel"/>
                <a:ea typeface="Times New Roman"/>
                <a:cs typeface="Times New Roman"/>
              </a:rPr>
              <a:t>Frågor &amp; Svar</a:t>
            </a:r>
            <a:endParaRPr lang="sv-SE" sz="1200" dirty="0">
              <a:effectLst/>
              <a:latin typeface="Times New Roman"/>
              <a:ea typeface="Times New Roman"/>
            </a:endParaRPr>
          </a:p>
          <a:p>
            <a:pPr>
              <a:spcAft>
                <a:spcPts val="0"/>
              </a:spcAft>
            </a:pPr>
            <a:r>
              <a:rPr lang="sv-SE" sz="1100" kern="1200" dirty="0" err="1">
                <a:effectLst/>
                <a:latin typeface="Corbel"/>
                <a:ea typeface="Times New Roman"/>
                <a:cs typeface="Times New Roman"/>
              </a:rPr>
              <a:t>Kommentus</a:t>
            </a:r>
            <a:endParaRPr lang="sv-SE" sz="1200" dirty="0">
              <a:effectLst/>
              <a:latin typeface="Times New Roman"/>
              <a:ea typeface="Times New Roman"/>
            </a:endParaRPr>
          </a:p>
        </p:txBody>
      </p:sp>
      <p:cxnSp>
        <p:nvCxnSpPr>
          <p:cNvPr id="37" name="Rak 36"/>
          <p:cNvCxnSpPr/>
          <p:nvPr/>
        </p:nvCxnSpPr>
        <p:spPr>
          <a:xfrm flipV="1">
            <a:off x="6343967" y="3642226"/>
            <a:ext cx="272415" cy="4133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p:nvSpPr>
        <p:spPr>
          <a:xfrm>
            <a:off x="1459547" y="1697335"/>
            <a:ext cx="6228715" cy="3171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13364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1" grpId="0" animBg="1"/>
      <p:bldP spid="34" grpId="0"/>
      <p:bldP spid="36" grpId="0"/>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666000" y="458455"/>
            <a:ext cx="7812000" cy="972000"/>
          </a:xfrm>
        </p:spPr>
        <p:txBody>
          <a:bodyPr>
            <a:noAutofit/>
          </a:bodyPr>
          <a:lstStyle/>
          <a:p>
            <a:pPr algn="ctr"/>
            <a:r>
              <a:rPr lang="sv-SE" sz="2800" dirty="0">
                <a:ln w="13335" cmpd="sng">
                  <a:noFill/>
                  <a:prstDash val="solid"/>
                </a:ln>
              </a:rPr>
              <a:t>Tillsammans</a:t>
            </a:r>
            <a:endParaRPr lang="sv-SE" sz="180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sv-SE"/>
          </a:p>
        </p:txBody>
      </p:sp>
      <p:sp>
        <p:nvSpPr>
          <p:cNvPr id="4" name="Rectangle 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sv-SE"/>
          </a:p>
        </p:txBody>
      </p:sp>
      <p:sp>
        <p:nvSpPr>
          <p:cNvPr id="7" name="Rectangle 6"/>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9021179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6885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2843808" y="2848372"/>
            <a:ext cx="2740943" cy="769441"/>
          </a:xfrm>
          <a:prstGeom prst="rect">
            <a:avLst/>
          </a:prstGeom>
          <a:noFill/>
        </p:spPr>
        <p:txBody>
          <a:bodyPr wrap="none" rtlCol="0">
            <a:spAutoFit/>
          </a:bodyPr>
          <a:lstStyle/>
          <a:p>
            <a:r>
              <a:rPr lang="sv-SE" sz="4400" b="1" dirty="0">
                <a:latin typeface="Corbel" panose="020B0503020204020204" pitchFamily="34" charset="0"/>
              </a:rPr>
              <a:t>BRYT UPP</a:t>
            </a:r>
          </a:p>
        </p:txBody>
      </p:sp>
    </p:spTree>
    <p:extLst>
      <p:ext uri="{BB962C8B-B14F-4D97-AF65-F5344CB8AC3E}">
        <p14:creationId xmlns:p14="http://schemas.microsoft.com/office/powerpoint/2010/main" val="2631491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descr="http://code7700.com/images/ped_phase_of_flight_arc_ped_figure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66" y="1772816"/>
            <a:ext cx="8119145" cy="30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77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clker.com/cliparts/A/U/J/c/h/u/stacks-of-money-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340768"/>
            <a:ext cx="28384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lipartbest.com/cliparts/dcr/4Ey/dcr4Eydc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620688"/>
            <a:ext cx="2667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liparts.co/cliparts/5TR/X6x/5TRX6xEX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3645024"/>
            <a:ext cx="3048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iparthut.com/clip-arts/655/gear-clip-art-65526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2" y="4149080"/>
            <a:ext cx="3461755" cy="239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08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4098"/>
                                        </p:tgtEl>
                                        <p:attrNameLst>
                                          <p:attrName>ppt_x</p:attrName>
                                        </p:attrNameLst>
                                      </p:cBhvr>
                                      <p:tavLst>
                                        <p:tav tm="0">
                                          <p:val>
                                            <p:strVal val="ppt_x"/>
                                          </p:val>
                                        </p:tav>
                                        <p:tav tm="100000">
                                          <p:val>
                                            <p:strVal val="0-ppt_w/2"/>
                                          </p:val>
                                        </p:tav>
                                      </p:tavLst>
                                    </p:anim>
                                    <p:anim calcmode="lin" valueType="num">
                                      <p:cBhvr additive="base">
                                        <p:cTn id="27" dur="500"/>
                                        <p:tgtEl>
                                          <p:spTgt spid="4098"/>
                                        </p:tgtEl>
                                        <p:attrNameLst>
                                          <p:attrName>ppt_y</p:attrName>
                                        </p:attrNameLst>
                                      </p:cBhvr>
                                      <p:tavLst>
                                        <p:tav tm="0">
                                          <p:val>
                                            <p:strVal val="ppt_y"/>
                                          </p:val>
                                        </p:tav>
                                        <p:tav tm="100000">
                                          <p:val>
                                            <p:strVal val="ppt_y"/>
                                          </p:val>
                                        </p:tav>
                                      </p:tavLst>
                                    </p:anim>
                                    <p:set>
                                      <p:cBhvr>
                                        <p:cTn id="28" dur="1" fill="hold">
                                          <p:stCondLst>
                                            <p:cond delay="499"/>
                                          </p:stCondLst>
                                        </p:cTn>
                                        <p:tgtEl>
                                          <p:spTgt spid="4098"/>
                                        </p:tgtEl>
                                        <p:attrNameLst>
                                          <p:attrName>style.visibility</p:attrName>
                                        </p:attrNameLst>
                                      </p:cBhvr>
                                      <p:to>
                                        <p:strVal val="hidden"/>
                                      </p:to>
                                    </p:set>
                                  </p:childTnLst>
                                </p:cTn>
                              </p:par>
                              <p:par>
                                <p:cTn id="29" presetID="2" presetClass="exit" presetSubtype="8" fill="hold" nodeType="withEffect">
                                  <p:stCondLst>
                                    <p:cond delay="0"/>
                                  </p:stCondLst>
                                  <p:childTnLst>
                                    <p:anim calcmode="lin" valueType="num">
                                      <p:cBhvr additive="base">
                                        <p:cTn id="30" dur="500"/>
                                        <p:tgtEl>
                                          <p:spTgt spid="4100"/>
                                        </p:tgtEl>
                                        <p:attrNameLst>
                                          <p:attrName>ppt_x</p:attrName>
                                        </p:attrNameLst>
                                      </p:cBhvr>
                                      <p:tavLst>
                                        <p:tav tm="0">
                                          <p:val>
                                            <p:strVal val="ppt_x"/>
                                          </p:val>
                                        </p:tav>
                                        <p:tav tm="100000">
                                          <p:val>
                                            <p:strVal val="0-ppt_w/2"/>
                                          </p:val>
                                        </p:tav>
                                      </p:tavLst>
                                    </p:anim>
                                    <p:anim calcmode="lin" valueType="num">
                                      <p:cBhvr additive="base">
                                        <p:cTn id="31" dur="500"/>
                                        <p:tgtEl>
                                          <p:spTgt spid="4100"/>
                                        </p:tgtEl>
                                        <p:attrNameLst>
                                          <p:attrName>ppt_y</p:attrName>
                                        </p:attrNameLst>
                                      </p:cBhvr>
                                      <p:tavLst>
                                        <p:tav tm="0">
                                          <p:val>
                                            <p:strVal val="ppt_y"/>
                                          </p:val>
                                        </p:tav>
                                        <p:tav tm="100000">
                                          <p:val>
                                            <p:strVal val="ppt_y"/>
                                          </p:val>
                                        </p:tav>
                                      </p:tavLst>
                                    </p:anim>
                                    <p:set>
                                      <p:cBhvr>
                                        <p:cTn id="32" dur="1" fill="hold">
                                          <p:stCondLst>
                                            <p:cond delay="499"/>
                                          </p:stCondLst>
                                        </p:cTn>
                                        <p:tgtEl>
                                          <p:spTgt spid="4100"/>
                                        </p:tgtEl>
                                        <p:attrNameLst>
                                          <p:attrName>style.visibility</p:attrName>
                                        </p:attrNameLst>
                                      </p:cBhvr>
                                      <p:to>
                                        <p:strVal val="hidden"/>
                                      </p:to>
                                    </p:set>
                                  </p:childTnLst>
                                </p:cTn>
                              </p:par>
                              <p:par>
                                <p:cTn id="33" presetID="2" presetClass="exit" presetSubtype="8" fill="hold" nodeType="withEffect">
                                  <p:stCondLst>
                                    <p:cond delay="0"/>
                                  </p:stCondLst>
                                  <p:childTnLst>
                                    <p:anim calcmode="lin" valueType="num">
                                      <p:cBhvr additive="base">
                                        <p:cTn id="34" dur="500"/>
                                        <p:tgtEl>
                                          <p:spTgt spid="4102"/>
                                        </p:tgtEl>
                                        <p:attrNameLst>
                                          <p:attrName>ppt_x</p:attrName>
                                        </p:attrNameLst>
                                      </p:cBhvr>
                                      <p:tavLst>
                                        <p:tav tm="0">
                                          <p:val>
                                            <p:strVal val="ppt_x"/>
                                          </p:val>
                                        </p:tav>
                                        <p:tav tm="100000">
                                          <p:val>
                                            <p:strVal val="0-ppt_w/2"/>
                                          </p:val>
                                        </p:tav>
                                      </p:tavLst>
                                    </p:anim>
                                    <p:anim calcmode="lin" valueType="num">
                                      <p:cBhvr additive="base">
                                        <p:cTn id="35" dur="500"/>
                                        <p:tgtEl>
                                          <p:spTgt spid="4102"/>
                                        </p:tgtEl>
                                        <p:attrNameLst>
                                          <p:attrName>ppt_y</p:attrName>
                                        </p:attrNameLst>
                                      </p:cBhvr>
                                      <p:tavLst>
                                        <p:tav tm="0">
                                          <p:val>
                                            <p:strVal val="ppt_y"/>
                                          </p:val>
                                        </p:tav>
                                        <p:tav tm="100000">
                                          <p:val>
                                            <p:strVal val="ppt_y"/>
                                          </p:val>
                                        </p:tav>
                                      </p:tavLst>
                                    </p:anim>
                                    <p:set>
                                      <p:cBhvr>
                                        <p:cTn id="36" dur="1" fill="hold">
                                          <p:stCondLst>
                                            <p:cond delay="499"/>
                                          </p:stCondLst>
                                        </p:cTn>
                                        <p:tgtEl>
                                          <p:spTgt spid="4102"/>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500"/>
                                        <p:tgtEl>
                                          <p:spTgt spid="4104"/>
                                        </p:tgtEl>
                                        <p:attrNameLst>
                                          <p:attrName>ppt_x</p:attrName>
                                        </p:attrNameLst>
                                      </p:cBhvr>
                                      <p:tavLst>
                                        <p:tav tm="0">
                                          <p:val>
                                            <p:strVal val="ppt_x"/>
                                          </p:val>
                                        </p:tav>
                                        <p:tav tm="100000">
                                          <p:val>
                                            <p:strVal val="0-ppt_w/2"/>
                                          </p:val>
                                        </p:tav>
                                      </p:tavLst>
                                    </p:anim>
                                    <p:anim calcmode="lin" valueType="num">
                                      <p:cBhvr additive="base">
                                        <p:cTn id="39" dur="500"/>
                                        <p:tgtEl>
                                          <p:spTgt spid="4104"/>
                                        </p:tgtEl>
                                        <p:attrNameLst>
                                          <p:attrName>ppt_y</p:attrName>
                                        </p:attrNameLst>
                                      </p:cBhvr>
                                      <p:tavLst>
                                        <p:tav tm="0">
                                          <p:val>
                                            <p:strVal val="ppt_y"/>
                                          </p:val>
                                        </p:tav>
                                        <p:tav tm="100000">
                                          <p:val>
                                            <p:strVal val="ppt_y"/>
                                          </p:val>
                                        </p:tav>
                                      </p:tavLst>
                                    </p:anim>
                                    <p:set>
                                      <p:cBhvr>
                                        <p:cTn id="40" dur="1" fill="hold">
                                          <p:stCondLst>
                                            <p:cond delay="499"/>
                                          </p:stCondLst>
                                        </p:cTn>
                                        <p:tgtEl>
                                          <p:spTgt spid="4104"/>
                                        </p:tgtEl>
                                        <p:attrNameLst>
                                          <p:attrName>style.visibility</p:attrName>
                                        </p:attrNameLst>
                                      </p:cBhvr>
                                      <p:to>
                                        <p:strVal val="hidden"/>
                                      </p:to>
                                    </p:set>
                                  </p:childTnLst>
                                </p:cTn>
                              </p:par>
                              <p:par>
                                <p:cTn id="41" presetID="2" presetClass="exit" presetSubtype="8" fill="hold" nodeType="withEffect">
                                  <p:stCondLst>
                                    <p:cond delay="0"/>
                                  </p:stCondLst>
                                  <p:childTnLst>
                                    <p:anim calcmode="lin" valueType="num">
                                      <p:cBhvr additive="base">
                                        <p:cTn id="42" dur="500"/>
                                        <p:tgtEl>
                                          <p:spTgt spid="12"/>
                                        </p:tgtEl>
                                        <p:attrNameLst>
                                          <p:attrName>ppt_x</p:attrName>
                                        </p:attrNameLst>
                                      </p:cBhvr>
                                      <p:tavLst>
                                        <p:tav tm="0">
                                          <p:val>
                                            <p:strVal val="ppt_x"/>
                                          </p:val>
                                        </p:tav>
                                        <p:tav tm="100000">
                                          <p:val>
                                            <p:strVal val="0-ppt_w/2"/>
                                          </p:val>
                                        </p:tav>
                                      </p:tavLst>
                                    </p:anim>
                                    <p:anim calcmode="lin" valueType="num">
                                      <p:cBhvr additive="base">
                                        <p:cTn id="43" dur="500"/>
                                        <p:tgtEl>
                                          <p:spTgt spid="12"/>
                                        </p:tgtEl>
                                        <p:attrNameLst>
                                          <p:attrName>ppt_y</p:attrName>
                                        </p:attrNameLst>
                                      </p:cBhvr>
                                      <p:tavLst>
                                        <p:tav tm="0">
                                          <p:val>
                                            <p:strVal val="ppt_y"/>
                                          </p:val>
                                        </p:tav>
                                        <p:tav tm="100000">
                                          <p:val>
                                            <p:strVal val="ppt_y"/>
                                          </p:val>
                                        </p:tav>
                                      </p:tavLst>
                                    </p:anim>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descr="http://www.hobbyone.com.br/31081ex.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268760"/>
            <a:ext cx="5832648" cy="426179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ttp://www.clker.com/cliparts/d/m/L/8/W/M/car-outlin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nvGrpSpPr>
          <p:cNvPr id="9" name="Grupp 8"/>
          <p:cNvGrpSpPr/>
          <p:nvPr/>
        </p:nvGrpSpPr>
        <p:grpSpPr>
          <a:xfrm>
            <a:off x="1547664" y="1275420"/>
            <a:ext cx="5832648" cy="4248472"/>
            <a:chOff x="3059832" y="2708920"/>
            <a:chExt cx="4494499" cy="3135022"/>
          </a:xfrm>
        </p:grpSpPr>
        <p:sp>
          <p:nvSpPr>
            <p:cNvPr id="4" name="Rektangel 3"/>
            <p:cNvSpPr/>
            <p:nvPr/>
          </p:nvSpPr>
          <p:spPr>
            <a:xfrm>
              <a:off x="3059832" y="2708920"/>
              <a:ext cx="4494499" cy="31350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4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018" y="3609681"/>
              <a:ext cx="4048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Rak pil 10"/>
          <p:cNvCxnSpPr/>
          <p:nvPr/>
        </p:nvCxnSpPr>
        <p:spPr>
          <a:xfrm>
            <a:off x="2053323" y="908720"/>
            <a:ext cx="1006509" cy="19442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H="1">
            <a:off x="5508104" y="2132856"/>
            <a:ext cx="2448272" cy="122413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 15"/>
          <p:cNvCxnSpPr/>
          <p:nvPr/>
        </p:nvCxnSpPr>
        <p:spPr>
          <a:xfrm flipV="1">
            <a:off x="2195736" y="4221088"/>
            <a:ext cx="1512168" cy="187220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7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dissolv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2240632" y="341040"/>
            <a:ext cx="4572000" cy="646331"/>
          </a:xfrm>
          <a:prstGeom prst="rect">
            <a:avLst/>
          </a:prstGeom>
        </p:spPr>
        <p:txBody>
          <a:bodyPr>
            <a:spAutoFit/>
          </a:bodyPr>
          <a:lstStyle/>
          <a:p>
            <a:pPr algn="ctr"/>
            <a:r>
              <a:rPr lang="sv-SE" sz="3600" dirty="0">
                <a:latin typeface="Corbel" panose="020B0503020204020204" pitchFamily="34" charset="0"/>
              </a:rPr>
              <a:t> </a:t>
            </a:r>
            <a:r>
              <a:rPr lang="sv-SE" sz="3600" b="1" dirty="0">
                <a:latin typeface="Corbel" panose="020B0503020204020204" pitchFamily="34" charset="0"/>
              </a:rPr>
              <a:t>DRIVKRAFTER</a:t>
            </a:r>
            <a:endParaRPr lang="sv-SE" sz="3600" dirty="0">
              <a:latin typeface="Corbel" panose="020B0503020204020204" pitchFamily="34" charset="0"/>
            </a:endParaRPr>
          </a:p>
        </p:txBody>
      </p:sp>
      <p:graphicFrame>
        <p:nvGraphicFramePr>
          <p:cNvPr id="2" name="Diagram 1"/>
          <p:cNvGraphicFramePr/>
          <p:nvPr>
            <p:extLst>
              <p:ext uri="{D42A27DB-BD31-4B8C-83A1-F6EECF244321}">
                <p14:modId xmlns:p14="http://schemas.microsoft.com/office/powerpoint/2010/main" val="3845221176"/>
              </p:ext>
            </p:extLst>
          </p:nvPr>
        </p:nvGraphicFramePr>
        <p:xfrm>
          <a:off x="1115616" y="987370"/>
          <a:ext cx="6840760" cy="460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Vänster-höger 4"/>
          <p:cNvSpPr/>
          <p:nvPr/>
        </p:nvSpPr>
        <p:spPr>
          <a:xfrm>
            <a:off x="1694559" y="4221088"/>
            <a:ext cx="5976664" cy="864096"/>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t>BÖRJA SMÅTT</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3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520F481-FCC2-4243-AAFA-AE775C5EA9DD}"/>
                                            </p:graphicEl>
                                          </p:spTgt>
                                        </p:tgtEl>
                                        <p:attrNameLst>
                                          <p:attrName>style.visibility</p:attrName>
                                        </p:attrNameLst>
                                      </p:cBhvr>
                                      <p:to>
                                        <p:strVal val="visible"/>
                                      </p:to>
                                    </p:set>
                                    <p:animEffect transition="in" filter="fade">
                                      <p:cBhvr>
                                        <p:cTn id="7" dur="500"/>
                                        <p:tgtEl>
                                          <p:spTgt spid="2">
                                            <p:graphicEl>
                                              <a:dgm id="{C520F481-FCC2-4243-AAFA-AE775C5EA9D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9C04DD80-5B42-4487-BC4B-38C00EFFE868}"/>
                                            </p:graphicEl>
                                          </p:spTgt>
                                        </p:tgtEl>
                                        <p:attrNameLst>
                                          <p:attrName>style.visibility</p:attrName>
                                        </p:attrNameLst>
                                      </p:cBhvr>
                                      <p:to>
                                        <p:strVal val="visible"/>
                                      </p:to>
                                    </p:set>
                                    <p:animEffect transition="in" filter="fade">
                                      <p:cBhvr>
                                        <p:cTn id="10" dur="500"/>
                                        <p:tgtEl>
                                          <p:spTgt spid="2">
                                            <p:graphicEl>
                                              <a:dgm id="{9C04DD80-5B42-4487-BC4B-38C00EFFE86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1397BB1D-ABC0-4A44-9E7C-6205626EACDD}"/>
                                            </p:graphicEl>
                                          </p:spTgt>
                                        </p:tgtEl>
                                        <p:attrNameLst>
                                          <p:attrName>style.visibility</p:attrName>
                                        </p:attrNameLst>
                                      </p:cBhvr>
                                      <p:to>
                                        <p:strVal val="visible"/>
                                      </p:to>
                                    </p:set>
                                    <p:animEffect transition="in" filter="fade">
                                      <p:cBhvr>
                                        <p:cTn id="15" dur="500"/>
                                        <p:tgtEl>
                                          <p:spTgt spid="2">
                                            <p:graphicEl>
                                              <a:dgm id="{1397BB1D-ABC0-4A44-9E7C-6205626EACD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1A5BBEAD-C534-4601-B846-684C5AF4FFAA}"/>
                                            </p:graphicEl>
                                          </p:spTgt>
                                        </p:tgtEl>
                                        <p:attrNameLst>
                                          <p:attrName>style.visibility</p:attrName>
                                        </p:attrNameLst>
                                      </p:cBhvr>
                                      <p:to>
                                        <p:strVal val="visible"/>
                                      </p:to>
                                    </p:set>
                                    <p:animEffect transition="in" filter="fade">
                                      <p:cBhvr>
                                        <p:cTn id="20" dur="500"/>
                                        <p:tgtEl>
                                          <p:spTgt spid="2">
                                            <p:graphicEl>
                                              <a:dgm id="{1A5BBEAD-C534-4601-B846-684C5AF4FFA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22A6CEF-9B73-4D55-AB39-B001D6A93998}"/>
                                            </p:graphicEl>
                                          </p:spTgt>
                                        </p:tgtEl>
                                        <p:attrNameLst>
                                          <p:attrName>style.visibility</p:attrName>
                                        </p:attrNameLst>
                                      </p:cBhvr>
                                      <p:to>
                                        <p:strVal val="visible"/>
                                      </p:to>
                                    </p:set>
                                    <p:animEffect transition="in" filter="fade">
                                      <p:cBhvr>
                                        <p:cTn id="23" dur="500"/>
                                        <p:tgtEl>
                                          <p:spTgt spid="2">
                                            <p:graphicEl>
                                              <a:dgm id="{D22A6CEF-9B73-4D55-AB39-B001D6A9399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9C40112-41DF-4C94-B7E1-E75AEF918B9B}"/>
                                            </p:graphicEl>
                                          </p:spTgt>
                                        </p:tgtEl>
                                        <p:attrNameLst>
                                          <p:attrName>style.visibility</p:attrName>
                                        </p:attrNameLst>
                                      </p:cBhvr>
                                      <p:to>
                                        <p:strVal val="visible"/>
                                      </p:to>
                                    </p:set>
                                    <p:animEffect transition="in" filter="fade">
                                      <p:cBhvr>
                                        <p:cTn id="28" dur="500"/>
                                        <p:tgtEl>
                                          <p:spTgt spid="2">
                                            <p:graphicEl>
                                              <a:dgm id="{B9C40112-41DF-4C94-B7E1-E75AEF918B9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FC437281-2E5F-432B-BFBB-61B7CE2FE8D0}"/>
                                            </p:graphicEl>
                                          </p:spTgt>
                                        </p:tgtEl>
                                        <p:attrNameLst>
                                          <p:attrName>style.visibility</p:attrName>
                                        </p:attrNameLst>
                                      </p:cBhvr>
                                      <p:to>
                                        <p:strVal val="visible"/>
                                      </p:to>
                                    </p:set>
                                    <p:animEffect transition="in" filter="fade">
                                      <p:cBhvr>
                                        <p:cTn id="33" dur="500"/>
                                        <p:tgtEl>
                                          <p:spTgt spid="2">
                                            <p:graphicEl>
                                              <a:dgm id="{FC437281-2E5F-432B-BFBB-61B7CE2FE8D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48F51BD6-E023-4C0B-B0EF-7687B744B99E}"/>
                                            </p:graphicEl>
                                          </p:spTgt>
                                        </p:tgtEl>
                                        <p:attrNameLst>
                                          <p:attrName>style.visibility</p:attrName>
                                        </p:attrNameLst>
                                      </p:cBhvr>
                                      <p:to>
                                        <p:strVal val="visible"/>
                                      </p:to>
                                    </p:set>
                                    <p:animEffect transition="in" filter="fade">
                                      <p:cBhvr>
                                        <p:cTn id="36" dur="500"/>
                                        <p:tgtEl>
                                          <p:spTgt spid="2">
                                            <p:graphicEl>
                                              <a:dgm id="{48F51BD6-E023-4C0B-B0EF-7687B744B99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B47AF774-CDB4-4001-BD45-9A9F8111C01C}"/>
                                            </p:graphicEl>
                                          </p:spTgt>
                                        </p:tgtEl>
                                        <p:attrNameLst>
                                          <p:attrName>style.visibility</p:attrName>
                                        </p:attrNameLst>
                                      </p:cBhvr>
                                      <p:to>
                                        <p:strVal val="visible"/>
                                      </p:to>
                                    </p:set>
                                    <p:animEffect transition="in" filter="fade">
                                      <p:cBhvr>
                                        <p:cTn id="41" dur="500"/>
                                        <p:tgtEl>
                                          <p:spTgt spid="2">
                                            <p:graphicEl>
                                              <a:dgm id="{B47AF774-CDB4-4001-BD45-9A9F8111C01C}"/>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blogs.rockingham.k12.va.us/textbook07/files/2012/05/base-jumping-yosemite_35060_990x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7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ruta 16"/>
          <p:cNvSpPr txBox="1"/>
          <p:nvPr/>
        </p:nvSpPr>
        <p:spPr>
          <a:xfrm>
            <a:off x="2380234" y="2708920"/>
            <a:ext cx="4248471" cy="1200329"/>
          </a:xfrm>
          <a:prstGeom prst="rect">
            <a:avLst/>
          </a:prstGeom>
          <a:solidFill>
            <a:schemeClr val="bg1">
              <a:lumMod val="85000"/>
              <a:lumOff val="15000"/>
            </a:schemeClr>
          </a:solidFill>
          <a:ln>
            <a:solidFill>
              <a:schemeClr val="bg1"/>
            </a:solidFill>
          </a:ln>
        </p:spPr>
        <p:txBody>
          <a:bodyPr wrap="square" rtlCol="0">
            <a:spAutoFit/>
          </a:bodyPr>
          <a:lstStyle/>
          <a:p>
            <a:pPr algn="ctr"/>
            <a:r>
              <a:rPr lang="sv-SE" dirty="0"/>
              <a:t>Johan Kjernald </a:t>
            </a:r>
          </a:p>
          <a:p>
            <a:pPr algn="ctr"/>
            <a:r>
              <a:rPr lang="sv-SE" dirty="0"/>
              <a:t>IT-samordnare</a:t>
            </a:r>
          </a:p>
          <a:p>
            <a:pPr algn="ctr"/>
            <a:r>
              <a:rPr lang="sv-SE" dirty="0"/>
              <a:t>Johan.kjernald@grkom.se</a:t>
            </a:r>
          </a:p>
          <a:p>
            <a:pPr algn="ctr"/>
            <a:r>
              <a:rPr lang="sv-SE" dirty="0"/>
              <a:t>0733-615685</a:t>
            </a:r>
          </a:p>
        </p:txBody>
      </p:sp>
    </p:spTree>
    <p:extLst>
      <p:ext uri="{BB962C8B-B14F-4D97-AF65-F5344CB8AC3E}">
        <p14:creationId xmlns:p14="http://schemas.microsoft.com/office/powerpoint/2010/main" val="304909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johnprados.com/wp-content/uploads/2013/08/wo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584" y="1895805"/>
            <a:ext cx="1558077" cy="1558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1728039" y="3585777"/>
            <a:ext cx="3041218" cy="369332"/>
          </a:xfrm>
          <a:prstGeom prst="rect">
            <a:avLst/>
          </a:prstGeom>
          <a:noFill/>
        </p:spPr>
        <p:txBody>
          <a:bodyPr wrap="none" rtlCol="0">
            <a:spAutoFit/>
          </a:bodyPr>
          <a:lstStyle/>
          <a:p>
            <a:pPr algn="ctr"/>
            <a:r>
              <a:rPr lang="sv-SE" dirty="0"/>
              <a:t>Ca X 1000 000 000 dokument</a:t>
            </a:r>
          </a:p>
        </p:txBody>
      </p:sp>
      <p:pic>
        <p:nvPicPr>
          <p:cNvPr id="6" name="Picture 4" descr="http://www.smartbrandingco.com/PomPrintBlog/wp-content/uploads/2012/02/Hard_Dis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0768" y="1868713"/>
            <a:ext cx="1801707" cy="1801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p:cNvSpPr txBox="1"/>
          <p:nvPr/>
        </p:nvSpPr>
        <p:spPr>
          <a:xfrm>
            <a:off x="7065706" y="3585777"/>
            <a:ext cx="591830" cy="369332"/>
          </a:xfrm>
          <a:prstGeom prst="rect">
            <a:avLst/>
          </a:prstGeom>
          <a:noFill/>
        </p:spPr>
        <p:txBody>
          <a:bodyPr wrap="none" rtlCol="0">
            <a:spAutoFit/>
          </a:bodyPr>
          <a:lstStyle/>
          <a:p>
            <a:pPr algn="ctr"/>
            <a:r>
              <a:rPr lang="sv-SE" dirty="0"/>
              <a:t>X 40</a:t>
            </a:r>
          </a:p>
        </p:txBody>
      </p:sp>
      <p:cxnSp>
        <p:nvCxnSpPr>
          <p:cNvPr id="8" name="Rak pil 7"/>
          <p:cNvCxnSpPr>
            <a:stCxn id="4" idx="3"/>
          </p:cNvCxnSpPr>
          <p:nvPr/>
        </p:nvCxnSpPr>
        <p:spPr>
          <a:xfrm flipV="1">
            <a:off x="3519661" y="2674843"/>
            <a:ext cx="279738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833164" y="3894147"/>
            <a:ext cx="2664063" cy="830997"/>
          </a:xfrm>
          <a:prstGeom prst="rect">
            <a:avLst/>
          </a:prstGeom>
          <a:noFill/>
        </p:spPr>
        <p:txBody>
          <a:bodyPr wrap="none" rtlCol="0">
            <a:spAutoFit/>
          </a:bodyPr>
          <a:lstStyle/>
          <a:p>
            <a:r>
              <a:rPr lang="sv-SE" sz="1200" dirty="0"/>
              <a:t>130000 Hyllmeter </a:t>
            </a:r>
          </a:p>
          <a:p>
            <a:r>
              <a:rPr lang="sv-SE" sz="1200" dirty="0"/>
              <a:t>x </a:t>
            </a:r>
          </a:p>
          <a:p>
            <a:r>
              <a:rPr lang="sv-SE" sz="1200" dirty="0"/>
              <a:t>7000 (ca antal dokument per hyllmeter)</a:t>
            </a:r>
          </a:p>
          <a:p>
            <a:endParaRPr lang="sv-SE" sz="1200" dirty="0"/>
          </a:p>
        </p:txBody>
      </p:sp>
      <p:sp>
        <p:nvSpPr>
          <p:cNvPr id="10" name="textruta 9"/>
          <p:cNvSpPr txBox="1"/>
          <p:nvPr/>
        </p:nvSpPr>
        <p:spPr>
          <a:xfrm>
            <a:off x="6410335" y="3894145"/>
            <a:ext cx="2148217" cy="830997"/>
          </a:xfrm>
          <a:prstGeom prst="rect">
            <a:avLst/>
          </a:prstGeom>
          <a:noFill/>
        </p:spPr>
        <p:txBody>
          <a:bodyPr wrap="none" rtlCol="0">
            <a:spAutoFit/>
          </a:bodyPr>
          <a:lstStyle/>
          <a:p>
            <a:r>
              <a:rPr lang="sv-SE" sz="1200" dirty="0"/>
              <a:t>Ca 250 </a:t>
            </a:r>
            <a:r>
              <a:rPr lang="sv-SE" sz="1200" dirty="0" err="1"/>
              <a:t>kB</a:t>
            </a:r>
            <a:r>
              <a:rPr lang="sv-SE" sz="1200" dirty="0"/>
              <a:t> / dokument = 239 TB</a:t>
            </a:r>
          </a:p>
          <a:p>
            <a:endParaRPr lang="sv-SE" sz="1200" dirty="0"/>
          </a:p>
          <a:p>
            <a:r>
              <a:rPr lang="sv-SE" sz="1200" dirty="0"/>
              <a:t>240 TB / 6TB (per Hårddisk)</a:t>
            </a:r>
          </a:p>
          <a:p>
            <a:r>
              <a:rPr lang="sv-SE" sz="1200" dirty="0"/>
              <a:t>= 40st Hårddiskar</a:t>
            </a:r>
          </a:p>
        </p:txBody>
      </p:sp>
      <p:pic>
        <p:nvPicPr>
          <p:cNvPr id="2" name="Bildobjekt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9017" y="1268761"/>
            <a:ext cx="4320480" cy="3240360"/>
          </a:xfrm>
          <a:prstGeom prst="rect">
            <a:avLst/>
          </a:prstGeom>
          <a:ln>
            <a:noFill/>
          </a:ln>
          <a:effectLst>
            <a:softEdge rad="112500"/>
          </a:effectLst>
        </p:spPr>
      </p:pic>
    </p:spTree>
    <p:extLst>
      <p:ext uri="{BB962C8B-B14F-4D97-AF65-F5344CB8AC3E}">
        <p14:creationId xmlns:p14="http://schemas.microsoft.com/office/powerpoint/2010/main" val="26774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2222E-6 -4.81481E-6 L -0.39948 -0.0155 " pathEditMode="relative" rAng="0" ptsTypes="AA">
                                      <p:cBhvr>
                                        <p:cTn id="6" dur="2000" fill="hold"/>
                                        <p:tgtEl>
                                          <p:spTgt spid="2"/>
                                        </p:tgtEl>
                                        <p:attrNameLst>
                                          <p:attrName>ppt_x</p:attrName>
                                          <p:attrName>ppt_y</p:attrName>
                                        </p:attrNameLst>
                                      </p:cBhvr>
                                      <p:rCtr x="-19983" y="-787"/>
                                    </p:animMotion>
                                  </p:childTnLst>
                                </p:cTn>
                              </p:par>
                              <p:par>
                                <p:cTn id="7" presetID="6" presetClass="emph" presetSubtype="0" fill="hold" nodeType="withEffect">
                                  <p:stCondLst>
                                    <p:cond delay="0"/>
                                  </p:stCondLst>
                                  <p:childTnLst>
                                    <p:animScale>
                                      <p:cBhvr>
                                        <p:cTn id="8" dur="2000" fill="hold"/>
                                        <p:tgtEl>
                                          <p:spTgt spid="2"/>
                                        </p:tgtEl>
                                      </p:cBhvr>
                                      <p:by x="40000" y="40000"/>
                                    </p:animScale>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ell 7"/>
          <p:cNvGraphicFramePr>
            <a:graphicFrameLocks noGrp="1"/>
          </p:cNvGraphicFramePr>
          <p:nvPr>
            <p:extLst>
              <p:ext uri="{D42A27DB-BD31-4B8C-83A1-F6EECF244321}">
                <p14:modId xmlns:p14="http://schemas.microsoft.com/office/powerpoint/2010/main" val="746818172"/>
              </p:ext>
            </p:extLst>
          </p:nvPr>
        </p:nvGraphicFramePr>
        <p:xfrm>
          <a:off x="1043608" y="367036"/>
          <a:ext cx="7200800" cy="5976664"/>
        </p:xfrm>
        <a:graphic>
          <a:graphicData uri="http://schemas.openxmlformats.org/drawingml/2006/table">
            <a:tbl>
              <a:tblPr firstRow="1" bandRow="1">
                <a:tableStyleId>{5C22544A-7EE6-4342-B048-85BDC9FD1C3A}</a:tableStyleId>
              </a:tblPr>
              <a:tblGrid>
                <a:gridCol w="7200800">
                  <a:extLst>
                    <a:ext uri="{9D8B030D-6E8A-4147-A177-3AD203B41FA5}">
                      <a16:colId xmlns:a16="http://schemas.microsoft.com/office/drawing/2014/main" val="20000"/>
                    </a:ext>
                  </a:extLst>
                </a:gridCol>
              </a:tblGrid>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0"/>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1"/>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2"/>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3"/>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4"/>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5"/>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6"/>
                  </a:ext>
                </a:extLst>
              </a:tr>
              <a:tr h="747083">
                <a:tc>
                  <a:txBody>
                    <a:bodyPr/>
                    <a:lstStyle/>
                    <a:p>
                      <a:endParaRPr lang="sv-SE"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lumOff val="25000"/>
                      </a:schemeClr>
                    </a:solidFill>
                  </a:tcPr>
                </a:tc>
                <a:extLst>
                  <a:ext uri="{0D108BD9-81ED-4DB2-BD59-A6C34878D82A}">
                    <a16:rowId xmlns:a16="http://schemas.microsoft.com/office/drawing/2014/main" val="10007"/>
                  </a:ext>
                </a:extLst>
              </a:tr>
            </a:tbl>
          </a:graphicData>
        </a:graphic>
      </p:graphicFrame>
      <p:pic>
        <p:nvPicPr>
          <p:cNvPr id="9218" name="Picture 2" descr="http://www.friendsofdpl.com/images/photos/Stack%20of%20book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1512168" cy="57950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p 2"/>
          <p:cNvGrpSpPr/>
          <p:nvPr/>
        </p:nvGrpSpPr>
        <p:grpSpPr>
          <a:xfrm>
            <a:off x="4131578" y="573933"/>
            <a:ext cx="1088494" cy="5769767"/>
            <a:chOff x="5719941" y="-603448"/>
            <a:chExt cx="1088494" cy="7649596"/>
          </a:xfrm>
        </p:grpSpPr>
        <p:pic>
          <p:nvPicPr>
            <p:cNvPr id="9220" name="Picture 4" descr="http://upload.wikimedia.org/wikipedia/en/thumb/a/ad/Gangnam_Style_Official_Cover.png/220px-Gangnam_Style_Official_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4868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upload.wikimedia.org/wikipedia/en/d/d1/Babycovera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62880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upload.wikimedia.org/wikipedia/en/thumb/c/c0/Enriquebailandocover.jpg/220px-Enriquebailando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793227"/>
              <a:ext cx="1084306" cy="108430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upload.wikimedia.org/wikipedia/en/thumb/7/7c/Taylor_Swift_-_Blank_Space_%28Official_Single_Cover%29.png/220px-Taylor_Swift_-_Blank_Space_%28Official_Single_Cover%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4877534"/>
              <a:ext cx="1084306" cy="108430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img.timeinc.net/time/daily/2009/0909/youtube_cat_093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8111" y="5961841"/>
              <a:ext cx="1080323" cy="1084307"/>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www.youtube.com/yt/brand/media/image/YouTube-logo-full_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129" y="-603448"/>
              <a:ext cx="108430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http://www.sushicode.com/wp-content/uploads/2015/03/DSC_0476-1024x57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9941" y="2708920"/>
              <a:ext cx="1084307" cy="108012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2" descr="http://www.friendsofdpl.com/images/photos/Stack%20of%20book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86314"/>
            <a:ext cx="1512168" cy="573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Rak pil 10"/>
          <p:cNvCxnSpPr/>
          <p:nvPr/>
        </p:nvCxnSpPr>
        <p:spPr>
          <a:xfrm flipV="1">
            <a:off x="2987824" y="1008433"/>
            <a:ext cx="1100163" cy="52778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rot="17031030">
            <a:off x="3340563" y="3558763"/>
            <a:ext cx="679994" cy="369332"/>
          </a:xfrm>
          <a:prstGeom prst="rect">
            <a:avLst/>
          </a:prstGeom>
          <a:noFill/>
        </p:spPr>
        <p:txBody>
          <a:bodyPr wrap="none" rtlCol="0">
            <a:spAutoFit/>
          </a:bodyPr>
          <a:lstStyle/>
          <a:p>
            <a:r>
              <a:rPr lang="sv-SE" dirty="0"/>
              <a:t>x144</a:t>
            </a:r>
          </a:p>
        </p:txBody>
      </p:sp>
      <p:grpSp>
        <p:nvGrpSpPr>
          <p:cNvPr id="39" name="Grupp 38"/>
          <p:cNvGrpSpPr/>
          <p:nvPr/>
        </p:nvGrpSpPr>
        <p:grpSpPr>
          <a:xfrm>
            <a:off x="4135662" y="6286314"/>
            <a:ext cx="1088494" cy="54440"/>
            <a:chOff x="5719941" y="-603448"/>
            <a:chExt cx="1088494" cy="7649596"/>
          </a:xfrm>
        </p:grpSpPr>
        <p:pic>
          <p:nvPicPr>
            <p:cNvPr id="40" name="Picture 4" descr="http://upload.wikimedia.org/wikipedia/en/thumb/a/ad/Gangnam_Style_Official_Cover.png/220px-Gangnam_Style_Official_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4868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upload.wikimedia.org/wikipedia/en/d/d1/Babycoverar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128" y="1628800"/>
              <a:ext cx="108012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upload.wikimedia.org/wikipedia/en/thumb/c/c0/Enriquebailandocover.jpg/220px-Enriquebailando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793227"/>
              <a:ext cx="1084306" cy="10843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upload.wikimedia.org/wikipedia/en/thumb/7/7c/Taylor_Swift_-_Blank_Space_%28Official_Single_Cover%29.png/220px-Taylor_Swift_-_Blank_Space_%28Official_Single_Cover%2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4877534"/>
              <a:ext cx="1084306" cy="10843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img.timeinc.net/time/daily/2009/0909/youtube_cat_0930.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8111" y="5961841"/>
              <a:ext cx="1080323" cy="10843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http://www.youtube.com/yt/brand/media/image/YouTube-logo-full_colo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24129" y="-603448"/>
              <a:ext cx="108430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http://www.sushicode.com/wp-content/uploads/2015/03/DSC_0476-1024x57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19941" y="2708920"/>
              <a:ext cx="1084307" cy="1080120"/>
            </a:xfrm>
            <a:prstGeom prst="rect">
              <a:avLst/>
            </a:prstGeom>
            <a:noFill/>
            <a:extLst>
              <a:ext uri="{909E8E84-426E-40DD-AFC4-6F175D3DCCD1}">
                <a14:hiddenFill xmlns:a14="http://schemas.microsoft.com/office/drawing/2010/main">
                  <a:solidFill>
                    <a:srgbClr val="FFFFFF"/>
                  </a:solidFill>
                </a14:hiddenFill>
              </a:ext>
            </a:extLst>
          </p:spPr>
        </p:pic>
      </p:grpSp>
      <p:pic>
        <p:nvPicPr>
          <p:cNvPr id="9244"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00" y="548680"/>
            <a:ext cx="1080120" cy="5788215"/>
          </a:xfrm>
          <a:prstGeom prst="rect">
            <a:avLst/>
          </a:prstGeom>
          <a:noFill/>
          <a:ln>
            <a:noFill/>
          </a:ln>
          <a:effectLst>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Rak pil 49"/>
          <p:cNvCxnSpPr/>
          <p:nvPr/>
        </p:nvCxnSpPr>
        <p:spPr>
          <a:xfrm flipV="1">
            <a:off x="2985005" y="676544"/>
            <a:ext cx="3387195" cy="56138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ruta 50"/>
          <p:cNvSpPr txBox="1"/>
          <p:nvPr/>
        </p:nvSpPr>
        <p:spPr>
          <a:xfrm rot="17967411">
            <a:off x="4330799" y="2716665"/>
            <a:ext cx="1693092" cy="369332"/>
          </a:xfrm>
          <a:prstGeom prst="rect">
            <a:avLst/>
          </a:prstGeom>
          <a:noFill/>
        </p:spPr>
        <p:txBody>
          <a:bodyPr wrap="none" rtlCol="0">
            <a:spAutoFit/>
          </a:bodyPr>
          <a:lstStyle/>
          <a:p>
            <a:r>
              <a:rPr lang="sv-SE" dirty="0"/>
              <a:t>x20000000000</a:t>
            </a:r>
          </a:p>
        </p:txBody>
      </p:sp>
      <p:cxnSp>
        <p:nvCxnSpPr>
          <p:cNvPr id="53" name="Rak pil 52"/>
          <p:cNvCxnSpPr/>
          <p:nvPr/>
        </p:nvCxnSpPr>
        <p:spPr>
          <a:xfrm flipV="1">
            <a:off x="5215885" y="676544"/>
            <a:ext cx="1156315" cy="5614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rot="16853726">
            <a:off x="5215885" y="4005064"/>
            <a:ext cx="1313180" cy="369332"/>
          </a:xfrm>
          <a:prstGeom prst="rect">
            <a:avLst/>
          </a:prstGeom>
          <a:noFill/>
        </p:spPr>
        <p:txBody>
          <a:bodyPr wrap="none" rtlCol="0">
            <a:spAutoFit/>
          </a:bodyPr>
          <a:lstStyle/>
          <a:p>
            <a:r>
              <a:rPr lang="sv-SE" dirty="0"/>
              <a:t>x10000000</a:t>
            </a:r>
          </a:p>
        </p:txBody>
      </p:sp>
    </p:spTree>
    <p:extLst>
      <p:ext uri="{BB962C8B-B14F-4D97-AF65-F5344CB8AC3E}">
        <p14:creationId xmlns:p14="http://schemas.microsoft.com/office/powerpoint/2010/main" val="12606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1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1500"/>
                                        <p:tgtEl>
                                          <p:spTgt spid="9218"/>
                                        </p:tgtEl>
                                      </p:cBhvr>
                                    </p:animEffect>
                                    <p:set>
                                      <p:cBhvr>
                                        <p:cTn id="12" dur="1" fill="hold">
                                          <p:stCondLst>
                                            <p:cond delay="1499"/>
                                          </p:stCondLst>
                                        </p:cTn>
                                        <p:tgtEl>
                                          <p:spTgt spid="9218"/>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500"/>
                                        <p:tgtEl>
                                          <p:spTgt spid="3"/>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nodeType="clickEffect">
                                  <p:stCondLst>
                                    <p:cond delay="0"/>
                                  </p:stCondLst>
                                  <p:childTnLst>
                                    <p:animEffect transition="out" filter="wipe(up)">
                                      <p:cBhvr>
                                        <p:cTn id="29" dur="1500"/>
                                        <p:tgtEl>
                                          <p:spTgt spid="3"/>
                                        </p:tgtEl>
                                      </p:cBhvr>
                                    </p:animEffect>
                                    <p:set>
                                      <p:cBhvr>
                                        <p:cTn id="30" dur="1" fill="hold">
                                          <p:stCondLst>
                                            <p:cond delay="1499"/>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9244"/>
                                        </p:tgtEl>
                                        <p:attrNameLst>
                                          <p:attrName>style.visibility</p:attrName>
                                        </p:attrNameLst>
                                      </p:cBhvr>
                                      <p:to>
                                        <p:strVal val="visible"/>
                                      </p:to>
                                    </p:set>
                                    <p:animEffect transition="in" filter="wipe(down)">
                                      <p:cBhvr>
                                        <p:cTn id="37" dur="2000"/>
                                        <p:tgtEl>
                                          <p:spTgt spid="9244"/>
                                        </p:tgtEl>
                                      </p:cBhvr>
                                    </p:animEffect>
                                  </p:childTnLst>
                                </p:cTn>
                              </p:par>
                              <p:par>
                                <p:cTn id="38" presetID="1"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31"/>
                                        </p:tgtEl>
                                        <p:attrNameLst>
                                          <p:attrName>style.visibility</p:attrName>
                                        </p:attrNameLst>
                                      </p:cBhvr>
                                      <p:to>
                                        <p:strVal val="hidden"/>
                                      </p:to>
                                    </p:se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0"/>
                                        <p:tgtEl>
                                          <p:spTgt spid="54"/>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1"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800" y="1367690"/>
            <a:ext cx="4800600" cy="5227320"/>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2800" y="1367690"/>
            <a:ext cx="4800600" cy="5227320"/>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2800" y="1367690"/>
            <a:ext cx="4800600" cy="5227320"/>
          </a:xfrm>
          <a:prstGeom prst="rect">
            <a:avLst/>
          </a:prstGeom>
        </p:spPr>
      </p:pic>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800" y="1367690"/>
            <a:ext cx="4800600" cy="5227320"/>
          </a:xfrm>
          <a:prstGeom prst="rect">
            <a:avLst/>
          </a:prstGeom>
        </p:spPr>
      </p:pic>
      <p:sp>
        <p:nvSpPr>
          <p:cNvPr id="11" name="textruta 10"/>
          <p:cNvSpPr txBox="1"/>
          <p:nvPr/>
        </p:nvSpPr>
        <p:spPr>
          <a:xfrm>
            <a:off x="1980098" y="4583828"/>
            <a:ext cx="1005403" cy="954107"/>
          </a:xfrm>
          <a:prstGeom prst="rect">
            <a:avLst/>
          </a:prstGeom>
          <a:noFill/>
        </p:spPr>
        <p:txBody>
          <a:bodyPr wrap="none" rtlCol="0">
            <a:spAutoFit/>
          </a:bodyPr>
          <a:lstStyle/>
          <a:p>
            <a:r>
              <a:rPr lang="sv-SE" sz="3600" dirty="0">
                <a:solidFill>
                  <a:prstClr val="white"/>
                </a:solidFill>
                <a:latin typeface="Corbel" panose="020B0503020204020204" pitchFamily="34" charset="0"/>
              </a:rPr>
              <a:t>GR</a:t>
            </a:r>
          </a:p>
          <a:p>
            <a:r>
              <a:rPr lang="sv-SE" sz="2000" dirty="0">
                <a:solidFill>
                  <a:prstClr val="white"/>
                </a:solidFill>
                <a:latin typeface="Corbel" panose="020B0503020204020204" pitchFamily="34" charset="0"/>
              </a:rPr>
              <a:t>970 000</a:t>
            </a:r>
          </a:p>
        </p:txBody>
      </p:sp>
      <p:sp>
        <p:nvSpPr>
          <p:cNvPr id="22" name="textruta 21"/>
          <p:cNvSpPr txBox="1"/>
          <p:nvPr/>
        </p:nvSpPr>
        <p:spPr>
          <a:xfrm>
            <a:off x="5436919" y="5778772"/>
            <a:ext cx="2970685" cy="954107"/>
          </a:xfrm>
          <a:prstGeom prst="rect">
            <a:avLst/>
          </a:prstGeom>
          <a:noFill/>
        </p:spPr>
        <p:txBody>
          <a:bodyPr wrap="none" rtlCol="0">
            <a:spAutoFit/>
          </a:bodyPr>
          <a:lstStyle/>
          <a:p>
            <a:r>
              <a:rPr lang="sv-SE" sz="3600" dirty="0">
                <a:solidFill>
                  <a:prstClr val="white"/>
                </a:solidFill>
                <a:latin typeface="Corbel" panose="020B0503020204020204" pitchFamily="34" charset="0"/>
              </a:rPr>
              <a:t>Boråsregionen</a:t>
            </a:r>
          </a:p>
          <a:p>
            <a:r>
              <a:rPr lang="sv-SE" sz="2000" dirty="0">
                <a:solidFill>
                  <a:prstClr val="white"/>
                </a:solidFill>
                <a:latin typeface="Corbel" panose="020B0503020204020204" pitchFamily="34" charset="0"/>
              </a:rPr>
              <a:t>280 000</a:t>
            </a:r>
          </a:p>
        </p:txBody>
      </p:sp>
      <p:sp>
        <p:nvSpPr>
          <p:cNvPr id="23" name="textruta 22"/>
          <p:cNvSpPr txBox="1"/>
          <p:nvPr/>
        </p:nvSpPr>
        <p:spPr>
          <a:xfrm>
            <a:off x="6660232" y="1894429"/>
            <a:ext cx="2162772" cy="954107"/>
          </a:xfrm>
          <a:prstGeom prst="rect">
            <a:avLst/>
          </a:prstGeom>
          <a:noFill/>
        </p:spPr>
        <p:txBody>
          <a:bodyPr wrap="none" rtlCol="0">
            <a:spAutoFit/>
          </a:bodyPr>
          <a:lstStyle/>
          <a:p>
            <a:r>
              <a:rPr lang="sv-SE" sz="3600" dirty="0">
                <a:solidFill>
                  <a:prstClr val="white"/>
                </a:solidFill>
                <a:latin typeface="Corbel" panose="020B0503020204020204" pitchFamily="34" charset="0"/>
              </a:rPr>
              <a:t>Skaraborg</a:t>
            </a:r>
          </a:p>
          <a:p>
            <a:r>
              <a:rPr lang="sv-SE" sz="2000" dirty="0">
                <a:solidFill>
                  <a:prstClr val="white"/>
                </a:solidFill>
                <a:latin typeface="Corbel" panose="020B0503020204020204" pitchFamily="34" charset="0"/>
              </a:rPr>
              <a:t>258 000</a:t>
            </a:r>
            <a:endParaRPr lang="sv-SE" sz="3600" dirty="0">
              <a:solidFill>
                <a:prstClr val="white"/>
              </a:solidFill>
              <a:latin typeface="Corbel" panose="020B0503020204020204" pitchFamily="34" charset="0"/>
            </a:endParaRPr>
          </a:p>
        </p:txBody>
      </p:sp>
      <p:sp>
        <p:nvSpPr>
          <p:cNvPr id="24" name="textruta 23"/>
          <p:cNvSpPr txBox="1"/>
          <p:nvPr/>
        </p:nvSpPr>
        <p:spPr>
          <a:xfrm>
            <a:off x="820072" y="2842161"/>
            <a:ext cx="1866217" cy="954107"/>
          </a:xfrm>
          <a:prstGeom prst="rect">
            <a:avLst/>
          </a:prstGeom>
          <a:noFill/>
        </p:spPr>
        <p:txBody>
          <a:bodyPr wrap="none" rtlCol="0">
            <a:spAutoFit/>
          </a:bodyPr>
          <a:lstStyle/>
          <a:p>
            <a:r>
              <a:rPr lang="sv-SE" sz="3600" dirty="0">
                <a:solidFill>
                  <a:prstClr val="white"/>
                </a:solidFill>
                <a:latin typeface="Corbel" panose="020B0503020204020204" pitchFamily="34" charset="0"/>
              </a:rPr>
              <a:t>Fyrbodal</a:t>
            </a:r>
          </a:p>
          <a:p>
            <a:r>
              <a:rPr lang="sv-SE" sz="2000" dirty="0">
                <a:solidFill>
                  <a:prstClr val="white"/>
                </a:solidFill>
                <a:latin typeface="Corbel" panose="020B0503020204020204" pitchFamily="34" charset="0"/>
              </a:rPr>
              <a:t>260 000</a:t>
            </a:r>
            <a:endParaRPr lang="sv-SE" sz="3600" dirty="0">
              <a:solidFill>
                <a:prstClr val="white"/>
              </a:solidFill>
              <a:latin typeface="Corbel" panose="020B0503020204020204" pitchFamily="34" charset="0"/>
            </a:endParaRPr>
          </a:p>
        </p:txBody>
      </p:sp>
      <p:sp>
        <p:nvSpPr>
          <p:cNvPr id="25" name="textruta 24"/>
          <p:cNvSpPr txBox="1"/>
          <p:nvPr/>
        </p:nvSpPr>
        <p:spPr>
          <a:xfrm>
            <a:off x="3949991" y="298862"/>
            <a:ext cx="1937325" cy="646331"/>
          </a:xfrm>
          <a:prstGeom prst="rect">
            <a:avLst/>
          </a:prstGeom>
          <a:noFill/>
        </p:spPr>
        <p:txBody>
          <a:bodyPr wrap="none" rtlCol="0">
            <a:spAutoFit/>
          </a:bodyPr>
          <a:lstStyle/>
          <a:p>
            <a:r>
              <a:rPr lang="sv-SE" sz="3600" dirty="0" err="1">
                <a:solidFill>
                  <a:prstClr val="white"/>
                </a:solidFill>
                <a:latin typeface="Corbel" panose="020B0503020204020204" pitchFamily="34" charset="0"/>
              </a:rPr>
              <a:t>VästKom</a:t>
            </a:r>
            <a:endParaRPr lang="sv-SE" sz="3600" dirty="0">
              <a:solidFill>
                <a:prstClr val="white"/>
              </a:solidFill>
              <a:latin typeface="Corbel" panose="020B0503020204020204" pitchFamily="34" charset="0"/>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5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Bildresultat för before basej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188" y="838200"/>
            <a:ext cx="6905625" cy="518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16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descr="http://media.giphy.com/media/4bWWKmUnn5E4/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348880"/>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34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5" y="127478"/>
            <a:ext cx="502021" cy="5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2987824" y="2780928"/>
            <a:ext cx="2735044" cy="769441"/>
          </a:xfrm>
          <a:prstGeom prst="rect">
            <a:avLst/>
          </a:prstGeom>
          <a:noFill/>
        </p:spPr>
        <p:txBody>
          <a:bodyPr wrap="none" rtlCol="0">
            <a:spAutoFit/>
          </a:bodyPr>
          <a:lstStyle/>
          <a:p>
            <a:r>
              <a:rPr lang="sv-SE" sz="4400" b="1" dirty="0">
                <a:latin typeface="Corbel" panose="020B0503020204020204" pitchFamily="34" charset="0"/>
              </a:rPr>
              <a:t>KUNSKAP</a:t>
            </a:r>
          </a:p>
        </p:txBody>
      </p:sp>
    </p:spTree>
    <p:extLst>
      <p:ext uri="{BB962C8B-B14F-4D97-AF65-F5344CB8AC3E}">
        <p14:creationId xmlns:p14="http://schemas.microsoft.com/office/powerpoint/2010/main" val="3686735974"/>
      </p:ext>
    </p:extLst>
  </p:cSld>
  <p:clrMapOvr>
    <a:masterClrMapping/>
  </p:clrMapOvr>
</p:sld>
</file>

<file path=ppt/theme/theme1.xml><?xml version="1.0" encoding="utf-8"?>
<a:theme xmlns:a="http://schemas.openxmlformats.org/drawingml/2006/main" name="Flätat">
  <a:themeElements>
    <a:clrScheme name="Flätat">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lätat">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Flätat">
  <a:themeElements>
    <a:clrScheme name="Flätat">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lätat">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10196</TotalTime>
  <Words>767</Words>
  <Application>Microsoft Office PowerPoint</Application>
  <PresentationFormat>Bildspel på skärmen (4:3)</PresentationFormat>
  <Paragraphs>189</Paragraphs>
  <Slides>33</Slides>
  <Notes>25</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33</vt:i4>
      </vt:variant>
    </vt:vector>
  </HeadingPairs>
  <TitlesOfParts>
    <vt:vector size="40" baseType="lpstr">
      <vt:lpstr>Arial</vt:lpstr>
      <vt:lpstr>Calibri</vt:lpstr>
      <vt:lpstr>Corbel</vt:lpstr>
      <vt:lpstr>Times New Roman</vt:lpstr>
      <vt:lpstr>Tw Cen MT</vt:lpstr>
      <vt:lpstr>Flätat</vt:lpstr>
      <vt:lpstr>1_Flätat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MALL FÖR KRAVSPECIFIKATION </vt:lpstr>
      <vt:lpstr>Tillsammans</vt:lpstr>
      <vt:lpstr>PowerPoint-presentation</vt:lpstr>
      <vt:lpstr>PowerPoint-presentation</vt:lpstr>
      <vt:lpstr>PowerPoint-presentation</vt:lpstr>
      <vt:lpstr>PowerPoint-presentation</vt:lpstr>
      <vt:lpstr>PowerPoint-presentation</vt:lpstr>
      <vt:lpstr>PowerPoint-presentation</vt:lpstr>
    </vt:vector>
  </TitlesOfParts>
  <Company>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Kjernald</dc:creator>
  <cp:lastModifiedBy>Maricel Zoll</cp:lastModifiedBy>
  <cp:revision>70</cp:revision>
  <dcterms:created xsi:type="dcterms:W3CDTF">2015-05-04T12:04:28Z</dcterms:created>
  <dcterms:modified xsi:type="dcterms:W3CDTF">2016-11-25T10:07:30Z</dcterms:modified>
</cp:coreProperties>
</file>