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5"/>
  </p:notesMasterIdLst>
  <p:sldIdLst>
    <p:sldId id="256" r:id="rId5"/>
    <p:sldId id="259" r:id="rId6"/>
    <p:sldId id="312" r:id="rId7"/>
    <p:sldId id="313" r:id="rId8"/>
    <p:sldId id="260" r:id="rId9"/>
    <p:sldId id="314" r:id="rId10"/>
    <p:sldId id="261" r:id="rId11"/>
    <p:sldId id="262" r:id="rId12"/>
    <p:sldId id="263" r:id="rId13"/>
    <p:sldId id="264" r:id="rId14"/>
    <p:sldId id="315" r:id="rId15"/>
    <p:sldId id="266" r:id="rId16"/>
    <p:sldId id="267" r:id="rId17"/>
    <p:sldId id="268" r:id="rId18"/>
    <p:sldId id="269" r:id="rId19"/>
    <p:sldId id="270" r:id="rId20"/>
    <p:sldId id="271" r:id="rId21"/>
    <p:sldId id="272" r:id="rId22"/>
    <p:sldId id="273" r:id="rId23"/>
    <p:sldId id="274" r:id="rId24"/>
    <p:sldId id="316" r:id="rId25"/>
    <p:sldId id="276" r:id="rId26"/>
    <p:sldId id="317" r:id="rId27"/>
    <p:sldId id="278" r:id="rId28"/>
    <p:sldId id="279" r:id="rId29"/>
    <p:sldId id="280" r:id="rId30"/>
    <p:sldId id="281" r:id="rId31"/>
    <p:sldId id="282" r:id="rId32"/>
    <p:sldId id="318"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319" r:id="rId49"/>
    <p:sldId id="298" r:id="rId50"/>
    <p:sldId id="299" r:id="rId51"/>
    <p:sldId id="300" r:id="rId52"/>
    <p:sldId id="301" r:id="rId53"/>
    <p:sldId id="320" r:id="rId54"/>
    <p:sldId id="302" r:id="rId55"/>
    <p:sldId id="303" r:id="rId56"/>
    <p:sldId id="304" r:id="rId57"/>
    <p:sldId id="305" r:id="rId58"/>
    <p:sldId id="306" r:id="rId59"/>
    <p:sldId id="307" r:id="rId60"/>
    <p:sldId id="308" r:id="rId61"/>
    <p:sldId id="309" r:id="rId62"/>
    <p:sldId id="310" r:id="rId63"/>
    <p:sldId id="311" r:id="rId6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Krantz" initials="AK" lastIdx="32" clrIdx="0">
    <p:extLst/>
  </p:cmAuthor>
  <p:cmAuthor id="2" name="Gisela Fridstedt" initials="GF" lastIdx="37" clrIdx="1">
    <p:extLst/>
  </p:cmAuthor>
  <p:cmAuthor id="3" name="Lena Arvidsson" initials="LA"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80445" autoAdjust="0"/>
  </p:normalViewPr>
  <p:slideViewPr>
    <p:cSldViewPr snapToGrid="0">
      <p:cViewPr>
        <p:scale>
          <a:sx n="40" d="100"/>
          <a:sy n="40" d="100"/>
        </p:scale>
        <p:origin x="-1728" y="-504"/>
      </p:cViewPr>
      <p:guideLst>
        <p:guide orient="horz" pos="2160"/>
        <p:guide pos="3840"/>
      </p:guideLst>
    </p:cSldViewPr>
  </p:slideViewPr>
  <p:notesTextViewPr>
    <p:cViewPr>
      <p:scale>
        <a:sx n="1" d="1"/>
        <a:sy n="1" d="1"/>
      </p:scale>
      <p:origin x="0" y="78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4F642-65DD-4B44-B64A-F01CE4F08596}" type="datetimeFigureOut">
              <a:rPr lang="sv-SE" smtClean="0"/>
              <a:t>2018-05-24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B7A14-AC6A-486C-BEEE-DAE5F967C057}" type="slidenum">
              <a:rPr lang="sv-SE" smtClean="0"/>
              <a:t>‹#›</a:t>
            </a:fld>
            <a:endParaRPr lang="sv-SE"/>
          </a:p>
        </p:txBody>
      </p:sp>
    </p:spTree>
    <p:extLst>
      <p:ext uri="{BB962C8B-B14F-4D97-AF65-F5344CB8AC3E}">
        <p14:creationId xmlns:p14="http://schemas.microsoft.com/office/powerpoint/2010/main" val="325117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1</a:t>
            </a:fld>
            <a:endParaRPr lang="sv-SE"/>
          </a:p>
        </p:txBody>
      </p:sp>
    </p:spTree>
    <p:extLst>
      <p:ext uri="{BB962C8B-B14F-4D97-AF65-F5344CB8AC3E}">
        <p14:creationId xmlns:p14="http://schemas.microsoft.com/office/powerpoint/2010/main" val="333101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kapitel behandlar de punkter som är grundförutsättningar för fortsatt hantering av planeringsprocessen i SAMSA. </a:t>
            </a:r>
          </a:p>
        </p:txBody>
      </p:sp>
      <p:sp>
        <p:nvSpPr>
          <p:cNvPr id="4" name="Platshållare för bildnummer 3"/>
          <p:cNvSpPr>
            <a:spLocks noGrp="1"/>
          </p:cNvSpPr>
          <p:nvPr>
            <p:ph type="sldNum" sz="quarter" idx="10"/>
          </p:nvPr>
        </p:nvSpPr>
        <p:spPr/>
        <p:txBody>
          <a:bodyPr/>
          <a:lstStyle/>
          <a:p>
            <a:fld id="{2AC8ED17-89E3-475C-A2B9-601D3AAE2A50}" type="slidenum">
              <a:rPr lang="sv-SE" smtClean="0"/>
              <a:t>10</a:t>
            </a:fld>
            <a:endParaRPr lang="sv-SE"/>
          </a:p>
        </p:txBody>
      </p:sp>
    </p:spTree>
    <p:extLst>
      <p:ext uri="{BB962C8B-B14F-4D97-AF65-F5344CB8AC3E}">
        <p14:creationId xmlns:p14="http://schemas.microsoft.com/office/powerpoint/2010/main" val="77658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Samtycke ska registreras under fliken samtycke i SAMSA efter att det har inhämtats, tänk på att detta gäller även om man inte sänder ett meddelande samtidigt som samtycket inhämtas.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Utan samtycke får ingen informationsöverföring mellan vårdgivare ske.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Just nu krävs flera samtycken under denna process, viktigt att dessa inhämtas från den enskilde. Samtyckena är: Informationsöverföring vid vårdbegäran, planering, NPÖ samt SIP.</a:t>
            </a:r>
          </a:p>
          <a:p>
            <a:r>
              <a:rPr lang="sv-SE" dirty="0"/>
              <a:t>Ytterligare information om samtycke kommer under Inskrivningsmeddelande och Planering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Om en patient inte kan lämna samtycke kan legitimerad hälso-och sjukvårdspersonal eller annan högskoleutbildad yrkesgrupp i den slutna vården pröva om det är till men för patienten att uppgifter om honom eller henne lämnas ut, det vill säga en menprövning görs. Menprövning kan inte användas för att överpröva ett nekande till samtycke.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11</a:t>
            </a:fld>
            <a:endParaRPr lang="sv-SE"/>
          </a:p>
        </p:txBody>
      </p:sp>
    </p:spTree>
    <p:extLst>
      <p:ext uri="{BB962C8B-B14F-4D97-AF65-F5344CB8AC3E}">
        <p14:creationId xmlns:p14="http://schemas.microsoft.com/office/powerpoint/2010/main" val="166904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Ärendenummer identifierar en enskild process för den enskilde. Oftast en slutenvårdsprocess. Kan användas för att söka på i SAMSA.</a:t>
            </a:r>
          </a:p>
          <a:p>
            <a:r>
              <a:rPr lang="sv-SE" dirty="0"/>
              <a:t>Ärendenummer består av en bokstav följt av 5 siffror. </a:t>
            </a:r>
            <a:r>
              <a:rPr lang="sv-SE" dirty="0" err="1"/>
              <a:t>T.ex</a:t>
            </a:r>
            <a:r>
              <a:rPr lang="sv-SE" dirty="0"/>
              <a:t>: D12345.</a:t>
            </a:r>
          </a:p>
          <a:p>
            <a:r>
              <a:rPr lang="sv-SE" dirty="0"/>
              <a:t>Detsamma gäller SIP men detta ID identifierar endast </a:t>
            </a:r>
            <a:r>
              <a:rPr lang="sv-SE" dirty="0" err="1"/>
              <a:t>SIPar</a:t>
            </a:r>
            <a:r>
              <a:rPr lang="sv-SE" dirty="0"/>
              <a:t> och inte planeringsprocesser. Går att söka på och ta fram i SAMSA. Består av ordet SIP följt av 5 siffror. </a:t>
            </a:r>
            <a:r>
              <a:rPr lang="sv-SE" dirty="0" err="1"/>
              <a:t>T.ex</a:t>
            </a:r>
            <a:r>
              <a:rPr lang="sv-SE" dirty="0"/>
              <a:t>: SIP12345.</a:t>
            </a:r>
          </a:p>
        </p:txBody>
      </p:sp>
      <p:sp>
        <p:nvSpPr>
          <p:cNvPr id="4" name="Platshållare för bildnummer 3"/>
          <p:cNvSpPr>
            <a:spLocks noGrp="1"/>
          </p:cNvSpPr>
          <p:nvPr>
            <p:ph type="sldNum" sz="quarter" idx="10"/>
          </p:nvPr>
        </p:nvSpPr>
        <p:spPr/>
        <p:txBody>
          <a:bodyPr/>
          <a:lstStyle/>
          <a:p>
            <a:fld id="{2AC8ED17-89E3-475C-A2B9-601D3AAE2A50}" type="slidenum">
              <a:rPr lang="sv-SE" smtClean="0"/>
              <a:t>12</a:t>
            </a:fld>
            <a:endParaRPr lang="sv-SE"/>
          </a:p>
        </p:txBody>
      </p:sp>
    </p:spTree>
    <p:extLst>
      <p:ext uri="{BB962C8B-B14F-4D97-AF65-F5344CB8AC3E}">
        <p14:creationId xmlns:p14="http://schemas.microsoft.com/office/powerpoint/2010/main" val="47515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Patientadministration är en informationssida i SAMSA där kontaktuppgifter rörande den enskilde samlas.</a:t>
            </a:r>
          </a:p>
          <a:p>
            <a:endParaRPr lang="sv-SE" dirty="0"/>
          </a:p>
          <a:p>
            <a:r>
              <a:rPr lang="sv-SE" dirty="0"/>
              <a:t>Vid registrering av ny person som inte funnits med i systemet innan skrivs personnumret in och resten av uppgifterna hämtas sedan från Västfolket. OBS! Viktigt att detta görs korrekt då det kan bli konflikter i systemet annars samt att det kan uppstå krångel vid adressändring.</a:t>
            </a:r>
          </a:p>
          <a:p>
            <a:r>
              <a:rPr lang="sv-SE" dirty="0"/>
              <a:t>Samtliga registrerade kontaktuppgifter som registreras i Patientadministrationen följer den enskilde till alla kommande ärenden. De läggs då automatiskt med i kontaktfliken i det nya ärendet.</a:t>
            </a:r>
          </a:p>
          <a:p>
            <a:r>
              <a:rPr lang="sv-SE" dirty="0"/>
              <a:t>I nuläget är det Fast vårdkontakt som är den enda professionella kontakten som registreras här.</a:t>
            </a:r>
          </a:p>
          <a:p>
            <a:endParaRPr lang="sv-SE" dirty="0"/>
          </a:p>
          <a:p>
            <a:r>
              <a:rPr lang="sv-SE" dirty="0"/>
              <a:t>Om folkbokföringsadressen inte är den samma som vistelseadressen så skall båda adresserna anges. Folkbokföringsadress hämtas automatiskt från Västfolket, vistelseadress kan läggas till utöver denna i avsett fällt under Patientadministrationen.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 hämtar sina uppgifter automatiskt ifrån patientadministrationssystemet ”ELVIS”.</a:t>
            </a:r>
          </a:p>
        </p:txBody>
      </p:sp>
      <p:sp>
        <p:nvSpPr>
          <p:cNvPr id="4" name="Platshållare för bildnummer 3"/>
          <p:cNvSpPr>
            <a:spLocks noGrp="1"/>
          </p:cNvSpPr>
          <p:nvPr>
            <p:ph type="sldNum" sz="quarter" idx="10"/>
          </p:nvPr>
        </p:nvSpPr>
        <p:spPr/>
        <p:txBody>
          <a:bodyPr/>
          <a:lstStyle/>
          <a:p>
            <a:fld id="{2AC8ED17-89E3-475C-A2B9-601D3AAE2A50}" type="slidenum">
              <a:rPr lang="sv-SE" smtClean="0"/>
              <a:t>13</a:t>
            </a:fld>
            <a:endParaRPr lang="sv-SE"/>
          </a:p>
        </p:txBody>
      </p:sp>
    </p:spTree>
    <p:extLst>
      <p:ext uri="{BB962C8B-B14F-4D97-AF65-F5344CB8AC3E}">
        <p14:creationId xmlns:p14="http://schemas.microsoft.com/office/powerpoint/2010/main" val="160464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Inkomna meddelanden visas i ”Inkorgen” i SAMSA.</a:t>
            </a:r>
          </a:p>
          <a:p>
            <a:r>
              <a:rPr lang="sv-SE" dirty="0"/>
              <a:t>3ggr/vardag har vi haft sedan länge i regional tillämpning. Nytt för den nya riktlinjen och rutinen är att helgerna nu måste kunna hanteras. Beslut från styrgrupp den 16/4 har resulterat i ett tillägg rörande formuleringen kring helger, se fetstilt text.</a:t>
            </a:r>
          </a:p>
          <a:p>
            <a:r>
              <a:rPr lang="sv-SE" dirty="0"/>
              <a:t>Lag och riktlinje dikterar tydligt att helger inte längre är undantagna processen. Dagar (kalenderdagar) är det nya begreppet inte vardagar.</a:t>
            </a:r>
          </a:p>
          <a:p>
            <a:r>
              <a:rPr lang="sv-SE" dirty="0"/>
              <a:t>Målsättningen med bevakningen av Inkorgen är att enskilda personer som inte längre har behov av slutenvårdens resurser ska kunna lämna slutenvården på ett tryggt och säkert sätt så fort de bedömts som utskrivningsklara.</a:t>
            </a:r>
          </a:p>
        </p:txBody>
      </p:sp>
      <p:sp>
        <p:nvSpPr>
          <p:cNvPr id="4" name="Platshållare för bildnummer 3"/>
          <p:cNvSpPr>
            <a:spLocks noGrp="1"/>
          </p:cNvSpPr>
          <p:nvPr>
            <p:ph type="sldNum" sz="quarter" idx="10"/>
          </p:nvPr>
        </p:nvSpPr>
        <p:spPr/>
        <p:txBody>
          <a:bodyPr/>
          <a:lstStyle/>
          <a:p>
            <a:fld id="{2AC8ED17-89E3-475C-A2B9-601D3AAE2A50}" type="slidenum">
              <a:rPr lang="sv-SE" smtClean="0"/>
              <a:t>14</a:t>
            </a:fld>
            <a:endParaRPr lang="sv-SE"/>
          </a:p>
        </p:txBody>
      </p:sp>
    </p:spTree>
    <p:extLst>
      <p:ext uri="{BB962C8B-B14F-4D97-AF65-F5344CB8AC3E}">
        <p14:creationId xmlns:p14="http://schemas.microsoft.com/office/powerpoint/2010/main" val="389234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kunna kvittera krävs att användaren uppger kontaktuppgifter i kontaktfliken. Kontaktuppgifter som registrerats i Patientadministration räknas inte in här, uppgifter måste uppges i kontaktfliken i varje nytt ärende för att kunna kvittera. Står ej med i rutin utan kommer med i lathundar med mera framöver.</a:t>
            </a:r>
          </a:p>
          <a:p>
            <a:endParaRPr lang="sv-SE" dirty="0"/>
          </a:p>
          <a:p>
            <a:r>
              <a:rPr lang="sv-SE" dirty="0"/>
              <a:t>Skillnaden mellan Inkorg och Ärendeöversikt: Inkorgen hanterar endast notiser medans Ärendeöversikten är den kvarvarande ”inkorgen” för ärenden. (Inkorgen hanterar endast inkommande meddelanden, ärendeöversikten hanterar ärendena som finns på enheten.)</a:t>
            </a:r>
          </a:p>
        </p:txBody>
      </p:sp>
      <p:sp>
        <p:nvSpPr>
          <p:cNvPr id="4" name="Platshållare för bildnummer 3"/>
          <p:cNvSpPr>
            <a:spLocks noGrp="1"/>
          </p:cNvSpPr>
          <p:nvPr>
            <p:ph type="sldNum" sz="quarter" idx="10"/>
          </p:nvPr>
        </p:nvSpPr>
        <p:spPr/>
        <p:txBody>
          <a:bodyPr/>
          <a:lstStyle/>
          <a:p>
            <a:fld id="{2AC8ED17-89E3-475C-A2B9-601D3AAE2A50}" type="slidenum">
              <a:rPr lang="sv-SE" smtClean="0"/>
              <a:t>15</a:t>
            </a:fld>
            <a:endParaRPr lang="sv-SE"/>
          </a:p>
        </p:txBody>
      </p:sp>
    </p:spTree>
    <p:extLst>
      <p:ext uri="{BB962C8B-B14F-4D97-AF65-F5344CB8AC3E}">
        <p14:creationId xmlns:p14="http://schemas.microsoft.com/office/powerpoint/2010/main" val="302024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ett nytt ärende skapas måste kontakter fyllas i igen, de ärvs inte med från tidigare ärenden. Går man tillbaka till tidigare ärenden så finns de angivna kontakterna kvar där.</a:t>
            </a:r>
          </a:p>
          <a:p>
            <a:r>
              <a:rPr lang="sv-SE" dirty="0"/>
              <a:t>Som tidigare nämnt måste minst en kontaktuppgift anges i fliken kontakter för att kunna kvittera ett ärende. Kontakter angivna i Patientadministration räknas inte med här men syns i denna flik.</a:t>
            </a:r>
          </a:p>
          <a:p>
            <a:r>
              <a:rPr lang="sv-SE" dirty="0"/>
              <a:t>Det är varje enskild verksamhets skyldighet att aktuella kontaktuppgifter fylls i och uppdateras vid behov.</a:t>
            </a:r>
          </a:p>
        </p:txBody>
      </p:sp>
      <p:sp>
        <p:nvSpPr>
          <p:cNvPr id="4" name="Platshållare för bildnummer 3"/>
          <p:cNvSpPr>
            <a:spLocks noGrp="1"/>
          </p:cNvSpPr>
          <p:nvPr>
            <p:ph type="sldNum" sz="quarter" idx="10"/>
          </p:nvPr>
        </p:nvSpPr>
        <p:spPr/>
        <p:txBody>
          <a:bodyPr/>
          <a:lstStyle/>
          <a:p>
            <a:fld id="{1EF9EF1E-31A6-4450-9573-2FFDED28F5A9}" type="slidenum">
              <a:rPr lang="sv-SE" smtClean="0"/>
              <a:t>16</a:t>
            </a:fld>
            <a:endParaRPr lang="sv-SE"/>
          </a:p>
        </p:txBody>
      </p:sp>
    </p:spTree>
    <p:extLst>
      <p:ext uri="{BB962C8B-B14F-4D97-AF65-F5344CB8AC3E}">
        <p14:creationId xmlns:p14="http://schemas.microsoft.com/office/powerpoint/2010/main" val="111020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en omflyttning fortsätter ärendet som tidigare även efter omflyttningen bara att huvudansvarig part har bytts ut.</a:t>
            </a:r>
          </a:p>
          <a:p>
            <a:r>
              <a:rPr lang="sv-SE" dirty="0"/>
              <a:t>När en omflyttning sker notifieras samtliga parter i ärendet om att en sådan skett via notiserna i Inkorgen.</a:t>
            </a:r>
          </a:p>
          <a:p>
            <a:r>
              <a:rPr lang="sv-SE" dirty="0"/>
              <a:t>Det är den enheten dit den enskilde flyttas som har skyldighet att uppdatera kontaktuppgifterna vid en omflyttning. Kontaktuppgifter skall alltid vara uppdaterade och relevanta.</a:t>
            </a:r>
          </a:p>
          <a:p>
            <a:endParaRPr lang="sv-SE" dirty="0"/>
          </a:p>
          <a:p>
            <a:r>
              <a:rPr lang="sv-SE" dirty="0"/>
              <a:t>OBS! Systemet kommer inte varna/tvinga användaren att uppdatera kontaktuppgifter vid omflyttning utan det är viktigt att detta kommer fram vid utbildningar. </a:t>
            </a:r>
          </a:p>
          <a:p>
            <a:endParaRPr lang="sv-SE" dirty="0"/>
          </a:p>
          <a:p>
            <a:r>
              <a:rPr lang="sv-SE" dirty="0"/>
              <a:t>För SU sker omflyttningen i ELVIS</a:t>
            </a:r>
          </a:p>
        </p:txBody>
      </p:sp>
      <p:sp>
        <p:nvSpPr>
          <p:cNvPr id="4" name="Platshållare för bildnummer 3"/>
          <p:cNvSpPr>
            <a:spLocks noGrp="1"/>
          </p:cNvSpPr>
          <p:nvPr>
            <p:ph type="sldNum" sz="quarter" idx="10"/>
          </p:nvPr>
        </p:nvSpPr>
        <p:spPr/>
        <p:txBody>
          <a:bodyPr/>
          <a:lstStyle/>
          <a:p>
            <a:fld id="{1EF9EF1E-31A6-4450-9573-2FFDED28F5A9}" type="slidenum">
              <a:rPr lang="sv-SE" smtClean="0"/>
              <a:t>17</a:t>
            </a:fld>
            <a:endParaRPr lang="sv-SE"/>
          </a:p>
        </p:txBody>
      </p:sp>
    </p:spTree>
    <p:extLst>
      <p:ext uri="{BB962C8B-B14F-4D97-AF65-F5344CB8AC3E}">
        <p14:creationId xmlns:p14="http://schemas.microsoft.com/office/powerpoint/2010/main" val="387128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mötesfliken hanteras bokningar. För SIP-möte dokumenteras även all information rörande planering inför SIP.</a:t>
            </a:r>
          </a:p>
          <a:p>
            <a:r>
              <a:rPr lang="sv-SE" dirty="0"/>
              <a:t>Mötesbokningen sänds till deltagande parter i ärendet/</a:t>
            </a:r>
            <a:r>
              <a:rPr lang="sv-SE" dirty="0" err="1"/>
              <a:t>SIPen</a:t>
            </a:r>
            <a:r>
              <a:rPr lang="sv-SE" dirty="0"/>
              <a:t> automatiskt när den sparas. Mötesboknigen hamnar då som en notis i mottagande parters inkorg.</a:t>
            </a:r>
          </a:p>
          <a:p>
            <a:r>
              <a:rPr lang="sv-SE" dirty="0"/>
              <a:t>Det kan finnas flera mötesbokningar samtidigt. Detta för att man ska kunna ha till exempel en kallelse till SIP igång samtidigt som en kallelse till planering inför hemgång.</a:t>
            </a:r>
          </a:p>
          <a:p>
            <a:r>
              <a:rPr lang="sv-SE" dirty="0"/>
              <a:t>Det är varje deltagande parts skyldighet att fylla i vilka som deltagit på mötet och i vilken form man deltagit efter mötets genomförande.</a:t>
            </a:r>
          </a:p>
        </p:txBody>
      </p:sp>
      <p:sp>
        <p:nvSpPr>
          <p:cNvPr id="4" name="Platshållare för bildnummer 3"/>
          <p:cNvSpPr>
            <a:spLocks noGrp="1"/>
          </p:cNvSpPr>
          <p:nvPr>
            <p:ph type="sldNum" sz="quarter" idx="10"/>
          </p:nvPr>
        </p:nvSpPr>
        <p:spPr/>
        <p:txBody>
          <a:bodyPr/>
          <a:lstStyle/>
          <a:p>
            <a:fld id="{2AC8ED17-89E3-475C-A2B9-601D3AAE2A50}" type="slidenum">
              <a:rPr lang="sv-SE" smtClean="0"/>
              <a:t>18</a:t>
            </a:fld>
            <a:endParaRPr lang="sv-SE"/>
          </a:p>
        </p:txBody>
      </p:sp>
    </p:spTree>
    <p:extLst>
      <p:ext uri="{BB962C8B-B14F-4D97-AF65-F5344CB8AC3E}">
        <p14:creationId xmlns:p14="http://schemas.microsoft.com/office/powerpoint/2010/main" val="219381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Huvudmeddelanden är de meddelande som används i processen och har en koppling till varandra.</a:t>
            </a:r>
          </a:p>
          <a:p>
            <a:r>
              <a:rPr lang="sv-SE" dirty="0"/>
              <a:t>Stödmeddelanden är meddelande som lagts till i IT-tjänsten för att tillåta kommunikation utanför ordinarie process.</a:t>
            </a:r>
          </a:p>
          <a:p>
            <a:r>
              <a:rPr lang="sv-SE" dirty="0"/>
              <a:t>Fristående meddelanden är meddelanden som kan registreras utan en koppling till en specifik process.</a:t>
            </a:r>
          </a:p>
          <a:p>
            <a:endParaRPr lang="sv-SE" dirty="0"/>
          </a:p>
          <a:p>
            <a:r>
              <a:rPr lang="sv-SE" dirty="0"/>
              <a:t>Nya meddelanden för användare som är vana i SAMSA sedan innan är: Planering, Utskrivningsmeddelande och SIP. Kallelse och samordnad plan har utgått.</a:t>
            </a:r>
          </a:p>
          <a:p>
            <a:r>
              <a:rPr lang="sv-SE" dirty="0"/>
              <a:t>Flera av de gamla meddelandena har gjorts om för att innefatta de krav som ställs i lag och riktlinje men ska i stort se samma ut.</a:t>
            </a:r>
          </a:p>
        </p:txBody>
      </p:sp>
      <p:sp>
        <p:nvSpPr>
          <p:cNvPr id="4" name="Platshållare för bildnummer 3"/>
          <p:cNvSpPr>
            <a:spLocks noGrp="1"/>
          </p:cNvSpPr>
          <p:nvPr>
            <p:ph type="sldNum" sz="quarter" idx="10"/>
          </p:nvPr>
        </p:nvSpPr>
        <p:spPr/>
        <p:txBody>
          <a:bodyPr/>
          <a:lstStyle/>
          <a:p>
            <a:fld id="{1EF9EF1E-31A6-4450-9573-2FFDED28F5A9}" type="slidenum">
              <a:rPr lang="sv-SE" smtClean="0"/>
              <a:t>20</a:t>
            </a:fld>
            <a:endParaRPr lang="sv-SE"/>
          </a:p>
        </p:txBody>
      </p:sp>
    </p:spTree>
    <p:extLst>
      <p:ext uri="{BB962C8B-B14F-4D97-AF65-F5344CB8AC3E}">
        <p14:creationId xmlns:p14="http://schemas.microsoft.com/office/powerpoint/2010/main" val="166348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Regional riktlinje behandlar inte alla delar som regional rutin gör vilket gör att rutinen innehåller betydligt fler rubriker än riktlinjen.</a:t>
            </a:r>
          </a:p>
          <a:p>
            <a:r>
              <a:rPr lang="sv-SE" dirty="0"/>
              <a:t>Användarna ska endast behöva vända sig till ett dokument för att ta reda på vad de måste/behöver göra.</a:t>
            </a:r>
          </a:p>
          <a:p>
            <a:r>
              <a:rPr lang="sv-SE" dirty="0"/>
              <a:t>Denna presentation/utbildning kommer inte att särskilja på riktlinje och rutin varpå samtliga deltagare rekommenderas att ha skrivit ut rutinen för att kunna läsa i samtidigt som genomgången.</a:t>
            </a:r>
          </a:p>
        </p:txBody>
      </p:sp>
      <p:sp>
        <p:nvSpPr>
          <p:cNvPr id="4" name="Platshållare för bildnummer 3"/>
          <p:cNvSpPr>
            <a:spLocks noGrp="1"/>
          </p:cNvSpPr>
          <p:nvPr>
            <p:ph type="sldNum" sz="quarter" idx="10"/>
          </p:nvPr>
        </p:nvSpPr>
        <p:spPr/>
        <p:txBody>
          <a:bodyPr/>
          <a:lstStyle/>
          <a:p>
            <a:fld id="{1EF9EF1E-31A6-4450-9573-2FFDED28F5A9}" type="slidenum">
              <a:rPr lang="sv-SE" smtClean="0"/>
              <a:t>2</a:t>
            </a:fld>
            <a:endParaRPr lang="sv-SE"/>
          </a:p>
        </p:txBody>
      </p:sp>
    </p:spTree>
    <p:extLst>
      <p:ext uri="{BB962C8B-B14F-4D97-AF65-F5344CB8AC3E}">
        <p14:creationId xmlns:p14="http://schemas.microsoft.com/office/powerpoint/2010/main" val="220268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Kommunal hälso- och sjukvård ska upprätta vårdbegäran om samtycke finns. Vårdbegäran bör upprättas av Socialtjänsten men det är inget ”ska” krav. Sänds inom 30min förutsatt att professionerna vet om att den enskilde åkt in och att det finns tekniska förutsättningar.</a:t>
            </a:r>
          </a:p>
          <a:p>
            <a:r>
              <a:rPr lang="sv-SE" dirty="0"/>
              <a:t>Vid efterfrågning så skall Öppenvården, Kommunal hälso- och sjukvård samt socialtjänst överföra relevant information skyndsamt via vårdbegäran om samtycke finns. Vid efterfrågning av information ska samtycke vara registrerat i SAMSA.</a:t>
            </a:r>
          </a:p>
          <a:p>
            <a:r>
              <a:rPr lang="sv-SE" dirty="0"/>
              <a:t>Komplettering av Vårdbegäran är möjlig fram till Meddelande om Utskrivningsklar</a:t>
            </a:r>
          </a:p>
          <a:p>
            <a:r>
              <a:rPr lang="sv-SE" dirty="0"/>
              <a:t>Vårdbegäran kan även användas i andra processer där slutenvården inte är en part (öppenvårdsprocessen t.ex.)</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Vårdbegäran/remiss ska innehålla:</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kontaktuppgifter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vad den egentliga försämringen är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aktuella läkemedel, egenvård/övertaget ansvar för läkemedelshanteringen/dosexpedierade läkemedel</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den enskildes funktionstillstånd</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boendeform</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pågående insatser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om fast vårdkontakt redan finns</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AEB7A14-AC6A-486C-BEEE-DAE5F967C057}" type="slidenum">
              <a:rPr lang="sv-SE" smtClean="0"/>
              <a:t>21</a:t>
            </a:fld>
            <a:endParaRPr lang="sv-SE"/>
          </a:p>
        </p:txBody>
      </p:sp>
    </p:spTree>
    <p:extLst>
      <p:ext uri="{BB962C8B-B14F-4D97-AF65-F5344CB8AC3E}">
        <p14:creationId xmlns:p14="http://schemas.microsoft.com/office/powerpoint/2010/main" val="214903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Enskild UTAN kommunala insatser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ett behov av insatser identifierats som inte kräver omedelbar åtgärd, sänds Meddelande till vård och omsorg till berörda parter förutsatt att den enskilde gett sitt samtycke.</a:t>
            </a:r>
          </a:p>
          <a:p>
            <a:endParaRPr lang="sv-SE" dirty="0"/>
          </a:p>
          <a:p>
            <a:r>
              <a:rPr lang="sv-SE" dirty="0"/>
              <a:t>Enskild MED kommunala insatser med eller utan Vårdbegäran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Meddelande till vård- och omsorg sänds till berörda parter samt kompletteras med direktkontakt mellan kommun och sjukhuset via till exempel telefon innan den enskilde lämnar mottagningen.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Kan även användas som första meddelande i en process för att rubricera ett behov alternativt överföra information utifrån delregionala rutiner/överenskommelser. Benämns som ”öppenvårdsprocess”.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22</a:t>
            </a:fld>
            <a:endParaRPr lang="sv-SE"/>
          </a:p>
        </p:txBody>
      </p:sp>
    </p:spTree>
    <p:extLst>
      <p:ext uri="{BB962C8B-B14F-4D97-AF65-F5344CB8AC3E}">
        <p14:creationId xmlns:p14="http://schemas.microsoft.com/office/powerpoint/2010/main" val="1733047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Med ett inskrivningsmeddelande avses ett meddelande till den landstingsfinansierade öppna vården, den kommunalt finansierade hälso- och sjukvården och socialtjänsten för att informera om att en viss patient har blivit inskriven i den slutna vården och att denne kan komma att behöva vård och omsorg efter utskrivningen från den slutna vården. </a:t>
            </a:r>
          </a:p>
          <a:p>
            <a:endParaRPr lang="sv-SE" sz="1200" b="0" i="0" u="none" strike="noStrike" kern="1200" baseline="0" dirty="0">
              <a:solidFill>
                <a:schemeClr val="tx1"/>
              </a:solidFill>
              <a:latin typeface="+mn-lt"/>
              <a:ea typeface="+mn-ea"/>
              <a:cs typeface="+mn-cs"/>
            </a:endParaRPr>
          </a:p>
          <a:p>
            <a:r>
              <a:rPr lang="sv-SE" dirty="0"/>
              <a:t>Meddelandet sänds till berörda parter genom att lägga på dem som deltagare i ärendet.</a:t>
            </a:r>
          </a:p>
          <a:p>
            <a:r>
              <a:rPr lang="sv-SE" dirty="0"/>
              <a:t>Om bedömningen att insatser behövs görs i ett senare skede ska Inskrivningsmeddelandet sändas inom 24 timmar efter att bedömningen gjordes.</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Finns öppen specialistenhet som kan komma att bli aktuell i det fortsatta vårdförloppet efter utskrivning ska denna enhet också aviseras genom in</a:t>
            </a:r>
          </a:p>
          <a:p>
            <a:r>
              <a:rPr lang="sv-SE" sz="1200" b="0" i="0" u="none" strike="noStrike" kern="1200" baseline="0" dirty="0">
                <a:solidFill>
                  <a:schemeClr val="tx1"/>
                </a:solidFill>
                <a:latin typeface="+mn-lt"/>
                <a:ea typeface="+mn-ea"/>
                <a:cs typeface="+mn-cs"/>
              </a:rPr>
              <a:t>skrivningsmeddelande.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Om den enskilde samtycker ska inskrivningsorsak meddelas i anslutning till inskrivningsmeddelandet. Inskrivningsorsak anges i meddelandet Planering.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Samtycke behöver dock inte inhämtas för att skicka ett inskrivningsmeddelande utan inskrivningsorsak.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Inskrivningsmeddelandet går att sända utan samtycke om det inte är möjligt att tillfråga den enskilde vid inskrivning. Utan samtycke kan planering i samverkan inte påbörjas.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r>
              <a:rPr lang="sv-SE" dirty="0"/>
              <a:t>Planerat utskrivningsdatum kan komma att uppdateras under vårdtiden men det är viktigt att det sätts någorlunda korrekt för att planering ska fortlöpa på ett bra sätt.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sändas till respektive parts huvudinkorg om inte annat är överenskommet. En kommuns huvudinkorg har ”INKORG” i namnet.</a:t>
            </a:r>
          </a:p>
          <a:p>
            <a:r>
              <a:rPr lang="sv-SE" dirty="0"/>
              <a:t>OBS! Borttagande av part är bara tillåtet inom den egna parten. Sjukhuset får alltså inte plocka bort deltagande parter för kommunen eller primärvården, detsamma gäller tvärtom.</a:t>
            </a:r>
          </a:p>
          <a:p>
            <a:r>
              <a:rPr lang="sv-SE" dirty="0"/>
              <a:t>De parter som läggs till i ärendet får därefter samtliga kommande meddelanden i ärendet till sin Inkorg.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23</a:t>
            </a:fld>
            <a:endParaRPr lang="sv-SE"/>
          </a:p>
        </p:txBody>
      </p:sp>
    </p:spTree>
    <p:extLst>
      <p:ext uri="{BB962C8B-B14F-4D97-AF65-F5344CB8AC3E}">
        <p14:creationId xmlns:p14="http://schemas.microsoft.com/office/powerpoint/2010/main" val="40343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Sjukhuset ska fylla i sina kontaktuppgifter när ett Inskrivningsmeddelande sänds. Mottagande enheter fyller i kontaktuppgifter vid kvittering</a:t>
            </a:r>
            <a:r>
              <a:rPr lang="sv-SE" dirty="0"/>
              <a:t>. Kontaktuppgifter ska vara namn, titel och direktnummer, även jourtid.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primärvårdsrehabilitering är vald ska slutenvården meddela rehabiliteringsenheten om Inskrivning.</a:t>
            </a:r>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24</a:t>
            </a:fld>
            <a:endParaRPr lang="sv-SE"/>
          </a:p>
        </p:txBody>
      </p:sp>
    </p:spTree>
    <p:extLst>
      <p:ext uri="{BB962C8B-B14F-4D97-AF65-F5344CB8AC3E}">
        <p14:creationId xmlns:p14="http://schemas.microsoft.com/office/powerpoint/2010/main" val="213760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Syftet med att utse en fast vårdkontakt är att denne ska tillgodose patientens behov av trygghet, kontinuitet, samordning och säkerhet. (Socialstyrelsen)</a:t>
            </a:r>
            <a:endParaRPr lang="sv-SE" dirty="0"/>
          </a:p>
          <a:p>
            <a:endParaRPr lang="sv-SE" sz="1200" b="0" i="0" u="none" strike="noStrike" kern="1200" baseline="0" dirty="0">
              <a:solidFill>
                <a:schemeClr val="tx1"/>
              </a:solidFill>
              <a:latin typeface="+mn-lt"/>
              <a:ea typeface="+mn-ea"/>
              <a:cs typeface="+mn-cs"/>
            </a:endParaRPr>
          </a:p>
          <a:p>
            <a:r>
              <a:rPr lang="sv-SE" dirty="0"/>
              <a:t>En fast vårdkontakt bör kunna bistå patienter i att samordna vårdens insatser, informera om vårdsituationen, förmedla kontakter med andra relevanta personer inom hälso- och sjukvården och vara kontaktperson för andra delar av hälso- och sjukvården, för socialtjänsten samt i förekommande fall andra berörda myndigheter.</a:t>
            </a:r>
            <a:r>
              <a:rPr lang="sv-SE" sz="1200" b="0" i="0" u="none" strike="noStrike" kern="1200" baseline="0" dirty="0">
                <a:solidFill>
                  <a:schemeClr val="tx1"/>
                </a:solidFill>
                <a:latin typeface="+mn-lt"/>
                <a:ea typeface="+mn-ea"/>
                <a:cs typeface="+mn-cs"/>
              </a:rPr>
              <a:t> (Socialstyrelsen)</a:t>
            </a:r>
            <a:endParaRPr lang="sv-SE" dirty="0"/>
          </a:p>
          <a:p>
            <a:endParaRPr lang="sv-SE" dirty="0"/>
          </a:p>
          <a:p>
            <a:r>
              <a:rPr lang="sv-SE" dirty="0"/>
              <a:t>Det är verksamhetschef inom den landstingsfinansierade öppna vårdens ansvar att utse fast vårdkontakt.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Fast vårdkontakt kan med fördel utses när inskrivningsmeddelandet kommer från slutenvården.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Om den enskilde redan har en Fast vårdkontakt kan hen fortsätta att vara det dock viktigt att man utser huvudansvarig fast vårdkontakt om det finns flera. </a:t>
            </a:r>
            <a:r>
              <a:rPr lang="sv-SE" dirty="0"/>
              <a:t>Huvudansvarig fast vårdkontakt finns alltid inom den landstingsfinansierade öppna vården.</a:t>
            </a:r>
          </a:p>
          <a:p>
            <a:pPr>
              <a:buNone/>
            </a:pPr>
            <a:endParaRPr lang="sv-SE" dirty="0"/>
          </a:p>
          <a:p>
            <a:pPr marL="171450" lvl="0" indent="-171450">
              <a:buFont typeface="Arial" panose="020B0604020202020204" pitchFamily="34" charset="0"/>
              <a:buChar char="•"/>
            </a:pPr>
            <a:r>
              <a:rPr lang="sv-SE" dirty="0"/>
              <a:t>Namn och direktnummer till fast vårdkontakt uppges i Patientadministration</a:t>
            </a:r>
          </a:p>
          <a:p>
            <a:pPr marL="171450" lvl="0" indent="-171450">
              <a:buFont typeface="Arial" panose="020B0604020202020204" pitchFamily="34" charset="0"/>
              <a:buChar char="•"/>
            </a:pPr>
            <a:r>
              <a:rPr lang="sv-SE" dirty="0"/>
              <a:t>Verifiering att fast vårdkontakt har utsetts sker under Checklistan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landstingsfinansierade öppna vården fyller i namn och kontaktuppgifter samt direktnummer till fast vårdkontakt under Patientadministration. Finns det redan kontaktuppgifter så skall dessa verifieras och uppdateras.</a:t>
            </a:r>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25</a:t>
            </a:fld>
            <a:endParaRPr lang="sv-SE"/>
          </a:p>
        </p:txBody>
      </p:sp>
    </p:spTree>
    <p:extLst>
      <p:ext uri="{BB962C8B-B14F-4D97-AF65-F5344CB8AC3E}">
        <p14:creationId xmlns:p14="http://schemas.microsoft.com/office/powerpoint/2010/main" val="3741553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Notera skillnaden mellan Planering och SIP i SAMSA. Planering är kortsiktig och till för att tydliggöra de olika parternas eventuella åtaganden/ansvar. SIP är den långsiktiga planeringen och fokuserar mycket tydligt på den enskilde och dennes självbestämmanderätt.</a:t>
            </a:r>
          </a:p>
          <a:p>
            <a:r>
              <a:rPr lang="sv-SE" dirty="0"/>
              <a:t>Planeringen säkrar upp den omedelbara tiden efter utskrivning (veckor/dagar) fram till dess att SIP kan upprättas om beslut tagits att en sådan behövs.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Planeringen kan göras på distans via SAMSA men det kan komma att behövas någon form av planeringsmöte med enskild för att säkra den enskildes behov (</a:t>
            </a:r>
            <a:r>
              <a:rPr lang="sv-SE" dirty="0" err="1"/>
              <a:t>t.ex</a:t>
            </a:r>
            <a:r>
              <a:rPr lang="sv-SE" dirty="0"/>
              <a:t> ansökan om bistånd eller kontakt mellan fast vårdkontakt och enskild).</a:t>
            </a:r>
            <a:r>
              <a:rPr lang="sv-SE" sz="1200" kern="1200" dirty="0">
                <a:solidFill>
                  <a:schemeClr val="tx1"/>
                </a:solidFill>
                <a:effectLst/>
                <a:latin typeface="+mn-lt"/>
                <a:ea typeface="+mn-ea"/>
                <a:cs typeface="+mn-cs"/>
              </a:rPr>
              <a:t> Den enskilde har under planeringen rätt att av socialtjänsten bli informerad om sin möjlighet att ansöka om insatser. Finns behov av nya insatser från socialtjänsten som behöver starta upp i samband med att enskild blir utskriven från sjukhuset ska/behöver den enskilde under planeringen ansöka om insatser. Någon form av planeringsmöte med enskild kan då behövas under slutenvårdstillfället för att ta emot ansökan. Därefter utreder handläggare behovet, fattar beslut och förbereder så att insatserna kan starta upp i samband med utskrivning. Lokala Vilken typ av planeringsmöte som behövs avgörs från fall till fall . </a:t>
            </a:r>
          </a:p>
          <a:p>
            <a:r>
              <a:rPr lang="sv-SE" dirty="0"/>
              <a:t>I de fall möten behövs så bokas dessa  under fliken Möte,  Planeringsmöten kan innefatta fysiska möten, telefonmöten och Skype möten.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Planeringen pågår från det att inskrivningsmeddelande sänts tills den enskilde skrivs ut från slutenvården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171450" indent="-171450">
              <a:buFont typeface="Arial" panose="020B0604020202020204" pitchFamily="34" charset="0"/>
              <a:buChar char="•"/>
            </a:pPr>
            <a:r>
              <a:rPr lang="sv-SE" dirty="0"/>
              <a:t>All dialog och information som bearbetas mellan parterna ska dokumenteras under avsedda fält i detta meddelande</a:t>
            </a:r>
          </a:p>
          <a:p>
            <a:pPr marL="0" indent="0">
              <a:buFontTx/>
              <a:buNone/>
            </a:pPr>
            <a:endParaRPr lang="sv-SE" dirty="0"/>
          </a:p>
          <a:p>
            <a:pPr marL="0" indent="0">
              <a:buFontTx/>
              <a:buNone/>
            </a:pP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26</a:t>
            </a:fld>
            <a:endParaRPr lang="sv-SE"/>
          </a:p>
        </p:txBody>
      </p:sp>
    </p:spTree>
    <p:extLst>
      <p:ext uri="{BB962C8B-B14F-4D97-AF65-F5344CB8AC3E}">
        <p14:creationId xmlns:p14="http://schemas.microsoft.com/office/powerpoint/2010/main" val="1520929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inget val av rehabiliteringsenhet görs av den enskilde så är det närhetsprincipen som gäller. Slutenvården meddelar vald rehabiliteringsenhet om ärendet.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Bedömning om SIP ska genomföras eller inte dokumenteras i meddelandet Planering. Detta beslut dokumenteras genom att svara på en ja/nej fråga i meddelandet. Fast Vårdkontakt ansvarar för att i samråd med den enskilde besluta om tid och plats för SIP-mötet samt meddela berörda parter. (Mötesbokning registreras i fliken Möte).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den enskilde inte har behov av samordnade insatser efter utskrivning ska </a:t>
            </a:r>
            <a:r>
              <a:rPr lang="sv-SE" sz="1200" kern="1200">
                <a:solidFill>
                  <a:schemeClr val="tx1"/>
                </a:solidFill>
                <a:effectLst/>
                <a:latin typeface="+mn-lt"/>
                <a:ea typeface="+mn-ea"/>
                <a:cs typeface="+mn-cs"/>
              </a:rPr>
              <a:t>planeringen </a:t>
            </a:r>
            <a:r>
              <a:rPr lang="sv-SE" sz="1200" kern="1200" smtClean="0">
                <a:solidFill>
                  <a:schemeClr val="tx1"/>
                </a:solidFill>
                <a:effectLst/>
                <a:latin typeface="+mn-lt"/>
                <a:ea typeface="+mn-ea"/>
                <a:cs typeface="+mn-cs"/>
              </a:rPr>
              <a:t>ändå säkra </a:t>
            </a:r>
            <a:r>
              <a:rPr lang="sv-SE" sz="1200" kern="1200" dirty="0">
                <a:solidFill>
                  <a:schemeClr val="tx1"/>
                </a:solidFill>
                <a:effectLst/>
                <a:latin typeface="+mn-lt"/>
                <a:ea typeface="+mn-ea"/>
                <a:cs typeface="+mn-cs"/>
              </a:rPr>
              <a:t>en trygg utskrivning. Bedömningen att SIP inte behövs ska i sådana fall meddelas alla berörda verksamheter. </a:t>
            </a:r>
          </a:p>
          <a:p>
            <a:endParaRPr lang="sv-SE" dirty="0"/>
          </a:p>
          <a:p>
            <a:r>
              <a:rPr lang="sv-SE" dirty="0"/>
              <a:t>Meddelandet Planering kan även användas i andra processer som inte omnämns här.</a:t>
            </a:r>
          </a:p>
        </p:txBody>
      </p:sp>
      <p:sp>
        <p:nvSpPr>
          <p:cNvPr id="4" name="Platshållare för bildnummer 3"/>
          <p:cNvSpPr>
            <a:spLocks noGrp="1"/>
          </p:cNvSpPr>
          <p:nvPr>
            <p:ph type="sldNum" sz="quarter" idx="10"/>
          </p:nvPr>
        </p:nvSpPr>
        <p:spPr/>
        <p:txBody>
          <a:bodyPr/>
          <a:lstStyle/>
          <a:p>
            <a:fld id="{1EF9EF1E-31A6-4450-9573-2FFDED28F5A9}" type="slidenum">
              <a:rPr lang="sv-SE" smtClean="0"/>
              <a:t>27</a:t>
            </a:fld>
            <a:endParaRPr lang="sv-SE"/>
          </a:p>
        </p:txBody>
      </p:sp>
    </p:spTree>
    <p:extLst>
      <p:ext uri="{BB962C8B-B14F-4D97-AF65-F5344CB8AC3E}">
        <p14:creationId xmlns:p14="http://schemas.microsoft.com/office/powerpoint/2010/main" val="3903528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Notera att det är skillnad på nuvarande Samordnad vård- och omsorgsplanering och SIP. Det är även skillnad på Planering och SIP. SIP är en specifik form av möte/dokument som funnits sedan 2010 och är lagstadgad. Riktlinje och rutin för SIP finns på www.vastkom.se/sip</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Endast (Huvudansvarig) Fast vårdkontakt kallar till SIP-möte</a:t>
            </a:r>
          </a:p>
          <a:p>
            <a:endParaRPr lang="sv-SE" dirty="0"/>
          </a:p>
          <a:p>
            <a:r>
              <a:rPr lang="sv-SE" dirty="0"/>
              <a:t>I nuläget går det inte att skriva ut kallelsen ifrån SAMSA. Den får skrivas för hand enligt mall på www.vastkom.se/sip och lämnas till de som inte har tillgång till SAMSA.</a:t>
            </a:r>
          </a:p>
          <a:p>
            <a:endParaRPr lang="sv-SE" dirty="0"/>
          </a:p>
          <a:p>
            <a:r>
              <a:rPr lang="sv-SE" dirty="0"/>
              <a:t>Om länk till distansmöte efterfrågas så registreras den i fliken Möte och sänds till de som inte har tillgång till SAMSA via mail (t.ex. närstående mm)</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Om insatser behövs från den kommunalt finansierade hälso- och sjukvården, ska även den landstingsfinansierade öppna vården medverka i den samordnade individuella planeringen.</a:t>
            </a:r>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28</a:t>
            </a:fld>
            <a:endParaRPr lang="sv-SE"/>
          </a:p>
        </p:txBody>
      </p:sp>
    </p:spTree>
    <p:extLst>
      <p:ext uri="{BB962C8B-B14F-4D97-AF65-F5344CB8AC3E}">
        <p14:creationId xmlns:p14="http://schemas.microsoft.com/office/powerpoint/2010/main" val="3953703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bilden</a:t>
            </a:r>
          </a:p>
        </p:txBody>
      </p:sp>
      <p:sp>
        <p:nvSpPr>
          <p:cNvPr id="4" name="Platshållare för bildnummer 3"/>
          <p:cNvSpPr>
            <a:spLocks noGrp="1"/>
          </p:cNvSpPr>
          <p:nvPr>
            <p:ph type="sldNum" sz="quarter" idx="10"/>
          </p:nvPr>
        </p:nvSpPr>
        <p:spPr/>
        <p:txBody>
          <a:bodyPr/>
          <a:lstStyle/>
          <a:p>
            <a:fld id="{8AEB7A14-AC6A-486C-BEEE-DAE5F967C057}" type="slidenum">
              <a:rPr lang="sv-SE" smtClean="0"/>
              <a:t>29</a:t>
            </a:fld>
            <a:endParaRPr lang="sv-SE"/>
          </a:p>
        </p:txBody>
      </p:sp>
    </p:spTree>
    <p:extLst>
      <p:ext uri="{BB962C8B-B14F-4D97-AF65-F5344CB8AC3E}">
        <p14:creationId xmlns:p14="http://schemas.microsoft.com/office/powerpoint/2010/main" val="261176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Meddelande om utskrivningsklar innehåller inget datum utan patienten blir utskrivningsklar när Meddelande om utskrivningsklar skickas.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Meddelande om utskrivningsklar måste inte skickas samma dag som man tidigare satt som Planerat utskrivningsklar datum, men det ska vi sträva efter. </a:t>
            </a:r>
            <a:endParaRPr lang="sv-SE" dirty="0"/>
          </a:p>
          <a:p>
            <a:endParaRPr lang="sv-SE" dirty="0"/>
          </a:p>
          <a:p>
            <a:r>
              <a:rPr lang="sv-SE" dirty="0"/>
              <a:t>Det är tvingande att öppna meddelandet Information vid utskrivning för att kunna starta Meddelande om utskrivningsklar.</a:t>
            </a:r>
          </a:p>
          <a:p>
            <a:endParaRPr lang="sv-SE" dirty="0"/>
          </a:p>
          <a:p>
            <a:r>
              <a:rPr lang="sv-SE" dirty="0"/>
              <a:t>Information som skall dokumenteras i SAMSA under Info vid utskrivning innan den enskilde kan lämna slutenvården:</a:t>
            </a:r>
          </a:p>
          <a:p>
            <a:pPr lvl="1"/>
            <a:r>
              <a:rPr lang="sv-SE" sz="1200" kern="1200" dirty="0">
                <a:solidFill>
                  <a:schemeClr val="tx1"/>
                </a:solidFill>
                <a:effectLst/>
                <a:latin typeface="+mn-lt"/>
                <a:ea typeface="+mn-ea"/>
                <a:cs typeface="+mn-cs"/>
              </a:rPr>
              <a:t>hälso- och funktionstillstånd för den enskilde vid utskrivning</a:t>
            </a:r>
          </a:p>
          <a:p>
            <a:pPr lvl="1"/>
            <a:r>
              <a:rPr lang="sv-SE" sz="1200" kern="1200" dirty="0">
                <a:solidFill>
                  <a:schemeClr val="tx1"/>
                </a:solidFill>
                <a:effectLst/>
                <a:latin typeface="+mn-lt"/>
                <a:ea typeface="+mn-ea"/>
                <a:cs typeface="+mn-cs"/>
              </a:rPr>
              <a:t>den enskildes upplevelse av sitt hälsotillstånd</a:t>
            </a:r>
          </a:p>
          <a:p>
            <a:pPr lvl="1"/>
            <a:r>
              <a:rPr lang="sv-SE" sz="1200" kern="1200" dirty="0">
                <a:solidFill>
                  <a:schemeClr val="tx1"/>
                </a:solidFill>
                <a:effectLst/>
                <a:latin typeface="+mn-lt"/>
                <a:ea typeface="+mn-ea"/>
                <a:cs typeface="+mn-cs"/>
              </a:rPr>
              <a:t>riskbedömningar</a:t>
            </a:r>
          </a:p>
          <a:p>
            <a:pPr lvl="1"/>
            <a:r>
              <a:rPr lang="sv-SE" sz="1200" kern="1200" dirty="0">
                <a:solidFill>
                  <a:schemeClr val="tx1"/>
                </a:solidFill>
                <a:effectLst/>
                <a:latin typeface="+mn-lt"/>
                <a:ea typeface="+mn-ea"/>
                <a:cs typeface="+mn-cs"/>
              </a:rPr>
              <a:t>vårdsammanfattning</a:t>
            </a:r>
          </a:p>
          <a:p>
            <a:pPr lvl="1"/>
            <a:r>
              <a:rPr lang="sv-SE" sz="1200" kern="1200" dirty="0">
                <a:solidFill>
                  <a:schemeClr val="tx1"/>
                </a:solidFill>
                <a:effectLst/>
                <a:latin typeface="+mn-lt"/>
                <a:ea typeface="+mn-ea"/>
                <a:cs typeface="+mn-cs"/>
              </a:rPr>
              <a:t>redogörelser för komplikationer och avvikelser under vårdtiden</a:t>
            </a:r>
          </a:p>
          <a:p>
            <a:pPr lvl="1"/>
            <a:r>
              <a:rPr lang="sv-SE" sz="1200" kern="1200" dirty="0">
                <a:solidFill>
                  <a:schemeClr val="tx1"/>
                </a:solidFill>
                <a:effectLst/>
                <a:latin typeface="+mn-lt"/>
                <a:ea typeface="+mn-ea"/>
                <a:cs typeface="+mn-cs"/>
              </a:rPr>
              <a:t>arbetsförmåga (om relevant)</a:t>
            </a:r>
          </a:p>
          <a:p>
            <a:endParaRPr lang="sv-SE" dirty="0"/>
          </a:p>
          <a:p>
            <a:r>
              <a:rPr lang="sv-SE" dirty="0"/>
              <a:t>Information som ska göras tillgängliga på annat sätt innan den enskilde kan lämna slutenvården:</a:t>
            </a:r>
          </a:p>
          <a:p>
            <a:pPr lvl="1"/>
            <a:r>
              <a:rPr lang="sv-SE" sz="1200" kern="1200" dirty="0">
                <a:solidFill>
                  <a:schemeClr val="tx1"/>
                </a:solidFill>
                <a:effectLst/>
                <a:latin typeface="+mn-lt"/>
                <a:ea typeface="+mn-ea"/>
                <a:cs typeface="+mn-cs"/>
              </a:rPr>
              <a:t>epikris/slutanteckning</a:t>
            </a:r>
          </a:p>
          <a:p>
            <a:pPr lvl="1"/>
            <a:r>
              <a:rPr lang="sv-SE" sz="1200" kern="1200" dirty="0">
                <a:solidFill>
                  <a:schemeClr val="tx1"/>
                </a:solidFill>
                <a:effectLst/>
                <a:latin typeface="+mn-lt"/>
                <a:ea typeface="+mn-ea"/>
                <a:cs typeface="+mn-cs"/>
              </a:rPr>
              <a:t>remiss där det fortsatta vårdbehovet framgår</a:t>
            </a:r>
          </a:p>
          <a:p>
            <a:r>
              <a:rPr lang="sv-SE" sz="1200" kern="1200" dirty="0">
                <a:solidFill>
                  <a:schemeClr val="tx1"/>
                </a:solidFill>
                <a:effectLst/>
                <a:latin typeface="+mn-lt"/>
                <a:ea typeface="+mn-ea"/>
                <a:cs typeface="+mn-cs"/>
              </a:rPr>
              <a:t>            läkemedelslista och läkemedelsberättelse</a:t>
            </a:r>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30</a:t>
            </a:fld>
            <a:endParaRPr lang="sv-SE"/>
          </a:p>
        </p:txBody>
      </p:sp>
    </p:spTree>
    <p:extLst>
      <p:ext uri="{BB962C8B-B14F-4D97-AF65-F5344CB8AC3E}">
        <p14:creationId xmlns:p14="http://schemas.microsoft.com/office/powerpoint/2010/main" val="19248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3</a:t>
            </a:fld>
            <a:endParaRPr lang="sv-SE"/>
          </a:p>
        </p:txBody>
      </p:sp>
    </p:spTree>
    <p:extLst>
      <p:ext uri="{BB962C8B-B14F-4D97-AF65-F5344CB8AC3E}">
        <p14:creationId xmlns:p14="http://schemas.microsoft.com/office/powerpoint/2010/main" val="1701875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2400" dirty="0"/>
              <a:t>Processteget är uppdelat i två meddelanden i SAMSA för att tydliggöra hanteringen. </a:t>
            </a:r>
          </a:p>
          <a:p>
            <a:pPr lvl="1"/>
            <a:r>
              <a:rPr lang="sv-SE" dirty="0"/>
              <a:t>Information vid utskrivning </a:t>
            </a:r>
          </a:p>
          <a:p>
            <a:pPr lvl="1"/>
            <a:r>
              <a:rPr lang="sv-SE" dirty="0"/>
              <a:t>Utskrivningsmeddelande</a:t>
            </a:r>
          </a:p>
          <a:p>
            <a:endParaRPr lang="sv-SE" dirty="0"/>
          </a:p>
          <a:p>
            <a:r>
              <a:rPr lang="sv-SE" dirty="0"/>
              <a:t>Utöver den information som dokumenteras i SAMSA ska den enskilde ha fått muntlig och skriftlig information och genomgång av:</a:t>
            </a:r>
          </a:p>
          <a:p>
            <a:r>
              <a:rPr lang="sv-SE" dirty="0"/>
              <a:t>	</a:t>
            </a:r>
            <a:r>
              <a:rPr lang="sv-SE" sz="1200" kern="1200" dirty="0">
                <a:solidFill>
                  <a:schemeClr val="tx1"/>
                </a:solidFill>
                <a:effectLst/>
                <a:latin typeface="+mn-lt"/>
                <a:ea typeface="+mn-ea"/>
                <a:cs typeface="+mn-cs"/>
              </a:rPr>
              <a:t>en sammanfattning av den vård och behandling som getts under vårdtiden</a:t>
            </a:r>
            <a:endParaRPr lang="sv-SE" dirty="0"/>
          </a:p>
          <a:p>
            <a:pPr lvl="0"/>
            <a:r>
              <a:rPr lang="sv-SE" sz="1200" kern="1200" dirty="0">
                <a:solidFill>
                  <a:schemeClr val="tx1"/>
                </a:solidFill>
                <a:effectLst/>
                <a:latin typeface="+mn-lt"/>
                <a:ea typeface="+mn-ea"/>
                <a:cs typeface="+mn-cs"/>
              </a:rPr>
              <a:t>	läkemedelslista och läkemedelsberättelse</a:t>
            </a:r>
          </a:p>
          <a:p>
            <a:pPr lvl="0"/>
            <a:r>
              <a:rPr lang="sv-SE" sz="1200" kern="1200" dirty="0">
                <a:solidFill>
                  <a:schemeClr val="tx1"/>
                </a:solidFill>
                <a:effectLst/>
                <a:latin typeface="+mn-lt"/>
                <a:ea typeface="+mn-ea"/>
                <a:cs typeface="+mn-cs"/>
              </a:rPr>
              <a:t>	hantering av hjälpmedel</a:t>
            </a:r>
          </a:p>
          <a:p>
            <a:pPr lvl="0"/>
            <a:r>
              <a:rPr lang="sv-SE" sz="1200" kern="1200" dirty="0">
                <a:solidFill>
                  <a:schemeClr val="tx1"/>
                </a:solidFill>
                <a:effectLst/>
                <a:latin typeface="+mn-lt"/>
                <a:ea typeface="+mn-ea"/>
                <a:cs typeface="+mn-cs"/>
              </a:rPr>
              <a:t>	vad den enskilde ska göra vid försämring</a:t>
            </a:r>
          </a:p>
          <a:p>
            <a:r>
              <a:rPr lang="sv-SE" sz="1200" kern="1200" dirty="0">
                <a:solidFill>
                  <a:schemeClr val="tx1"/>
                </a:solidFill>
                <a:effectLst/>
                <a:latin typeface="+mn-lt"/>
                <a:ea typeface="+mn-ea"/>
                <a:cs typeface="+mn-cs"/>
              </a:rPr>
              <a:t>	fast vårdkontakt i öppenvården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Nödvändiga läkemedel, specifikt förbandsmaterial och nutritionsprodukter ska vara tillgängliga och säkrade för de dygn som krävs för en kontinuitet i behandlingen</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efter utskrivning. Recept ska vara utfärdade enligt gällande regionala medicinska riktlinjer för Västra Götalandsregionen. Nödvändiga hjälpmedel och medicinskteknisk utrustning ska vara tillgängliga och säkrade för den enskilde efter utskrivning.</a:t>
            </a:r>
          </a:p>
        </p:txBody>
      </p:sp>
      <p:sp>
        <p:nvSpPr>
          <p:cNvPr id="4" name="Platshållare för bildnummer 3"/>
          <p:cNvSpPr>
            <a:spLocks noGrp="1"/>
          </p:cNvSpPr>
          <p:nvPr>
            <p:ph type="sldNum" sz="quarter" idx="10"/>
          </p:nvPr>
        </p:nvSpPr>
        <p:spPr/>
        <p:txBody>
          <a:bodyPr/>
          <a:lstStyle/>
          <a:p>
            <a:fld id="{1EF9EF1E-31A6-4450-9573-2FFDED28F5A9}" type="slidenum">
              <a:rPr lang="sv-SE" smtClean="0"/>
              <a:t>31</a:t>
            </a:fld>
            <a:endParaRPr lang="sv-SE"/>
          </a:p>
        </p:txBody>
      </p:sp>
    </p:spTree>
    <p:extLst>
      <p:ext uri="{BB962C8B-B14F-4D97-AF65-F5344CB8AC3E}">
        <p14:creationId xmlns:p14="http://schemas.microsoft.com/office/powerpoint/2010/main" val="2638207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tänka på: Målet med den nya processen är att den enskilde ska kunna lämna sjukhuset så fort hen är utskrivningsklar men för att hen ska få lämna slutenvården så måste all information som anges i Information vid utskrivning vara klar och överförd. Så om kommun/PV meddelar att den enskilde kan få komma hem samma eftermiddag som Utskrivningsklar kommer så måste alla kriterier enligt Information vid utskrivning vara uppfyllda innan hemgång.</a:t>
            </a:r>
          </a:p>
        </p:txBody>
      </p:sp>
      <p:sp>
        <p:nvSpPr>
          <p:cNvPr id="4" name="Platshållare för bildnummer 3"/>
          <p:cNvSpPr>
            <a:spLocks noGrp="1"/>
          </p:cNvSpPr>
          <p:nvPr>
            <p:ph type="sldNum" sz="quarter" idx="10"/>
          </p:nvPr>
        </p:nvSpPr>
        <p:spPr/>
        <p:txBody>
          <a:bodyPr/>
          <a:lstStyle/>
          <a:p>
            <a:fld id="{8AEB7A14-AC6A-486C-BEEE-DAE5F967C057}" type="slidenum">
              <a:rPr lang="sv-SE" smtClean="0"/>
              <a:t>32</a:t>
            </a:fld>
            <a:endParaRPr lang="sv-SE"/>
          </a:p>
        </p:txBody>
      </p:sp>
    </p:spTree>
    <p:extLst>
      <p:ext uri="{BB962C8B-B14F-4D97-AF65-F5344CB8AC3E}">
        <p14:creationId xmlns:p14="http://schemas.microsoft.com/office/powerpoint/2010/main" val="4166338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Notera skillnaden mellan Planering och SIP i SAMSA. Planering är kortsiktig och för att tydliggöra de olika parternas eventuella åtaganden/ansvar. SIP är den långsiktiga planeringen och fokuserar mycket tydligt på den enskilde och dennes självbestämmanderätt.</a:t>
            </a:r>
          </a:p>
          <a:p>
            <a:endParaRPr lang="sv-SE" dirty="0"/>
          </a:p>
          <a:p>
            <a:r>
              <a:rPr lang="sv-SE" sz="1200" b="0" i="0" u="none" strike="noStrike" kern="1200" baseline="0" dirty="0">
                <a:solidFill>
                  <a:schemeClr val="tx1"/>
                </a:solidFill>
                <a:latin typeface="+mn-lt"/>
                <a:ea typeface="+mn-ea"/>
                <a:cs typeface="+mn-cs"/>
              </a:rPr>
              <a:t>Den enskilde måste alltid ge sitt samtycke till att en SIP ska genomföras.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Den enskildes delaktighet och inflytande är central i allt arbete med SIP. Det är hens behov och önskemål som utgör utgångspunkten för planeringen. </a:t>
            </a:r>
            <a:endParaRPr lang="sv-SE" dirty="0"/>
          </a:p>
          <a:p>
            <a:endParaRPr lang="sv-SE" dirty="0"/>
          </a:p>
          <a:p>
            <a:r>
              <a:rPr lang="sv-SE" dirty="0"/>
              <a:t>SIP delen kan användas av alla parter som har tillgång till SAMSA. Kan vara helt obunden till ärenden.</a:t>
            </a:r>
          </a:p>
          <a:p>
            <a:endParaRPr lang="sv-SE" dirty="0"/>
          </a:p>
          <a:p>
            <a:r>
              <a:rPr lang="sv-SE" dirty="0"/>
              <a:t>(Det kommer inte anordnas regionalt framtagna utbildningar i SIP. Varje delregion/verksamhet behöver förse sina användare med denna utbildning.)</a:t>
            </a:r>
          </a:p>
        </p:txBody>
      </p:sp>
      <p:sp>
        <p:nvSpPr>
          <p:cNvPr id="4" name="Platshållare för bildnummer 3"/>
          <p:cNvSpPr>
            <a:spLocks noGrp="1"/>
          </p:cNvSpPr>
          <p:nvPr>
            <p:ph type="sldNum" sz="quarter" idx="10"/>
          </p:nvPr>
        </p:nvSpPr>
        <p:spPr/>
        <p:txBody>
          <a:bodyPr/>
          <a:lstStyle/>
          <a:p>
            <a:fld id="{1EF9EF1E-31A6-4450-9573-2FFDED28F5A9}" type="slidenum">
              <a:rPr lang="sv-SE" smtClean="0"/>
              <a:t>33</a:t>
            </a:fld>
            <a:endParaRPr lang="sv-SE"/>
          </a:p>
        </p:txBody>
      </p:sp>
    </p:spTree>
    <p:extLst>
      <p:ext uri="{BB962C8B-B14F-4D97-AF65-F5344CB8AC3E}">
        <p14:creationId xmlns:p14="http://schemas.microsoft.com/office/powerpoint/2010/main" val="426638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Rutin kring mötesförfarande finns att läsa på www.vastkom.se/sip</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Dokumentation sker i SAMSA i SIP delen. Som det är just nu får utskrift från SAMSA räknas som original. Alltså skall den enskilde ha en utskrift på SIP mötet.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SIP ska dokumenteras i samverkan med berörda verksamheter och den enskilde.</a:t>
            </a:r>
            <a:endParaRPr lang="sv-SE" dirty="0"/>
          </a:p>
          <a:p>
            <a:endParaRPr lang="sv-SE" dirty="0"/>
          </a:p>
          <a:p>
            <a:r>
              <a:rPr lang="sv-SE" dirty="0"/>
              <a:t>SIP möte kan genomföras antingen fysiskt eller som distansmöte via video.</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Huvudansvarig fast vårdkontakt är ansvarig för upprättandet av SIP. Huvudansvarig fast vårdkontakt i samband med ett slutenvårdsärende är alltid en person inom den landstingsfinansierade öppna vården. E</a:t>
            </a:r>
            <a:r>
              <a:rPr lang="sv-SE" sz="1200" kern="1200" baseline="0" dirty="0">
                <a:solidFill>
                  <a:schemeClr val="tx1"/>
                </a:solidFill>
                <a:effectLst/>
                <a:latin typeface="+mn-lt"/>
                <a:ea typeface="+mn-ea"/>
                <a:cs typeface="+mn-cs"/>
              </a:rPr>
              <a:t>n av de deltagande parterna kan utses att </a:t>
            </a:r>
            <a:r>
              <a:rPr lang="sv-SE" sz="1200" kern="1200" dirty="0">
                <a:solidFill>
                  <a:schemeClr val="tx1"/>
                </a:solidFill>
                <a:effectLst/>
                <a:latin typeface="+mn-lt"/>
                <a:ea typeface="+mn-ea"/>
                <a:cs typeface="+mn-cs"/>
              </a:rPr>
              <a:t>vara huvudansvarig för SIP efter att den är upprättad och ansvarar då för att kalla till uppföljning, denna person kan vara någon utanför den landstingsfinansierade öppna vården.</a:t>
            </a:r>
            <a:endParaRPr lang="sv-SE" dirty="0"/>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34</a:t>
            </a:fld>
            <a:endParaRPr lang="sv-SE"/>
          </a:p>
        </p:txBody>
      </p:sp>
    </p:spTree>
    <p:extLst>
      <p:ext uri="{BB962C8B-B14F-4D97-AF65-F5344CB8AC3E}">
        <p14:creationId xmlns:p14="http://schemas.microsoft.com/office/powerpoint/2010/main" val="289348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Varje verksamhet ansvarar för att dokumentera avslutet.</a:t>
            </a:r>
          </a:p>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36</a:t>
            </a:fld>
            <a:endParaRPr lang="sv-SE"/>
          </a:p>
        </p:txBody>
      </p:sp>
    </p:spTree>
    <p:extLst>
      <p:ext uri="{BB962C8B-B14F-4D97-AF65-F5344CB8AC3E}">
        <p14:creationId xmlns:p14="http://schemas.microsoft.com/office/powerpoint/2010/main" val="3645310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har vi behandlat Huvudmeddelanden i SAMSA och ska nu gå igenom Stödmeddelanden. Förberedd Vårdbegäran räknas in under denna rubrik i Rutinen och SIP har redan hanterats i huvudhanteringen av processen.</a:t>
            </a:r>
          </a:p>
          <a:p>
            <a:r>
              <a:rPr lang="sv-SE" dirty="0"/>
              <a:t>Förberedd vårdbegäran kan ses som ett stödmeddelande men eftersom det inte har en koppling till processen rubriceras de som ”Fristående meddelande” i översikten.</a:t>
            </a:r>
          </a:p>
        </p:txBody>
      </p:sp>
      <p:sp>
        <p:nvSpPr>
          <p:cNvPr id="4" name="Platshållare för bildnummer 3"/>
          <p:cNvSpPr>
            <a:spLocks noGrp="1"/>
          </p:cNvSpPr>
          <p:nvPr>
            <p:ph type="sldNum" sz="quarter" idx="10"/>
          </p:nvPr>
        </p:nvSpPr>
        <p:spPr/>
        <p:txBody>
          <a:bodyPr/>
          <a:lstStyle/>
          <a:p>
            <a:fld id="{1EF9EF1E-31A6-4450-9573-2FFDED28F5A9}" type="slidenum">
              <a:rPr lang="sv-SE" smtClean="0"/>
              <a:t>38</a:t>
            </a:fld>
            <a:endParaRPr lang="sv-SE"/>
          </a:p>
        </p:txBody>
      </p:sp>
    </p:spTree>
    <p:extLst>
      <p:ext uri="{BB962C8B-B14F-4D97-AF65-F5344CB8AC3E}">
        <p14:creationId xmlns:p14="http://schemas.microsoft.com/office/powerpoint/2010/main" val="1821229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nuläget är det endast inom kommun som kan använda sig av denna funktion.</a:t>
            </a:r>
          </a:p>
          <a:p>
            <a:r>
              <a:rPr lang="sv-SE" dirty="0"/>
              <a:t>Är endast tillgänglig för den kommun som skapat den. Andra kommuner eller andra vårdgivare kan inte läsa en tidigare skapad förberedd vårdbegäran.</a:t>
            </a:r>
          </a:p>
          <a:p>
            <a:r>
              <a:rPr lang="sv-SE" dirty="0"/>
              <a:t>Viktigt att tänka på att den behöver hållas uppdaterad. Dock använder sig inte alla kommuner av Förberedd Vårdbegäran.</a:t>
            </a:r>
          </a:p>
        </p:txBody>
      </p:sp>
      <p:sp>
        <p:nvSpPr>
          <p:cNvPr id="4" name="Platshållare för bildnummer 3"/>
          <p:cNvSpPr>
            <a:spLocks noGrp="1"/>
          </p:cNvSpPr>
          <p:nvPr>
            <p:ph type="sldNum" sz="quarter" idx="10"/>
          </p:nvPr>
        </p:nvSpPr>
        <p:spPr/>
        <p:txBody>
          <a:bodyPr/>
          <a:lstStyle/>
          <a:p>
            <a:fld id="{1EF9EF1E-31A6-4450-9573-2FFDED28F5A9}" type="slidenum">
              <a:rPr lang="sv-SE" smtClean="0"/>
              <a:t>39</a:t>
            </a:fld>
            <a:endParaRPr lang="sv-SE"/>
          </a:p>
        </p:txBody>
      </p:sp>
    </p:spTree>
    <p:extLst>
      <p:ext uri="{BB962C8B-B14F-4D97-AF65-F5344CB8AC3E}">
        <p14:creationId xmlns:p14="http://schemas.microsoft.com/office/powerpoint/2010/main" val="2567801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Externt administrativt meddelande dyker upp som ”</a:t>
            </a:r>
            <a:r>
              <a:rPr lang="sv-SE" dirty="0" err="1"/>
              <a:t>Adm</a:t>
            </a:r>
            <a:r>
              <a:rPr lang="sv-SE" dirty="0"/>
              <a:t> medd.” i </a:t>
            </a:r>
            <a:r>
              <a:rPr lang="sv-SE" dirty="0" err="1"/>
              <a:t>procesståget</a:t>
            </a:r>
            <a:r>
              <a:rPr lang="sv-SE" dirty="0"/>
              <a:t> i SAMSA.</a:t>
            </a:r>
          </a:p>
          <a:p>
            <a:r>
              <a:rPr lang="sv-SE" dirty="0"/>
              <a:t>Internt administrativt meddelande dyker upp som ”</a:t>
            </a:r>
            <a:r>
              <a:rPr lang="sv-SE" dirty="0" err="1"/>
              <a:t>Adm</a:t>
            </a:r>
            <a:r>
              <a:rPr lang="sv-SE" dirty="0"/>
              <a:t> Intern” i </a:t>
            </a:r>
            <a:r>
              <a:rPr lang="sv-SE" dirty="0" err="1"/>
              <a:t>Procesståget</a:t>
            </a:r>
            <a:r>
              <a:rPr lang="sv-SE" dirty="0"/>
              <a:t>.</a:t>
            </a:r>
          </a:p>
          <a:p>
            <a:r>
              <a:rPr lang="sv-SE" dirty="0"/>
              <a:t>Båda typen av administrativa meddelanden kan läsas av samtliga parter som är tillagda i ärendet men de notifieras endast till de som är tillagda på själva meddelandet. Man kan alltså inte använda Internt administrativt meddelande som skyddad konversation inom den egna verksamheten. Även viktigt att tänka på att verksamheter som läser interna administrativa meddelanden som inte är adresserade till dem är medvetna om att informationen som står där i inte är ämnade för dem (kan och har uppstått förvirring kring detta).</a:t>
            </a:r>
          </a:p>
        </p:txBody>
      </p:sp>
      <p:sp>
        <p:nvSpPr>
          <p:cNvPr id="4" name="Platshållare för bildnummer 3"/>
          <p:cNvSpPr>
            <a:spLocks noGrp="1"/>
          </p:cNvSpPr>
          <p:nvPr>
            <p:ph type="sldNum" sz="quarter" idx="10"/>
          </p:nvPr>
        </p:nvSpPr>
        <p:spPr/>
        <p:txBody>
          <a:bodyPr/>
          <a:lstStyle/>
          <a:p>
            <a:fld id="{1EF9EF1E-31A6-4450-9573-2FFDED28F5A9}" type="slidenum">
              <a:rPr lang="sv-SE" smtClean="0"/>
              <a:t>40</a:t>
            </a:fld>
            <a:endParaRPr lang="sv-SE"/>
          </a:p>
        </p:txBody>
      </p:sp>
    </p:spTree>
    <p:extLst>
      <p:ext uri="{BB962C8B-B14F-4D97-AF65-F5344CB8AC3E}">
        <p14:creationId xmlns:p14="http://schemas.microsoft.com/office/powerpoint/2010/main" val="1112801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första planerade utskrivningsklardatumet sätts i samband med Inskrivningsmeddelande.</a:t>
            </a:r>
          </a:p>
          <a:p>
            <a:r>
              <a:rPr lang="sv-SE" dirty="0"/>
              <a:t>Planerat utskrivningsklardatum kommer alltid ligga i början av </a:t>
            </a:r>
            <a:r>
              <a:rPr lang="sv-SE" dirty="0" err="1"/>
              <a:t>procesståget</a:t>
            </a:r>
            <a:r>
              <a:rPr lang="sv-SE" dirty="0"/>
              <a:t> i SAMSA.</a:t>
            </a:r>
          </a:p>
          <a:p>
            <a:r>
              <a:rPr lang="sv-SE" dirty="0"/>
              <a:t>Detta kan uppdateras flera gånger under processen men det bör vara angeläget att behöva ändra detta så lite som möjligt för att planeringen ska kunna fortgå under bästa möjliga förutsättningar.</a:t>
            </a:r>
          </a:p>
          <a:p>
            <a:endParaRPr lang="sv-SE" dirty="0"/>
          </a:p>
          <a:p>
            <a:r>
              <a:rPr lang="sv-SE" dirty="0"/>
              <a:t>När meddelandet Utskrivningsklar sänds så försvinner planerat utskrivningsklardatum ur </a:t>
            </a:r>
            <a:r>
              <a:rPr lang="sv-SE" dirty="0" err="1"/>
              <a:t>procesståget</a:t>
            </a:r>
            <a:r>
              <a:rPr lang="sv-SE" dirty="0"/>
              <a:t>.</a:t>
            </a:r>
          </a:p>
        </p:txBody>
      </p:sp>
      <p:sp>
        <p:nvSpPr>
          <p:cNvPr id="4" name="Platshållare för bildnummer 3"/>
          <p:cNvSpPr>
            <a:spLocks noGrp="1"/>
          </p:cNvSpPr>
          <p:nvPr>
            <p:ph type="sldNum" sz="quarter" idx="10"/>
          </p:nvPr>
        </p:nvSpPr>
        <p:spPr/>
        <p:txBody>
          <a:bodyPr/>
          <a:lstStyle/>
          <a:p>
            <a:fld id="{1EF9EF1E-31A6-4450-9573-2FFDED28F5A9}" type="slidenum">
              <a:rPr lang="sv-SE" smtClean="0"/>
              <a:t>41</a:t>
            </a:fld>
            <a:endParaRPr lang="sv-SE"/>
          </a:p>
        </p:txBody>
      </p:sp>
    </p:spTree>
    <p:extLst>
      <p:ext uri="{BB962C8B-B14F-4D97-AF65-F5344CB8AC3E}">
        <p14:creationId xmlns:p14="http://schemas.microsoft.com/office/powerpoint/2010/main" val="1764269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Avbrott i processen skickas inte då den enskilde försämras eller nya undersökningar krävs under förutsättning att den enskilde endast är planerat utskrivningsklar. I dessa fall uppdateras istället planerat utskrivningsklardatum. Avbrott i process används alltså endast då processen skall avbrytas helt eller om något tillstöter efter att den enskilde är utskrivningsklar.</a:t>
            </a:r>
          </a:p>
          <a:p>
            <a:r>
              <a:rPr lang="sv-SE" dirty="0"/>
              <a:t>Orsak till avbrottet skall alltid anges.</a:t>
            </a:r>
          </a:p>
          <a:p>
            <a:r>
              <a:rPr lang="sv-SE" dirty="0"/>
              <a:t>När avbrott sänds så är det obligatoriskt att ange ett nytt planerat utskrivningsklardatum då utskrivningsklar makuleras. Nytt planerat utskrivningsklardatum kommer att ligga med i meddelandet avbrott och kommer vara obligatoriskt.</a:t>
            </a:r>
          </a:p>
          <a:p>
            <a:r>
              <a:rPr lang="sv-SE" dirty="0"/>
              <a:t>Avbrott får endast sändas då samtycke finns. Finns inget samtycke används istället administrativt meddelande för att signalera att ärendet ska avslutas.</a:t>
            </a:r>
          </a:p>
          <a:p>
            <a:r>
              <a:rPr lang="sv-SE" dirty="0"/>
              <a:t>Avbrott ger paus i beräkningen av betalningsgrundande dagar.</a:t>
            </a:r>
          </a:p>
        </p:txBody>
      </p:sp>
      <p:sp>
        <p:nvSpPr>
          <p:cNvPr id="4" name="Platshållare för bildnummer 3"/>
          <p:cNvSpPr>
            <a:spLocks noGrp="1"/>
          </p:cNvSpPr>
          <p:nvPr>
            <p:ph type="sldNum" sz="quarter" idx="10"/>
          </p:nvPr>
        </p:nvSpPr>
        <p:spPr/>
        <p:txBody>
          <a:bodyPr/>
          <a:lstStyle/>
          <a:p>
            <a:fld id="{1EF9EF1E-31A6-4450-9573-2FFDED28F5A9}" type="slidenum">
              <a:rPr lang="sv-SE" smtClean="0"/>
              <a:t>42</a:t>
            </a:fld>
            <a:endParaRPr lang="sv-SE"/>
          </a:p>
        </p:txBody>
      </p:sp>
    </p:spTree>
    <p:extLst>
      <p:ext uri="{BB962C8B-B14F-4D97-AF65-F5344CB8AC3E}">
        <p14:creationId xmlns:p14="http://schemas.microsoft.com/office/powerpoint/2010/main" val="416813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4</a:t>
            </a:fld>
            <a:endParaRPr lang="sv-SE"/>
          </a:p>
        </p:txBody>
      </p:sp>
    </p:spTree>
    <p:extLst>
      <p:ext uri="{BB962C8B-B14F-4D97-AF65-F5344CB8AC3E}">
        <p14:creationId xmlns:p14="http://schemas.microsoft.com/office/powerpoint/2010/main" val="3575469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43</a:t>
            </a:fld>
            <a:endParaRPr lang="sv-SE"/>
          </a:p>
        </p:txBody>
      </p:sp>
    </p:spTree>
    <p:extLst>
      <p:ext uri="{BB962C8B-B14F-4D97-AF65-F5344CB8AC3E}">
        <p14:creationId xmlns:p14="http://schemas.microsoft.com/office/powerpoint/2010/main" val="3328575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slutenvården registrerar avbrott till följd av dödsfall ställs frågan om ärendet ska avslutas. Om slutenvården svarar ja på frågan behövs ingen ytterligare hantering. Om ärendet inte avslutas i samband med avbrottet så ska kommunen avsluta.</a:t>
            </a:r>
          </a:p>
        </p:txBody>
      </p:sp>
      <p:sp>
        <p:nvSpPr>
          <p:cNvPr id="4" name="Platshållare för bildnummer 3"/>
          <p:cNvSpPr>
            <a:spLocks noGrp="1"/>
          </p:cNvSpPr>
          <p:nvPr>
            <p:ph type="sldNum" sz="quarter" idx="10"/>
          </p:nvPr>
        </p:nvSpPr>
        <p:spPr/>
        <p:txBody>
          <a:bodyPr/>
          <a:lstStyle/>
          <a:p>
            <a:fld id="{1EF9EF1E-31A6-4450-9573-2FFDED28F5A9}" type="slidenum">
              <a:rPr lang="sv-SE" smtClean="0"/>
              <a:t>44</a:t>
            </a:fld>
            <a:endParaRPr lang="sv-SE"/>
          </a:p>
        </p:txBody>
      </p:sp>
    </p:spTree>
    <p:extLst>
      <p:ext uri="{BB962C8B-B14F-4D97-AF65-F5344CB8AC3E}">
        <p14:creationId xmlns:p14="http://schemas.microsoft.com/office/powerpoint/2010/main" val="3453880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tänka på rörande avvikelser: Den enskildes behov får inte åsidosättas på grund av konflikt mellan parter. Avvikelser hanteras mellan parterna.</a:t>
            </a:r>
          </a:p>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45</a:t>
            </a:fld>
            <a:endParaRPr lang="sv-SE"/>
          </a:p>
        </p:txBody>
      </p:sp>
    </p:spTree>
    <p:extLst>
      <p:ext uri="{BB962C8B-B14F-4D97-AF65-F5344CB8AC3E}">
        <p14:creationId xmlns:p14="http://schemas.microsoft.com/office/powerpoint/2010/main" val="3314905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förekommer handhavandefel vilket gör att den enskilde kan ha skrivits ut utan att det registrerats i SAMSA, när detta händer så ska kommunen avsluta ärendet ändå.</a:t>
            </a:r>
          </a:p>
          <a:p>
            <a:endParaRPr lang="sv-SE" dirty="0"/>
          </a:p>
          <a:p>
            <a:r>
              <a:rPr lang="sv-SE" dirty="0"/>
              <a:t>Om Meddelande till vård och omsorg används i en öppenvårdsprocess ska inte detta avslutas förrän ärendet är färdigbehandlat. </a:t>
            </a:r>
          </a:p>
        </p:txBody>
      </p:sp>
      <p:sp>
        <p:nvSpPr>
          <p:cNvPr id="4" name="Platshållare för bildnummer 3"/>
          <p:cNvSpPr>
            <a:spLocks noGrp="1"/>
          </p:cNvSpPr>
          <p:nvPr>
            <p:ph type="sldNum" sz="quarter" idx="10"/>
          </p:nvPr>
        </p:nvSpPr>
        <p:spPr/>
        <p:txBody>
          <a:bodyPr/>
          <a:lstStyle/>
          <a:p>
            <a:fld id="{1EF9EF1E-31A6-4450-9573-2FFDED28F5A9}" type="slidenum">
              <a:rPr lang="sv-SE" smtClean="0"/>
              <a:t>46</a:t>
            </a:fld>
            <a:endParaRPr lang="sv-SE"/>
          </a:p>
        </p:txBody>
      </p:sp>
    </p:spTree>
    <p:extLst>
      <p:ext uri="{BB962C8B-B14F-4D97-AF65-F5344CB8AC3E}">
        <p14:creationId xmlns:p14="http://schemas.microsoft.com/office/powerpoint/2010/main" val="3676649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 dagar är och kommer alltid vara grunden i den nya processen, varken riktlinje eller lag gör skillnad på vardag och helg vilket gör att det rör sig om kalenderdagar. Om överenskommelsen rörande betalningsansvar inte kan beslutas så faller man tillbaka på lagen som dikterar 3 dagar.</a:t>
            </a:r>
          </a:p>
          <a:p>
            <a:r>
              <a:rPr lang="sv-SE" dirty="0"/>
              <a:t>Beräkningen av dagar startar dagen efter att Utskrivningsklar sänts om meddelandet sänds innan </a:t>
            </a:r>
            <a:r>
              <a:rPr lang="sv-SE" dirty="0" err="1"/>
              <a:t>kl</a:t>
            </a:r>
            <a:r>
              <a:rPr lang="sv-SE" dirty="0"/>
              <a:t> 12. Sänds det efter </a:t>
            </a:r>
            <a:r>
              <a:rPr lang="sv-SE" dirty="0" err="1"/>
              <a:t>kl</a:t>
            </a:r>
            <a:r>
              <a:rPr lang="sv-SE" dirty="0"/>
              <a:t> 12 börjar beräkningen 2 dagar senare. Start av beräkning tar inte hänsyn till andra parametrar i systemet än just Utskrivningsklar.</a:t>
            </a:r>
          </a:p>
          <a:p>
            <a:r>
              <a:rPr lang="sv-SE" dirty="0"/>
              <a:t>Kallar inte fast vårdkontakt till SIP inom 3 dagar från Utskrivningsklar så sätts antalet betalningsgrundande dagar för kommunen till 0 om det är bedömt att det ska kallas till en SIP.</a:t>
            </a:r>
          </a:p>
          <a:p>
            <a:r>
              <a:rPr lang="sv-SE" dirty="0"/>
              <a:t>Om bedömningen i planeringen visar att det inte behövs göras en SIP utgår alltid betalningsgrundande dagar för kommunen från det att Utskrivningsklar har sänts.</a:t>
            </a:r>
          </a:p>
          <a:p>
            <a:endParaRPr lang="sv-SE" dirty="0"/>
          </a:p>
          <a:p>
            <a:r>
              <a:rPr lang="sv-SE" dirty="0"/>
              <a:t>Överenskommelsen rörande betalningsansvar är ute på remissrunda där förslaget är att använda sig av en genomsnittsberäkning. Beräkningen sker genom att ta fram ett snittvärde över alla personer som skrivits ut till en kommun under en kalendermånad. Överskrider antalet dagar mellan UK och Utskrivningsmeddelande 3,0 så utfaller betalningsansvar.</a:t>
            </a:r>
          </a:p>
          <a:p>
            <a:r>
              <a:rPr lang="sv-SE" dirty="0"/>
              <a:t>Betalningen räknas då på alla personer som skrivits ut till den kommunen under kalendermånaden gånger det som överskrider snittet gånger basbeloppet. </a:t>
            </a:r>
            <a:r>
              <a:rPr lang="sv-SE" dirty="0" err="1"/>
              <a:t>T.ex</a:t>
            </a:r>
            <a:r>
              <a:rPr lang="sv-SE" dirty="0"/>
              <a:t> 100 vårdtagare * 0,6 i överskridit snitt * 7100kr = 426 000kr (Skrivit den 24/4 -18).</a:t>
            </a:r>
          </a:p>
          <a:p>
            <a:r>
              <a:rPr lang="sv-SE" dirty="0"/>
              <a:t>Med i överenskommelsen finns även en spärr för personer som ligger kvar inom slutenvården längre än 7 dagar efter att de är utskrivningsklara. Dessa personer undantas genomsnittsberäkningen istället betalar kommunen för de dagar som överskrider 3 kalenderdagar beräknat per individ.</a:t>
            </a:r>
          </a:p>
          <a:p>
            <a:endParaRPr lang="sv-SE" dirty="0"/>
          </a:p>
          <a:p>
            <a:r>
              <a:rPr lang="sv-SE" dirty="0"/>
              <a:t>Betalningsmodellen för enskilda som vårdas inom slutenvårdens psykiatri är föreslagna att tillämpa en övergångsperiod. Med start från den 25/9  blir det övergångsregler sedan går man över till 3 dagar som de andra verksamheterna.</a:t>
            </a:r>
          </a:p>
        </p:txBody>
      </p:sp>
      <p:sp>
        <p:nvSpPr>
          <p:cNvPr id="4" name="Platshållare för bildnummer 3"/>
          <p:cNvSpPr>
            <a:spLocks noGrp="1"/>
          </p:cNvSpPr>
          <p:nvPr>
            <p:ph type="sldNum" sz="quarter" idx="10"/>
          </p:nvPr>
        </p:nvSpPr>
        <p:spPr/>
        <p:txBody>
          <a:bodyPr/>
          <a:lstStyle/>
          <a:p>
            <a:fld id="{1EF9EF1E-31A6-4450-9573-2FFDED28F5A9}" type="slidenum">
              <a:rPr lang="sv-SE" smtClean="0"/>
              <a:t>47</a:t>
            </a:fld>
            <a:endParaRPr lang="sv-SE"/>
          </a:p>
        </p:txBody>
      </p:sp>
    </p:spTree>
    <p:extLst>
      <p:ext uri="{BB962C8B-B14F-4D97-AF65-F5344CB8AC3E}">
        <p14:creationId xmlns:p14="http://schemas.microsoft.com/office/powerpoint/2010/main" val="2831862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förekommer situationer där det kan tolkas som att flera kommuner har ansvar samtidigt.</a:t>
            </a:r>
          </a:p>
          <a:p>
            <a:endParaRPr lang="sv-SE" dirty="0"/>
          </a:p>
          <a:p>
            <a:r>
              <a:rPr lang="sv-SE" dirty="0"/>
              <a:t>Om överenskommelse inte fungerar kan en begäran om överflyttning göras</a:t>
            </a:r>
          </a:p>
          <a:p>
            <a:endParaRPr lang="sv-SE" dirty="0"/>
          </a:p>
          <a:p>
            <a:r>
              <a:rPr lang="sv-SE" dirty="0"/>
              <a:t>Exempel på undantag där överenskommelse kan behöva göras:</a:t>
            </a:r>
          </a:p>
          <a:p>
            <a:pPr lvl="0"/>
            <a:r>
              <a:rPr lang="sv-SE" sz="1200" kern="1200" dirty="0">
                <a:solidFill>
                  <a:schemeClr val="tx1"/>
                </a:solidFill>
                <a:effectLst/>
                <a:latin typeface="+mn-lt"/>
                <a:ea typeface="+mn-ea"/>
                <a:cs typeface="+mn-cs"/>
              </a:rPr>
              <a:t>	*När bosättningskommunen placerat en person i annan kommun, t ex på ett boende och personen folkbokför sig på boendets adress. </a:t>
            </a:r>
          </a:p>
          <a:p>
            <a:pPr lvl="0"/>
            <a:r>
              <a:rPr lang="sv-SE" sz="1200" kern="1200" dirty="0">
                <a:solidFill>
                  <a:schemeClr val="tx1"/>
                </a:solidFill>
                <a:effectLst/>
                <a:latin typeface="+mn-lt"/>
                <a:ea typeface="+mn-ea"/>
                <a:cs typeface="+mn-cs"/>
              </a:rPr>
              <a:t>	*När den enskilde inte följt folkbokföringslagens intentioner och skrivit sig på någon annans adress utan att ha intentionen att stadigvarande bo på adressen. Ex. äldre person som i bosättningskommunen vistas på en korttidsplats i 	väntan på särskilt boende och folkbokför sig hos anhörig för att posten ska komma dit. </a:t>
            </a:r>
          </a:p>
          <a:p>
            <a:pPr lvl="0"/>
            <a:r>
              <a:rPr lang="sv-SE" sz="1200" kern="1200" dirty="0">
                <a:solidFill>
                  <a:schemeClr val="tx1"/>
                </a:solidFill>
                <a:effectLst/>
                <a:latin typeface="+mn-lt"/>
                <a:ea typeface="+mn-ea"/>
                <a:cs typeface="+mn-cs"/>
              </a:rPr>
              <a:t>	*Hemlös person som är folkbokförd i en kommun men har starkast anknytning och vistas stadigvarande i annan kommun.</a:t>
            </a:r>
          </a:p>
          <a:p>
            <a:pPr lvl="0"/>
            <a:r>
              <a:rPr lang="sv-SE" sz="1200" kern="1200" dirty="0">
                <a:solidFill>
                  <a:schemeClr val="tx1"/>
                </a:solidFill>
                <a:effectLst/>
                <a:latin typeface="+mn-lt"/>
                <a:ea typeface="+mn-ea"/>
                <a:cs typeface="+mn-cs"/>
              </a:rPr>
              <a:t>	*Vad gäller person som tillfälligt vistas i annan kommun, till exempel i sommarstugan, så har folkbokföringskommunen ett fortsatt ansvar men vistelsekommunen ska på begäran bistå med den utredning som 	bosättningskommunen behöver för att kunna pröva den enskildes behov av stöd och hjälp.</a:t>
            </a:r>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48</a:t>
            </a:fld>
            <a:endParaRPr lang="sv-SE"/>
          </a:p>
        </p:txBody>
      </p:sp>
    </p:spTree>
    <p:extLst>
      <p:ext uri="{BB962C8B-B14F-4D97-AF65-F5344CB8AC3E}">
        <p14:creationId xmlns:p14="http://schemas.microsoft.com/office/powerpoint/2010/main" val="2627152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Bostadslösa: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Slutenvården meddelar att det är oklart vilken kommun som är ansvarig genom ett administrativt meddelande.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den kommun som mottar meddelandena som ansvarar för att skyndsamt utreda vilken kommun som är ansvarig. Ansvaret faller på den kommun som mottar meddelandena fram tills annat har kunnat utredas. De meddelanden som avses är ”Inskrivningsmeddelande”/”Planeringsmeddelande” och Administrativt meddelande.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1EF9EF1E-31A6-4450-9573-2FFDED28F5A9}" type="slidenum">
              <a:rPr lang="sv-SE" smtClean="0"/>
              <a:t>49</a:t>
            </a:fld>
            <a:endParaRPr lang="sv-SE"/>
          </a:p>
        </p:txBody>
      </p:sp>
    </p:spTree>
    <p:extLst>
      <p:ext uri="{BB962C8B-B14F-4D97-AF65-F5344CB8AC3E}">
        <p14:creationId xmlns:p14="http://schemas.microsoft.com/office/powerpoint/2010/main" val="1621399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Checklistan är en helt ny del av SAMSA.  Samtliga verksamheter ska jobba med checklistan under hela processen och fylla i när deras åtaganden är slutförda.</a:t>
            </a:r>
          </a:p>
          <a:p>
            <a:r>
              <a:rPr lang="sv-SE" dirty="0"/>
              <a:t>I checklistan bemöter vi de krav som finns på att mottagande verksamheter ska bekräfta att information är överförd och hjälpmedel, läkemedel med mer är säkrade.</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51</a:t>
            </a:fld>
            <a:endParaRPr lang="sv-SE"/>
          </a:p>
        </p:txBody>
      </p:sp>
    </p:spTree>
    <p:extLst>
      <p:ext uri="{BB962C8B-B14F-4D97-AF65-F5344CB8AC3E}">
        <p14:creationId xmlns:p14="http://schemas.microsoft.com/office/powerpoint/2010/main" val="3341248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Normalt sett kan all HSL personal fatta detta beslut inom deras egna ansvarsområde. När det gäller planering inför utskrivning så faller detta ansvar på behandlande läkare.</a:t>
            </a:r>
          </a:p>
          <a:p>
            <a:r>
              <a:rPr lang="sv-SE" dirty="0"/>
              <a:t>Egenvård dokumenteras i SAMSA och kompletteras med blankett ”Beslut om egenvård”. Blankett finns att hämta på: www.vastkom.se/samsa under ”Styrdokument”</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52</a:t>
            </a:fld>
            <a:endParaRPr lang="sv-SE"/>
          </a:p>
        </p:txBody>
      </p:sp>
    </p:spTree>
    <p:extLst>
      <p:ext uri="{BB962C8B-B14F-4D97-AF65-F5344CB8AC3E}">
        <p14:creationId xmlns:p14="http://schemas.microsoft.com/office/powerpoint/2010/main" val="656474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ett meddelande sänds till fel inkorg inom </a:t>
            </a:r>
            <a:r>
              <a:rPr lang="sv-SE" u="sng" dirty="0"/>
              <a:t>rätt</a:t>
            </a:r>
            <a:r>
              <a:rPr lang="sv-SE" dirty="0"/>
              <a:t> kommunal förvaltning ska inte felsänt användas utan kommunen ansvarar för att det sänds rätt.</a:t>
            </a:r>
          </a:p>
          <a:p>
            <a:endParaRPr lang="sv-SE" dirty="0"/>
          </a:p>
          <a:p>
            <a:r>
              <a:rPr lang="sv-SE" dirty="0"/>
              <a:t>Vid byte av huvudpart så är det den nya huvudparten som ansvarar för att handha ärendet oavsett om den är märkt ”INKORG” eller inte. Inga parter får plocka bort deltagare från annan part än sin egen.</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53</a:t>
            </a:fld>
            <a:endParaRPr lang="sv-SE"/>
          </a:p>
        </p:txBody>
      </p:sp>
    </p:spTree>
    <p:extLst>
      <p:ext uri="{BB962C8B-B14F-4D97-AF65-F5344CB8AC3E}">
        <p14:creationId xmlns:p14="http://schemas.microsoft.com/office/powerpoint/2010/main" val="293698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Riktlinjen grundar sig i lagen 2017:612 (Lag om samverkan vid utskrivning från sluten hälso- och sjukvård)</a:t>
            </a:r>
          </a:p>
          <a:p>
            <a:r>
              <a:rPr lang="sv-SE" sz="1200" kern="1200" dirty="0">
                <a:solidFill>
                  <a:schemeClr val="tx1"/>
                </a:solidFill>
                <a:effectLst/>
                <a:latin typeface="+mn-lt"/>
                <a:ea typeface="+mn-ea"/>
                <a:cs typeface="+mn-cs"/>
              </a:rPr>
              <a:t>Rutinen grundar sig i riktlinje och överenskommelse. Rutinen gäller för samtliga kommuner i Västra Götaland och hälso- och sjukvårdsförvaltningarna i Västra Götalandsregionen samt vårdgivare som respektive parter har avtal med.</a:t>
            </a:r>
          </a:p>
          <a:p>
            <a:r>
              <a:rPr lang="sv-SE" sz="1200" kern="1200" dirty="0">
                <a:solidFill>
                  <a:schemeClr val="tx1"/>
                </a:solidFill>
                <a:effectLst/>
                <a:latin typeface="+mn-lt"/>
                <a:ea typeface="+mn-ea"/>
                <a:cs typeface="+mn-cs"/>
              </a:rPr>
              <a:t>Rutinen i kombination med riktlinje redogör tydligt för krav och förväntningar på verksamheterna och deras användare. Rutinen undantar inga krav som finns specificerade i riktlinjen.</a:t>
            </a:r>
          </a:p>
          <a:p>
            <a:r>
              <a:rPr lang="sv-SE" sz="1200" kern="1200" dirty="0">
                <a:solidFill>
                  <a:schemeClr val="tx1"/>
                </a:solidFill>
                <a:effectLst/>
                <a:latin typeface="+mn-lt"/>
                <a:ea typeface="+mn-ea"/>
                <a:cs typeface="+mn-cs"/>
              </a:rPr>
              <a:t>Syftet med rutinen är att vara ett stöd för in- och utskrivningsprocessens olika steg och hur de hanteras i IT-tjänsten SAMSA.</a:t>
            </a:r>
          </a:p>
        </p:txBody>
      </p:sp>
      <p:sp>
        <p:nvSpPr>
          <p:cNvPr id="4" name="Platshållare för bildnummer 3"/>
          <p:cNvSpPr>
            <a:spLocks noGrp="1"/>
          </p:cNvSpPr>
          <p:nvPr>
            <p:ph type="sldNum" sz="quarter" idx="10"/>
          </p:nvPr>
        </p:nvSpPr>
        <p:spPr/>
        <p:txBody>
          <a:bodyPr/>
          <a:lstStyle/>
          <a:p>
            <a:fld id="{2AC8ED17-89E3-475C-A2B9-601D3AAE2A50}" type="slidenum">
              <a:rPr lang="sv-SE" smtClean="0"/>
              <a:t>5</a:t>
            </a:fld>
            <a:endParaRPr lang="sv-SE"/>
          </a:p>
        </p:txBody>
      </p:sp>
    </p:spTree>
    <p:extLst>
      <p:ext uri="{BB962C8B-B14F-4D97-AF65-F5344CB8AC3E}">
        <p14:creationId xmlns:p14="http://schemas.microsoft.com/office/powerpoint/2010/main" val="4035824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AEB7A14-AC6A-486C-BEEE-DAE5F967C057}" type="slidenum">
              <a:rPr lang="sv-SE" smtClean="0"/>
              <a:t>54</a:t>
            </a:fld>
            <a:endParaRPr lang="sv-SE"/>
          </a:p>
        </p:txBody>
      </p:sp>
    </p:spTree>
    <p:extLst>
      <p:ext uri="{BB962C8B-B14F-4D97-AF65-F5344CB8AC3E}">
        <p14:creationId xmlns:p14="http://schemas.microsoft.com/office/powerpoint/2010/main" val="2255534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Reservrutin:</a:t>
            </a:r>
          </a:p>
          <a:p>
            <a:r>
              <a:rPr lang="sv-SE" dirty="0"/>
              <a:t>Beslut att reservrutin går igång tas i samverkan. Regional riktlinje för när reservrutin träder i kraft är under arbete. </a:t>
            </a:r>
          </a:p>
          <a:p>
            <a:r>
              <a:rPr lang="sv-SE" dirty="0"/>
              <a:t>Samtliga meddelanden som faxats under handhavandet av reservrutin ska föras in i SAMSA när systemet åter är i drift.</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55</a:t>
            </a:fld>
            <a:endParaRPr lang="sv-SE"/>
          </a:p>
        </p:txBody>
      </p:sp>
    </p:spTree>
    <p:extLst>
      <p:ext uri="{BB962C8B-B14F-4D97-AF65-F5344CB8AC3E}">
        <p14:creationId xmlns:p14="http://schemas.microsoft.com/office/powerpoint/2010/main" val="423734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Planering kring individer med skyddad identitet sker via andra kommunikationsvägar.</a:t>
            </a:r>
          </a:p>
          <a:p>
            <a:r>
              <a:rPr lang="sv-SE" dirty="0"/>
              <a:t>Dokumentation sker enligt regler gällande journalföring vid skyddad identitet inom varje verksamhet. </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56</a:t>
            </a:fld>
            <a:endParaRPr lang="sv-SE"/>
          </a:p>
        </p:txBody>
      </p:sp>
    </p:spTree>
    <p:extLst>
      <p:ext uri="{BB962C8B-B14F-4D97-AF65-F5344CB8AC3E}">
        <p14:creationId xmlns:p14="http://schemas.microsoft.com/office/powerpoint/2010/main" val="4166370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Önskar den enskilde sekretess mot kommunen så läggs denna inte till i ärendet.</a:t>
            </a:r>
          </a:p>
          <a:p>
            <a:r>
              <a:rPr lang="sv-SE" dirty="0"/>
              <a:t>Vid start av ärenden så hämtas den enskildes listade vårdcentral in i systemet automatiskt. Lägg till den fiktiva enheten och plocka bort den listade vårdcentralen om det är det första meddelandet i ärendet. Är det senare i ärendet så får den fiktiva enheten läggas till och göras till huvudansvarig, därefter kan den listade vårdcentralen tas bort.</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57</a:t>
            </a:fld>
            <a:endParaRPr lang="sv-SE"/>
          </a:p>
        </p:txBody>
      </p:sp>
    </p:spTree>
    <p:extLst>
      <p:ext uri="{BB962C8B-B14F-4D97-AF65-F5344CB8AC3E}">
        <p14:creationId xmlns:p14="http://schemas.microsoft.com/office/powerpoint/2010/main" val="3840806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orsak efterfrågas så ska tidpunkt, till vem samt orsak till utskrift noteras i fältet som kommer upp.</a:t>
            </a:r>
          </a:p>
          <a:p>
            <a:endParaRPr lang="sv-SE" dirty="0"/>
          </a:p>
          <a:p>
            <a:r>
              <a:rPr lang="sv-SE" dirty="0"/>
              <a:t>Utskrifter ska strimlas när de är färdigbehandlade (alternativt att man fört in det man skrivit eller är klar med arbetskopian)</a:t>
            </a:r>
          </a:p>
        </p:txBody>
      </p:sp>
      <p:sp>
        <p:nvSpPr>
          <p:cNvPr id="4" name="Platshållare för bildnummer 3"/>
          <p:cNvSpPr>
            <a:spLocks noGrp="1"/>
          </p:cNvSpPr>
          <p:nvPr>
            <p:ph type="sldNum" sz="quarter" idx="10"/>
          </p:nvPr>
        </p:nvSpPr>
        <p:spPr/>
        <p:txBody>
          <a:bodyPr/>
          <a:lstStyle/>
          <a:p>
            <a:fld id="{1EF9EF1E-31A6-4450-9573-2FFDED28F5A9}" type="slidenum">
              <a:rPr lang="sv-SE" smtClean="0"/>
              <a:t>58</a:t>
            </a:fld>
            <a:endParaRPr lang="sv-SE"/>
          </a:p>
        </p:txBody>
      </p:sp>
    </p:spTree>
    <p:extLst>
      <p:ext uri="{BB962C8B-B14F-4D97-AF65-F5344CB8AC3E}">
        <p14:creationId xmlns:p14="http://schemas.microsoft.com/office/powerpoint/2010/main" val="405537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Målgrupp för överenskommelse och riktlinje är personer i alla åldrar som efter utskrivning från sluten hälso- och sjukvård behöver insatser från socialtjänsten, den kommunalt finansierade hälso- och sjukvården eller den landstingsfinansierade öppna vården.</a:t>
            </a:r>
          </a:p>
          <a:p>
            <a:endParaRPr lang="sv-SE" dirty="0"/>
          </a:p>
          <a:p>
            <a:endParaRPr lang="sv-SE" b="1" dirty="0"/>
          </a:p>
          <a:p>
            <a:r>
              <a:rPr lang="sv-SE" b="1" dirty="0"/>
              <a:t>Notis att lägga till vid dragning under tidigt införande: </a:t>
            </a:r>
            <a:r>
              <a:rPr lang="sv-SE" dirty="0"/>
              <a:t>Observera att detta är en bredare skrivning än tidigare. Skrivningen inkluderar alla som har behov av någon typ av insatser efter ett slutenvårdstillfälle. När det rör sig om tvåpartssamverkan mellan landstingsfinansierad öppen vård och slutenvård så har de olika delregionerna kommit olika långt i sitt arbete.</a:t>
            </a:r>
          </a:p>
        </p:txBody>
      </p:sp>
      <p:sp>
        <p:nvSpPr>
          <p:cNvPr id="4" name="Platshållare för bildnummer 3"/>
          <p:cNvSpPr>
            <a:spLocks noGrp="1"/>
          </p:cNvSpPr>
          <p:nvPr>
            <p:ph type="sldNum" sz="quarter" idx="10"/>
          </p:nvPr>
        </p:nvSpPr>
        <p:spPr/>
        <p:txBody>
          <a:bodyPr/>
          <a:lstStyle/>
          <a:p>
            <a:fld id="{8AEB7A14-AC6A-486C-BEEE-DAE5F967C057}" type="slidenum">
              <a:rPr lang="sv-SE" smtClean="0"/>
              <a:t>6</a:t>
            </a:fld>
            <a:endParaRPr lang="sv-SE"/>
          </a:p>
        </p:txBody>
      </p:sp>
    </p:spTree>
    <p:extLst>
      <p:ext uri="{BB962C8B-B14F-4D97-AF65-F5344CB8AC3E}">
        <p14:creationId xmlns:p14="http://schemas.microsoft.com/office/powerpoint/2010/main" val="215460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Planeringen säkrar den omedelbara tiden efter utskrivning ifrån slutenvården och kallelse till SIP sänds inom 3 dagar från att Utskrivningsklar sänts. SIP sker sedan efter slutenvårdstillfället, förslagsvis i den enskildes hem.</a:t>
            </a:r>
          </a:p>
          <a:p>
            <a:r>
              <a:rPr lang="sv-SE" dirty="0"/>
              <a:t>Kallelse till SIP möte kan ske redan under planeringen.</a:t>
            </a:r>
          </a:p>
        </p:txBody>
      </p:sp>
      <p:sp>
        <p:nvSpPr>
          <p:cNvPr id="4" name="Platshållare för bildnummer 3"/>
          <p:cNvSpPr>
            <a:spLocks noGrp="1"/>
          </p:cNvSpPr>
          <p:nvPr>
            <p:ph type="sldNum" sz="quarter" idx="10"/>
          </p:nvPr>
        </p:nvSpPr>
        <p:spPr/>
        <p:txBody>
          <a:bodyPr/>
          <a:lstStyle/>
          <a:p>
            <a:fld id="{2AC8ED17-89E3-475C-A2B9-601D3AAE2A50}" type="slidenum">
              <a:rPr lang="sv-SE" smtClean="0"/>
              <a:t>7</a:t>
            </a:fld>
            <a:endParaRPr lang="sv-SE"/>
          </a:p>
        </p:txBody>
      </p:sp>
    </p:spTree>
    <p:extLst>
      <p:ext uri="{BB962C8B-B14F-4D97-AF65-F5344CB8AC3E}">
        <p14:creationId xmlns:p14="http://schemas.microsoft.com/office/powerpoint/2010/main" val="319489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planering framkommer omständigheter som gör att SIP behöver genomföras och upprättas innan den enskilde kan lämna slutenvården. Kallelse skickas ut till berörda parter och SIP mötet hålls på sjukhuset. Uppföljning sker förslagsvis i den enskildes hem.</a:t>
            </a:r>
          </a:p>
        </p:txBody>
      </p:sp>
      <p:sp>
        <p:nvSpPr>
          <p:cNvPr id="4" name="Platshållare för bildnummer 3"/>
          <p:cNvSpPr>
            <a:spLocks noGrp="1"/>
          </p:cNvSpPr>
          <p:nvPr>
            <p:ph type="sldNum" sz="quarter" idx="10"/>
          </p:nvPr>
        </p:nvSpPr>
        <p:spPr/>
        <p:txBody>
          <a:bodyPr/>
          <a:lstStyle/>
          <a:p>
            <a:fld id="{2AC8ED17-89E3-475C-A2B9-601D3AAE2A50}" type="slidenum">
              <a:rPr lang="sv-SE" smtClean="0"/>
              <a:t>8</a:t>
            </a:fld>
            <a:endParaRPr lang="sv-SE"/>
          </a:p>
        </p:txBody>
      </p:sp>
    </p:spTree>
    <p:extLst>
      <p:ext uri="{BB962C8B-B14F-4D97-AF65-F5344CB8AC3E}">
        <p14:creationId xmlns:p14="http://schemas.microsoft.com/office/powerpoint/2010/main" val="266549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planeringen framkommer det att den enskilde inte behöver samordnade insatser efter utskrivning ifrån slutenvården. Processen avslutas då vid utskrivning och SIP genomförs ej. Planering genomförs alltid på alla personer som slutenvården skickar ett Inskrivningsmeddelande om.</a:t>
            </a:r>
          </a:p>
          <a:p>
            <a:endParaRPr lang="sv-SE" dirty="0"/>
          </a:p>
          <a:p>
            <a:r>
              <a:rPr lang="sv-SE" dirty="0"/>
              <a:t>Identifieras behov av SIP efter en utskrivning så kan verksamheterna kalla till SIP Möte även då. SIP mötet är ej bundet till endast slutenvårdsärenden.</a:t>
            </a:r>
          </a:p>
        </p:txBody>
      </p:sp>
      <p:sp>
        <p:nvSpPr>
          <p:cNvPr id="4" name="Platshållare för bildnummer 3"/>
          <p:cNvSpPr>
            <a:spLocks noGrp="1"/>
          </p:cNvSpPr>
          <p:nvPr>
            <p:ph type="sldNum" sz="quarter" idx="10"/>
          </p:nvPr>
        </p:nvSpPr>
        <p:spPr/>
        <p:txBody>
          <a:bodyPr/>
          <a:lstStyle/>
          <a:p>
            <a:fld id="{2AC8ED17-89E3-475C-A2B9-601D3AAE2A50}" type="slidenum">
              <a:rPr lang="sv-SE" smtClean="0"/>
              <a:t>9</a:t>
            </a:fld>
            <a:endParaRPr lang="sv-SE"/>
          </a:p>
        </p:txBody>
      </p:sp>
    </p:spTree>
    <p:extLst>
      <p:ext uri="{BB962C8B-B14F-4D97-AF65-F5344CB8AC3E}">
        <p14:creationId xmlns:p14="http://schemas.microsoft.com/office/powerpoint/2010/main" val="41607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smtClean="0"/>
              <a:t>2018-05-24</a:t>
            </a:r>
            <a:endParaRPr lang="sv-SE"/>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35649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smtClean="0"/>
              <a:t>2018-05-24</a:t>
            </a:r>
            <a:endParaRPr lang="sv-SE"/>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142134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smtClean="0"/>
              <a:t>2018-05-24</a:t>
            </a:r>
            <a:endParaRPr lang="sv-SE"/>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193913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smtClean="0"/>
              <a:t>2018-05-24</a:t>
            </a:r>
            <a:endParaRPr lang="sv-SE"/>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209737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smtClean="0"/>
              <a:t>2018-05-24</a:t>
            </a:r>
            <a:endParaRPr lang="sv-SE"/>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
        <p:nvSpPr>
          <p:cNvPr id="6" name="Platshållare för bildnummer 5"/>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17523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smtClean="0"/>
              <a:t>2018-05-24</a:t>
            </a:r>
            <a:endParaRPr lang="sv-SE"/>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
        <p:nvSpPr>
          <p:cNvPr id="7" name="Platshållare för bildnummer 6"/>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158906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smtClean="0"/>
              <a:t>2018-05-24</a:t>
            </a:r>
            <a:endParaRPr lang="sv-SE"/>
          </a:p>
        </p:txBody>
      </p:sp>
      <p:sp>
        <p:nvSpPr>
          <p:cNvPr id="8" name="Platshållare för sidfot 7"/>
          <p:cNvSpPr>
            <a:spLocks noGrp="1"/>
          </p:cNvSpPr>
          <p:nvPr>
            <p:ph type="ftr" sz="quarter" idx="11"/>
          </p:nvPr>
        </p:nvSpPr>
        <p:spPr/>
        <p:txBody>
          <a:bodyPr/>
          <a:lstStyle/>
          <a:p>
            <a:r>
              <a:rPr lang="sv-SE" smtClean="0"/>
              <a:t>2018-05-24 Version1.0</a:t>
            </a:r>
            <a:endParaRPr lang="sv-SE"/>
          </a:p>
        </p:txBody>
      </p:sp>
      <p:sp>
        <p:nvSpPr>
          <p:cNvPr id="9" name="Platshållare för bildnummer 8"/>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151970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smtClean="0"/>
              <a:t>2018-05-24</a:t>
            </a:r>
            <a:endParaRPr lang="sv-SE"/>
          </a:p>
        </p:txBody>
      </p:sp>
      <p:sp>
        <p:nvSpPr>
          <p:cNvPr id="4" name="Platshållare för sidfot 3"/>
          <p:cNvSpPr>
            <a:spLocks noGrp="1"/>
          </p:cNvSpPr>
          <p:nvPr>
            <p:ph type="ftr" sz="quarter" idx="11"/>
          </p:nvPr>
        </p:nvSpPr>
        <p:spPr/>
        <p:txBody>
          <a:bodyPr/>
          <a:lstStyle/>
          <a:p>
            <a:r>
              <a:rPr lang="sv-SE" smtClean="0"/>
              <a:t>2018-05-24 Version1.0</a:t>
            </a:r>
            <a:endParaRPr lang="sv-SE"/>
          </a:p>
        </p:txBody>
      </p:sp>
      <p:sp>
        <p:nvSpPr>
          <p:cNvPr id="5" name="Platshållare för bildnummer 4"/>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121038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2018-05-24</a:t>
            </a:r>
            <a:endParaRPr lang="sv-SE"/>
          </a:p>
        </p:txBody>
      </p:sp>
      <p:sp>
        <p:nvSpPr>
          <p:cNvPr id="3" name="Platshållare för sidfot 2"/>
          <p:cNvSpPr>
            <a:spLocks noGrp="1"/>
          </p:cNvSpPr>
          <p:nvPr>
            <p:ph type="ftr" sz="quarter" idx="11"/>
          </p:nvPr>
        </p:nvSpPr>
        <p:spPr/>
        <p:txBody>
          <a:bodyPr/>
          <a:lstStyle/>
          <a:p>
            <a:r>
              <a:rPr lang="sv-SE" smtClean="0"/>
              <a:t>2018-05-24 Version1.0</a:t>
            </a:r>
            <a:endParaRPr lang="sv-SE"/>
          </a:p>
        </p:txBody>
      </p:sp>
      <p:sp>
        <p:nvSpPr>
          <p:cNvPr id="4" name="Platshållare för bildnummer 3"/>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28505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smtClean="0"/>
              <a:t>2018-05-24</a:t>
            </a:r>
            <a:endParaRPr lang="sv-SE"/>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
        <p:nvSpPr>
          <p:cNvPr id="7" name="Platshållare för bildnummer 6"/>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401324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smtClean="0"/>
              <a:t>2018-05-24</a:t>
            </a:r>
            <a:endParaRPr lang="sv-SE"/>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
        <p:nvSpPr>
          <p:cNvPr id="7" name="Platshållare för bildnummer 6"/>
          <p:cNvSpPr>
            <a:spLocks noGrp="1"/>
          </p:cNvSpPr>
          <p:nvPr>
            <p:ph type="sldNum" sz="quarter" idx="12"/>
          </p:nvPr>
        </p:nvSpPr>
        <p:spPr/>
        <p:txBody>
          <a:bodyPr/>
          <a:lstStyle/>
          <a:p>
            <a:fld id="{7D0E64C6-ECD6-47CC-9DE2-3258BF62F265}" type="slidenum">
              <a:rPr lang="sv-SE" smtClean="0"/>
              <a:t>‹#›</a:t>
            </a:fld>
            <a:endParaRPr lang="sv-SE"/>
          </a:p>
        </p:txBody>
      </p:sp>
    </p:spTree>
    <p:extLst>
      <p:ext uri="{BB962C8B-B14F-4D97-AF65-F5344CB8AC3E}">
        <p14:creationId xmlns:p14="http://schemas.microsoft.com/office/powerpoint/2010/main" val="387236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2018-05-24</a:t>
            </a:r>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2018-05-24 Version1.0</a:t>
            </a:r>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E64C6-ECD6-47CC-9DE2-3258BF62F265}" type="slidenum">
              <a:rPr lang="sv-SE" smtClean="0"/>
              <a:t>‹#›</a:t>
            </a:fld>
            <a:endParaRPr lang="sv-SE"/>
          </a:p>
        </p:txBody>
      </p:sp>
    </p:spTree>
    <p:extLst>
      <p:ext uri="{BB962C8B-B14F-4D97-AF65-F5344CB8AC3E}">
        <p14:creationId xmlns:p14="http://schemas.microsoft.com/office/powerpoint/2010/main" val="16322243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commons.wikimedia.org/wiki/File:Mail-message-new.sv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vastkom.se/si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vastkom.se/samsa"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1017142" y="2628894"/>
            <a:ext cx="10346076" cy="905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p:cNvSpPr>
            <a:spLocks noGrp="1"/>
          </p:cNvSpPr>
          <p:nvPr>
            <p:ph type="subTitle" idx="1"/>
          </p:nvPr>
        </p:nvSpPr>
        <p:spPr>
          <a:xfrm>
            <a:off x="771524" y="1582735"/>
            <a:ext cx="10679907" cy="674692"/>
          </a:xfrm>
        </p:spPr>
        <p:txBody>
          <a:bodyPr>
            <a:noAutofit/>
          </a:bodyPr>
          <a:lstStyle/>
          <a:p>
            <a:r>
              <a:rPr lang="sv-SE" sz="6000" dirty="0">
                <a:latin typeface="Arial" panose="020B0604020202020204" pitchFamily="34" charset="0"/>
                <a:cs typeface="Arial" panose="020B0604020202020204" pitchFamily="34" charset="0"/>
              </a:rPr>
              <a:t>Utbildning</a:t>
            </a:r>
            <a:endParaRPr lang="sv-SE" sz="6000" b="1" dirty="0">
              <a:latin typeface="Arial" panose="020B0604020202020204" pitchFamily="34" charset="0"/>
              <a:cs typeface="Arial" panose="020B0604020202020204" pitchFamily="34" charset="0"/>
            </a:endParaRPr>
          </a:p>
        </p:txBody>
      </p:sp>
      <p:grpSp>
        <p:nvGrpSpPr>
          <p:cNvPr id="13" name="Grupp 12"/>
          <p:cNvGrpSpPr/>
          <p:nvPr/>
        </p:nvGrpSpPr>
        <p:grpSpPr>
          <a:xfrm>
            <a:off x="8242084" y="6083219"/>
            <a:ext cx="3746776" cy="503260"/>
            <a:chOff x="7236413" y="6194604"/>
            <a:chExt cx="4230297" cy="568206"/>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413" y="6194604"/>
              <a:ext cx="2204042" cy="568206"/>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795" y="6204210"/>
              <a:ext cx="1808915" cy="548994"/>
            </a:xfrm>
            <a:prstGeom prst="rect">
              <a:avLst/>
            </a:prstGeom>
          </p:spPr>
        </p:pic>
      </p:grpSp>
      <p:sp>
        <p:nvSpPr>
          <p:cNvPr id="6" name="Underrubrik 2"/>
          <p:cNvSpPr txBox="1">
            <a:spLocks/>
          </p:cNvSpPr>
          <p:nvPr/>
        </p:nvSpPr>
        <p:spPr>
          <a:xfrm>
            <a:off x="740568" y="2749554"/>
            <a:ext cx="10797311" cy="993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800" dirty="0"/>
              <a:t>Regional riktlinje och regional rutin för in- och utskrivning från sluten hälso- och sjukvård samt IT-tjänsten SAMSA</a:t>
            </a:r>
          </a:p>
        </p:txBody>
      </p:sp>
      <p:pic>
        <p:nvPicPr>
          <p:cNvPr id="8" name="Bildobjekt 7">
            <a:extLst>
              <a:ext uri="{FF2B5EF4-FFF2-40B4-BE49-F238E27FC236}">
                <a16:creationId xmlns="" xmlns:a16="http://schemas.microsoft.com/office/drawing/2014/main" id="{E3EED069-4C01-415A-B3E8-DDCE78FC23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29547" y="6004711"/>
            <a:ext cx="577317" cy="503260"/>
          </a:xfrm>
          <a:prstGeom prst="rect">
            <a:avLst/>
          </a:prstGeom>
          <a:noFill/>
        </p:spPr>
      </p:pic>
      <p:sp>
        <p:nvSpPr>
          <p:cNvPr id="2" name="Rektangel 1">
            <a:extLst>
              <a:ext uri="{FF2B5EF4-FFF2-40B4-BE49-F238E27FC236}">
                <a16:creationId xmlns="" xmlns:a16="http://schemas.microsoft.com/office/drawing/2014/main" id="{A1A14E04-B7C9-4753-966E-8ED481A74C5C}"/>
              </a:ext>
            </a:extLst>
          </p:cNvPr>
          <p:cNvSpPr/>
          <p:nvPr/>
        </p:nvSpPr>
        <p:spPr>
          <a:xfrm>
            <a:off x="7401762" y="6488668"/>
            <a:ext cx="605102" cy="369332"/>
          </a:xfrm>
          <a:prstGeom prst="rect">
            <a:avLst/>
          </a:prstGeom>
        </p:spPr>
        <p:txBody>
          <a:bodyPr wrap="none">
            <a:spAutoFit/>
          </a:bodyPr>
          <a:lstStyle/>
          <a:p>
            <a:pPr>
              <a:spcAft>
                <a:spcPts val="0"/>
              </a:spcAft>
            </a:pPr>
            <a:r>
              <a:rPr lang="sv-SE" dirty="0">
                <a:solidFill>
                  <a:srgbClr val="006298"/>
                </a:solidFill>
                <a:latin typeface="Calibri" panose="020F0502020204030204" pitchFamily="34" charset="0"/>
                <a:ea typeface="Calibri" panose="020F0502020204030204" pitchFamily="34" charset="0"/>
                <a:cs typeface="Times New Roman" panose="02020603050405020304" pitchFamily="18" charset="0"/>
              </a:rPr>
              <a:t>GITS</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Platshållare för sidfot 8"/>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87975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B70B282-4998-47D7-8457-BBFCA77BEDD6}"/>
              </a:ext>
            </a:extLst>
          </p:cNvPr>
          <p:cNvSpPr>
            <a:spLocks noGrp="1"/>
          </p:cNvSpPr>
          <p:nvPr>
            <p:ph type="ctrTitle"/>
          </p:nvPr>
        </p:nvSpPr>
        <p:spPr/>
        <p:txBody>
          <a:bodyPr>
            <a:normAutofit/>
          </a:bodyPr>
          <a:lstStyle/>
          <a:p>
            <a:r>
              <a:rPr lang="sv-SE" dirty="0">
                <a:latin typeface="Arial" panose="020B0604020202020204" pitchFamily="34" charset="0"/>
                <a:cs typeface="Arial" panose="020B0604020202020204" pitchFamily="34" charset="0"/>
              </a:rPr>
              <a:t>Förutsättningar för samordnad planering</a:t>
            </a:r>
          </a:p>
        </p:txBody>
      </p:sp>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28865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Samtycke</a:t>
            </a:r>
          </a:p>
        </p:txBody>
      </p:sp>
      <p:sp>
        <p:nvSpPr>
          <p:cNvPr id="3" name="Platshållare för innehåll 2"/>
          <p:cNvSpPr>
            <a:spLocks noGrp="1"/>
          </p:cNvSpPr>
          <p:nvPr>
            <p:ph idx="1"/>
          </p:nvPr>
        </p:nvSpPr>
        <p:spPr>
          <a:xfrm>
            <a:off x="1359528" y="1608494"/>
            <a:ext cx="9073896" cy="4351338"/>
          </a:xfrm>
        </p:spPr>
        <p:txBody>
          <a:bodyPr>
            <a:normAutofit/>
          </a:bodyPr>
          <a:lstStyle/>
          <a:p>
            <a:r>
              <a:rPr lang="sv-SE" sz="2400" dirty="0"/>
              <a:t>För att uppgifter om den enskildes sjukdomstillstånd ska få lämnas ut mellan vårdgivarna krävs den enskildes samtycke</a:t>
            </a:r>
          </a:p>
          <a:p>
            <a:pPr marL="0" indent="0">
              <a:buNone/>
            </a:pPr>
            <a:endParaRPr lang="sv-SE" sz="2400" dirty="0"/>
          </a:p>
          <a:p>
            <a:r>
              <a:rPr lang="sv-SE" sz="2400" dirty="0"/>
              <a:t>Varje verksamhet måste förvissa sig om att samtycke har lämnats</a:t>
            </a:r>
          </a:p>
          <a:p>
            <a:pPr marL="0" indent="0">
              <a:buNone/>
            </a:pPr>
            <a:endParaRPr lang="sv-SE" sz="2400" dirty="0"/>
          </a:p>
          <a:p>
            <a:r>
              <a:rPr lang="sv-SE" sz="2400" dirty="0"/>
              <a:t>När samtycke inte lämnas ansvarar respektive verksamhet för att dokumentera planerade insatser inom sitt ansvarsområde</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77461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48DE43A8-DA52-459B-B2CA-3BF58ACD50EA}"/>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Ärende i IT-tjänsten SAMSA</a:t>
            </a:r>
          </a:p>
        </p:txBody>
      </p:sp>
      <p:sp>
        <p:nvSpPr>
          <p:cNvPr id="3" name="Platshållare för innehåll 2">
            <a:extLst>
              <a:ext uri="{FF2B5EF4-FFF2-40B4-BE49-F238E27FC236}">
                <a16:creationId xmlns="" xmlns:a16="http://schemas.microsoft.com/office/drawing/2014/main" id="{18A9D676-DD61-4EEA-B88E-EF5A47C35AB5}"/>
              </a:ext>
            </a:extLst>
          </p:cNvPr>
          <p:cNvSpPr>
            <a:spLocks noGrp="1"/>
          </p:cNvSpPr>
          <p:nvPr>
            <p:ph idx="1"/>
          </p:nvPr>
        </p:nvSpPr>
        <p:spPr>
          <a:xfrm>
            <a:off x="1187522" y="1825625"/>
            <a:ext cx="10515600" cy="4351338"/>
          </a:xfrm>
        </p:spPr>
        <p:txBody>
          <a:bodyPr/>
          <a:lstStyle/>
          <a:p>
            <a:r>
              <a:rPr lang="sv-SE" dirty="0"/>
              <a:t>Ärenden identifieras genom ”Ärendenummer”</a:t>
            </a:r>
          </a:p>
          <a:p>
            <a:endParaRPr lang="sv-SE" dirty="0"/>
          </a:p>
          <a:p>
            <a:pPr marL="0" indent="0">
              <a:buNone/>
            </a:pPr>
            <a:endParaRPr lang="sv-SE" dirty="0"/>
          </a:p>
          <a:p>
            <a:r>
              <a:rPr lang="sv-SE" dirty="0"/>
              <a:t>SIP identifieras genom ”SIP-id”</a:t>
            </a:r>
          </a:p>
        </p:txBody>
      </p:sp>
      <p:sp>
        <p:nvSpPr>
          <p:cNvPr id="5" name="Rektangel 4">
            <a:extLst>
              <a:ext uri="{FF2B5EF4-FFF2-40B4-BE49-F238E27FC236}">
                <a16:creationId xmlns="" xmlns:a16="http://schemas.microsoft.com/office/drawing/2014/main" id="{59E38129-455B-4294-81A6-635E16C7FB27}"/>
              </a:ext>
            </a:extLst>
          </p:cNvPr>
          <p:cNvSpPr/>
          <p:nvPr/>
        </p:nvSpPr>
        <p:spPr>
          <a:xfrm>
            <a:off x="6008427" y="3026594"/>
            <a:ext cx="3357009" cy="923330"/>
          </a:xfrm>
          <a:prstGeom prst="rect">
            <a:avLst/>
          </a:prstGeom>
          <a:noFill/>
        </p:spPr>
        <p:txBody>
          <a:bodyPr wrap="none" lIns="91440" tIns="45720" rIns="91440" bIns="45720">
            <a:spAutoFit/>
          </a:bodyPr>
          <a:lstStyle/>
          <a:p>
            <a:pPr algn="ctr"/>
            <a:r>
              <a:rPr lang="sv-SE" sz="5400" b="0" cap="none" spc="0" dirty="0">
                <a:ln w="0"/>
                <a:solidFill>
                  <a:schemeClr val="accent1"/>
                </a:solidFill>
                <a:effectLst>
                  <a:outerShdw blurRad="38100" dist="25400" dir="5400000" algn="ctr" rotWithShape="0">
                    <a:srgbClr val="6E747A">
                      <a:alpha val="43000"/>
                    </a:srgbClr>
                  </a:outerShdw>
                </a:effectLst>
              </a:rPr>
              <a:t>”SIP12345”</a:t>
            </a:r>
          </a:p>
        </p:txBody>
      </p:sp>
      <p:sp>
        <p:nvSpPr>
          <p:cNvPr id="6" name="Rektangel 5">
            <a:extLst>
              <a:ext uri="{FF2B5EF4-FFF2-40B4-BE49-F238E27FC236}">
                <a16:creationId xmlns="" xmlns:a16="http://schemas.microsoft.com/office/drawing/2014/main" id="{EA66C498-8800-4401-8CE9-5487254A6C42}"/>
              </a:ext>
            </a:extLst>
          </p:cNvPr>
          <p:cNvSpPr/>
          <p:nvPr/>
        </p:nvSpPr>
        <p:spPr>
          <a:xfrm>
            <a:off x="8167953" y="1528465"/>
            <a:ext cx="2933816" cy="923330"/>
          </a:xfrm>
          <a:prstGeom prst="rect">
            <a:avLst/>
          </a:prstGeom>
          <a:noFill/>
        </p:spPr>
        <p:txBody>
          <a:bodyPr wrap="none" lIns="91440" tIns="45720" rIns="91440" bIns="45720">
            <a:spAutoFit/>
          </a:bodyPr>
          <a:lstStyle/>
          <a:p>
            <a:pPr algn="ctr"/>
            <a:r>
              <a:rPr lang="sv-SE" sz="5400" b="0" cap="none" spc="0" dirty="0">
                <a:ln w="0"/>
                <a:solidFill>
                  <a:schemeClr val="accent1"/>
                </a:solidFill>
                <a:effectLst>
                  <a:outerShdw blurRad="38100" dist="25400" dir="5400000" algn="ctr" rotWithShape="0">
                    <a:srgbClr val="6E747A">
                      <a:alpha val="43000"/>
                    </a:srgbClr>
                  </a:outerShdw>
                </a:effectLst>
              </a:rPr>
              <a:t>”D12345”</a:t>
            </a:r>
          </a:p>
        </p:txBody>
      </p:sp>
      <p:sp>
        <p:nvSpPr>
          <p:cNvPr id="7" name="Platshållare för sidfot 6"/>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58695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343795F-14B3-45AB-B3F5-DA3041173F6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Patientadministration</a:t>
            </a:r>
          </a:p>
        </p:txBody>
      </p:sp>
      <p:sp>
        <p:nvSpPr>
          <p:cNvPr id="3" name="Platshållare för innehåll 2">
            <a:extLst>
              <a:ext uri="{FF2B5EF4-FFF2-40B4-BE49-F238E27FC236}">
                <a16:creationId xmlns="" xmlns:a16="http://schemas.microsoft.com/office/drawing/2014/main" id="{381ACE88-6721-41E7-B0CD-0281EE0FF308}"/>
              </a:ext>
            </a:extLst>
          </p:cNvPr>
          <p:cNvSpPr>
            <a:spLocks noGrp="1"/>
          </p:cNvSpPr>
          <p:nvPr>
            <p:ph idx="1"/>
          </p:nvPr>
        </p:nvSpPr>
        <p:spPr>
          <a:xfrm>
            <a:off x="1308100" y="1690688"/>
            <a:ext cx="9575799" cy="3955227"/>
          </a:xfrm>
        </p:spPr>
        <p:txBody>
          <a:bodyPr>
            <a:normAutofit/>
          </a:bodyPr>
          <a:lstStyle/>
          <a:p>
            <a:pPr marL="0" indent="0">
              <a:buNone/>
            </a:pPr>
            <a:r>
              <a:rPr lang="sv-SE" sz="2400" dirty="0"/>
              <a:t>Här registreras:</a:t>
            </a:r>
          </a:p>
          <a:p>
            <a:pPr>
              <a:lnSpc>
                <a:spcPct val="150000"/>
              </a:lnSpc>
            </a:pPr>
            <a:r>
              <a:rPr lang="sv-SE" sz="2400" dirty="0"/>
              <a:t>Nya vårdtagare/patienter/enskilda i SAMSA</a:t>
            </a:r>
          </a:p>
          <a:p>
            <a:pPr>
              <a:lnSpc>
                <a:spcPct val="150000"/>
              </a:lnSpc>
            </a:pPr>
            <a:r>
              <a:rPr lang="sv-SE" sz="2400" dirty="0"/>
              <a:t>Kontaktuppgifter till den enskilde</a:t>
            </a:r>
          </a:p>
          <a:p>
            <a:pPr>
              <a:lnSpc>
                <a:spcPct val="150000"/>
              </a:lnSpc>
            </a:pPr>
            <a:r>
              <a:rPr lang="sv-SE" sz="2400" dirty="0"/>
              <a:t>Kontaktuppgifter till Fast vårdkontakt</a:t>
            </a:r>
          </a:p>
          <a:p>
            <a:pPr>
              <a:lnSpc>
                <a:spcPct val="150000"/>
              </a:lnSpc>
            </a:pPr>
            <a:r>
              <a:rPr lang="sv-SE" sz="2400" dirty="0"/>
              <a:t>Kontaktuppgifter till den enskildes närstående</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0244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8925032-A603-4CC1-A518-BBBFD3EE64E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Inkomna meddelanden</a:t>
            </a:r>
          </a:p>
        </p:txBody>
      </p:sp>
      <p:sp>
        <p:nvSpPr>
          <p:cNvPr id="3" name="Platshållare för innehåll 2">
            <a:extLst>
              <a:ext uri="{FF2B5EF4-FFF2-40B4-BE49-F238E27FC236}">
                <a16:creationId xmlns="" xmlns:a16="http://schemas.microsoft.com/office/drawing/2014/main" id="{A8B2CCA8-B034-4974-BC48-90176A0A4CA0}"/>
              </a:ext>
            </a:extLst>
          </p:cNvPr>
          <p:cNvSpPr>
            <a:spLocks noGrp="1"/>
          </p:cNvSpPr>
          <p:nvPr>
            <p:ph idx="1"/>
          </p:nvPr>
        </p:nvSpPr>
        <p:spPr>
          <a:xfrm>
            <a:off x="1072295" y="1603947"/>
            <a:ext cx="6102279" cy="3955227"/>
          </a:xfrm>
        </p:spPr>
        <p:txBody>
          <a:bodyPr>
            <a:normAutofit/>
          </a:bodyPr>
          <a:lstStyle/>
          <a:p>
            <a:r>
              <a:rPr lang="sv-SE" sz="2400" dirty="0"/>
              <a:t>Inkorgen ska kontrolleras och åtgärdas minst 3ggr/vardag</a:t>
            </a:r>
          </a:p>
          <a:p>
            <a:r>
              <a:rPr lang="sv-SE" sz="2400" dirty="0"/>
              <a:t>Inkorgen ska kontrolleras och åtgärdas under helger och helgdagar. Gäller för samtliga verksamheter. </a:t>
            </a:r>
            <a:r>
              <a:rPr lang="sv-SE" sz="2400" b="1" dirty="0"/>
              <a:t>Gäller fr.o.m. 1 januari 2019 under förutsättning att krav-och kvalitetshandbok för vårdval vårdcentral och vårdval rehab stöder detta arbetssätt. </a:t>
            </a:r>
          </a:p>
        </p:txBody>
      </p:sp>
      <p:pic>
        <p:nvPicPr>
          <p:cNvPr id="6" name="Bildobjekt 5">
            <a:extLst>
              <a:ext uri="{FF2B5EF4-FFF2-40B4-BE49-F238E27FC236}">
                <a16:creationId xmlns="" xmlns:a16="http://schemas.microsoft.com/office/drawing/2014/main" id="{6B2D3D6C-F89C-4035-8922-88054B8655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rot="1121153">
            <a:off x="7718498" y="1806779"/>
            <a:ext cx="2315021" cy="2315021"/>
          </a:xfrm>
          <a:prstGeom prst="rect">
            <a:avLst/>
          </a:prstGeom>
        </p:spPr>
      </p:pic>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79675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8D7C1B4-290B-4071-BE0D-26E81D64ECC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Kvittering</a:t>
            </a:r>
          </a:p>
        </p:txBody>
      </p:sp>
      <p:sp>
        <p:nvSpPr>
          <p:cNvPr id="3" name="Platshållare för innehåll 2">
            <a:extLst>
              <a:ext uri="{FF2B5EF4-FFF2-40B4-BE49-F238E27FC236}">
                <a16:creationId xmlns="" xmlns:a16="http://schemas.microsoft.com/office/drawing/2014/main" id="{5BB94055-2BC3-4A27-BE59-942923F926DA}"/>
              </a:ext>
            </a:extLst>
          </p:cNvPr>
          <p:cNvSpPr>
            <a:spLocks noGrp="1"/>
          </p:cNvSpPr>
          <p:nvPr>
            <p:ph idx="1"/>
          </p:nvPr>
        </p:nvSpPr>
        <p:spPr>
          <a:xfrm>
            <a:off x="1174173" y="1690687"/>
            <a:ext cx="9288671" cy="4304867"/>
          </a:xfrm>
        </p:spPr>
        <p:txBody>
          <a:bodyPr>
            <a:normAutofit/>
          </a:bodyPr>
          <a:lstStyle/>
          <a:p>
            <a:r>
              <a:rPr lang="sv-SE" sz="2400" dirty="0"/>
              <a:t>Betyder att ett meddelande tagits emot och handläggning sker enligt lokal rutin</a:t>
            </a:r>
            <a:br>
              <a:rPr lang="sv-SE" sz="2400" dirty="0"/>
            </a:br>
            <a:endParaRPr lang="sv-SE" sz="2400" dirty="0"/>
          </a:p>
          <a:p>
            <a:r>
              <a:rPr lang="sv-SE" sz="2400" dirty="0"/>
              <a:t>Innehållet i meddelandet har inte godkänts/accepterats</a:t>
            </a:r>
            <a:br>
              <a:rPr lang="sv-SE" sz="2400" dirty="0"/>
            </a:br>
            <a:endParaRPr lang="sv-SE" sz="2400" dirty="0"/>
          </a:p>
          <a:p>
            <a:r>
              <a:rPr lang="sv-SE" sz="2400" dirty="0"/>
              <a:t>Raderar de notiser som finns rörande det specifika meddelandet i inkorgen, ligger kvar i ärendeöversikten</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0172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CEA9B5E-915B-4481-A12A-CF68BC21095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Kontaktuppgifter</a:t>
            </a:r>
          </a:p>
        </p:txBody>
      </p:sp>
      <p:sp>
        <p:nvSpPr>
          <p:cNvPr id="3" name="Platshållare för innehåll 2">
            <a:extLst>
              <a:ext uri="{FF2B5EF4-FFF2-40B4-BE49-F238E27FC236}">
                <a16:creationId xmlns="" xmlns:a16="http://schemas.microsoft.com/office/drawing/2014/main" id="{E76F0F79-16F4-42F6-A6CF-5F3A914CB3EB}"/>
              </a:ext>
            </a:extLst>
          </p:cNvPr>
          <p:cNvSpPr>
            <a:spLocks noGrp="1"/>
          </p:cNvSpPr>
          <p:nvPr>
            <p:ph idx="1"/>
          </p:nvPr>
        </p:nvSpPr>
        <p:spPr>
          <a:xfrm>
            <a:off x="1290264" y="1609868"/>
            <a:ext cx="7884559" cy="4351338"/>
          </a:xfrm>
        </p:spPr>
        <p:txBody>
          <a:bodyPr>
            <a:normAutofit/>
          </a:bodyPr>
          <a:lstStyle/>
          <a:p>
            <a:r>
              <a:rPr lang="sv-SE" sz="2400" dirty="0"/>
              <a:t>Kan registreras på två olika ställen</a:t>
            </a:r>
          </a:p>
          <a:p>
            <a:pPr lvl="1">
              <a:buFontTx/>
              <a:buChar char="-"/>
            </a:pPr>
            <a:r>
              <a:rPr lang="sv-SE" dirty="0"/>
              <a:t>Patientadministration</a:t>
            </a:r>
          </a:p>
          <a:p>
            <a:pPr lvl="1">
              <a:buFontTx/>
              <a:buChar char="-"/>
            </a:pPr>
            <a:r>
              <a:rPr lang="sv-SE" dirty="0"/>
              <a:t>Fliken kontakter</a:t>
            </a:r>
          </a:p>
          <a:p>
            <a:pPr marL="457200" lvl="1" indent="0">
              <a:buNone/>
            </a:pPr>
            <a:endParaRPr lang="sv-SE" dirty="0"/>
          </a:p>
          <a:p>
            <a:r>
              <a:rPr lang="sv-SE" sz="2400" dirty="0"/>
              <a:t>Uppgifter registrerade i fliken kontakter följer endast det aktuella ärendet</a:t>
            </a:r>
          </a:p>
          <a:p>
            <a:pPr marL="0" indent="0">
              <a:buNone/>
            </a:pPr>
            <a:endParaRPr lang="sv-SE" sz="2400" dirty="0"/>
          </a:p>
          <a:p>
            <a:r>
              <a:rPr lang="sv-SE" sz="2400" dirty="0"/>
              <a:t>De kontaktuppgifter som uppges ska vara namn, relation och bemannat direktnummer (även för jourtid)</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6889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7B71549-A9B1-4C10-9A46-567260D90E57}"/>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Omflyttning</a:t>
            </a:r>
          </a:p>
        </p:txBody>
      </p:sp>
      <p:sp>
        <p:nvSpPr>
          <p:cNvPr id="3" name="Platshållare för innehåll 2">
            <a:extLst>
              <a:ext uri="{FF2B5EF4-FFF2-40B4-BE49-F238E27FC236}">
                <a16:creationId xmlns="" xmlns:a16="http://schemas.microsoft.com/office/drawing/2014/main" id="{9C0DAD28-09F5-41F1-B0C6-F45957C86C54}"/>
              </a:ext>
            </a:extLst>
          </p:cNvPr>
          <p:cNvSpPr>
            <a:spLocks noGrp="1"/>
          </p:cNvSpPr>
          <p:nvPr>
            <p:ph idx="1"/>
          </p:nvPr>
        </p:nvSpPr>
        <p:spPr>
          <a:xfrm>
            <a:off x="4937589" y="2020833"/>
            <a:ext cx="5480406" cy="4351338"/>
          </a:xfrm>
        </p:spPr>
        <p:txBody>
          <a:bodyPr>
            <a:normAutofit/>
          </a:bodyPr>
          <a:lstStyle/>
          <a:p>
            <a:r>
              <a:rPr lang="sv-SE" sz="2400" dirty="0"/>
              <a:t>Omflyttning görs när den enskilde byter avdelning inom sjukhuset eller flyttas från ett sjukhus till ett annat</a:t>
            </a:r>
            <a:br>
              <a:rPr lang="sv-SE" sz="2400" dirty="0"/>
            </a:br>
            <a:endParaRPr lang="sv-SE" sz="2400" dirty="0"/>
          </a:p>
          <a:p>
            <a:r>
              <a:rPr lang="sv-SE" sz="2400" dirty="0"/>
              <a:t>Kontaktuppgifter uppdateras av mottagande enhet</a:t>
            </a:r>
          </a:p>
        </p:txBody>
      </p:sp>
      <p:sp>
        <p:nvSpPr>
          <p:cNvPr id="4" name="Nedåtböjd 3"/>
          <p:cNvSpPr/>
          <p:nvPr/>
        </p:nvSpPr>
        <p:spPr>
          <a:xfrm>
            <a:off x="1920012" y="2404153"/>
            <a:ext cx="2290783" cy="15271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9928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DC6D842-91B5-4696-AA6A-303D98B6312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Mötesbokning</a:t>
            </a:r>
          </a:p>
        </p:txBody>
      </p:sp>
      <p:sp>
        <p:nvSpPr>
          <p:cNvPr id="3" name="Platshållare för innehåll 2">
            <a:extLst>
              <a:ext uri="{FF2B5EF4-FFF2-40B4-BE49-F238E27FC236}">
                <a16:creationId xmlns="" xmlns:a16="http://schemas.microsoft.com/office/drawing/2014/main" id="{6C84114B-E490-45F0-B8BB-A4EC91C29C5F}"/>
              </a:ext>
            </a:extLst>
          </p:cNvPr>
          <p:cNvSpPr>
            <a:spLocks noGrp="1"/>
          </p:cNvSpPr>
          <p:nvPr>
            <p:ph idx="1"/>
          </p:nvPr>
        </p:nvSpPr>
        <p:spPr>
          <a:xfrm>
            <a:off x="5366535" y="1890445"/>
            <a:ext cx="5257798" cy="3955227"/>
          </a:xfrm>
        </p:spPr>
        <p:txBody>
          <a:bodyPr>
            <a:normAutofit/>
          </a:bodyPr>
          <a:lstStyle/>
          <a:p>
            <a:pPr marL="0" indent="0">
              <a:buNone/>
            </a:pPr>
            <a:r>
              <a:rPr lang="sv-SE" sz="2400" dirty="0"/>
              <a:t>Sker i fliken Möte</a:t>
            </a:r>
          </a:p>
          <a:p>
            <a:pPr lvl="1"/>
            <a:r>
              <a:rPr lang="sv-SE" dirty="0"/>
              <a:t>Finns en mötesflik för slutenvårds ärendet.</a:t>
            </a:r>
          </a:p>
          <a:p>
            <a:pPr marL="457200" lvl="1" indent="0">
              <a:buNone/>
            </a:pPr>
            <a:endParaRPr lang="sv-SE" dirty="0"/>
          </a:p>
          <a:p>
            <a:pPr lvl="1"/>
            <a:r>
              <a:rPr lang="sv-SE" dirty="0"/>
              <a:t>När man öppnar upp SIP kommer en annan mötesflik upp</a:t>
            </a:r>
          </a:p>
        </p:txBody>
      </p:sp>
      <p:pic>
        <p:nvPicPr>
          <p:cNvPr id="6" name="Bildobjekt 5">
            <a:extLst>
              <a:ext uri="{FF2B5EF4-FFF2-40B4-BE49-F238E27FC236}">
                <a16:creationId xmlns="" xmlns:a16="http://schemas.microsoft.com/office/drawing/2014/main" id="{235EA6FF-E86C-44B3-82F6-03CE7A61E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806" y="1808252"/>
            <a:ext cx="2980063" cy="2194071"/>
          </a:xfrm>
          <a:prstGeom prst="rect">
            <a:avLst/>
          </a:prstGeom>
        </p:spPr>
      </p:pic>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38262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 xmlns:a16="http://schemas.microsoft.com/office/drawing/2014/main" id="{F10F3035-5E1A-4FB6-B023-BC33B368D2F0}"/>
              </a:ext>
            </a:extLst>
          </p:cNvPr>
          <p:cNvSpPr>
            <a:spLocks noGrp="1"/>
          </p:cNvSpPr>
          <p:nvPr>
            <p:ph type="ctrTitle"/>
          </p:nvPr>
        </p:nvSpPr>
        <p:spPr>
          <a:xfrm>
            <a:off x="1626742" y="1841554"/>
            <a:ext cx="9144000" cy="2387600"/>
          </a:xfrm>
        </p:spPr>
        <p:txBody>
          <a:bodyPr>
            <a:noAutofit/>
          </a:bodyPr>
          <a:lstStyle/>
          <a:p>
            <a:r>
              <a:rPr lang="sv-SE" dirty="0">
                <a:latin typeface="Arial" panose="020B0604020202020204" pitchFamily="34" charset="0"/>
                <a:cs typeface="Arial" panose="020B0604020202020204" pitchFamily="34" charset="0"/>
              </a:rPr>
              <a:t>Process och meddelanden i IT-tjänsten SAMSA</a:t>
            </a:r>
          </a:p>
        </p:txBody>
      </p:sp>
      <p:sp>
        <p:nvSpPr>
          <p:cNvPr id="3" name="Platshållare för sidfot 2"/>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26512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C9DF3DE-DCF8-4160-865D-77FBBBF34785}"/>
              </a:ext>
            </a:extLst>
          </p:cNvPr>
          <p:cNvSpPr>
            <a:spLocks noGrp="1"/>
          </p:cNvSpPr>
          <p:nvPr>
            <p:ph type="title"/>
          </p:nvPr>
        </p:nvSpPr>
        <p:spPr/>
        <p:txBody>
          <a:bodyPr>
            <a:normAutofit/>
          </a:bodyPr>
          <a:lstStyle/>
          <a:p>
            <a:r>
              <a:rPr lang="sv-SE" sz="4000" dirty="0">
                <a:latin typeface="Arial" panose="020B0604020202020204" pitchFamily="34" charset="0"/>
                <a:cs typeface="Arial" panose="020B0604020202020204" pitchFamily="34" charset="0"/>
              </a:rPr>
              <a:t>Läsanvisning till Rutindokumentet</a:t>
            </a:r>
          </a:p>
        </p:txBody>
      </p:sp>
      <p:sp>
        <p:nvSpPr>
          <p:cNvPr id="3" name="Platshållare för innehåll 2">
            <a:extLst>
              <a:ext uri="{FF2B5EF4-FFF2-40B4-BE49-F238E27FC236}">
                <a16:creationId xmlns="" xmlns:a16="http://schemas.microsoft.com/office/drawing/2014/main" id="{F005F7EF-5C9F-4890-887F-7EA7F74006CF}"/>
              </a:ext>
            </a:extLst>
          </p:cNvPr>
          <p:cNvSpPr>
            <a:spLocks noGrp="1"/>
          </p:cNvSpPr>
          <p:nvPr>
            <p:ph idx="1"/>
          </p:nvPr>
        </p:nvSpPr>
        <p:spPr>
          <a:xfrm>
            <a:off x="838200" y="2072205"/>
            <a:ext cx="8979568" cy="4584800"/>
          </a:xfrm>
        </p:spPr>
        <p:txBody>
          <a:bodyPr>
            <a:normAutofit/>
          </a:bodyPr>
          <a:lstStyle/>
          <a:p>
            <a:pPr marL="0" indent="0">
              <a:buNone/>
            </a:pPr>
            <a:r>
              <a:rPr lang="sv-SE" sz="2400" dirty="0"/>
              <a:t>Regional riktlinje och Regional rutin är inlagda i samma dokument</a:t>
            </a:r>
            <a:br>
              <a:rPr lang="sv-SE" sz="2400" dirty="0"/>
            </a:br>
            <a:r>
              <a:rPr lang="sv-SE" sz="2400" dirty="0"/>
              <a:t> </a:t>
            </a:r>
          </a:p>
          <a:p>
            <a:pPr marL="0" indent="0">
              <a:buNone/>
            </a:pPr>
            <a:r>
              <a:rPr lang="sv-SE" sz="2400" dirty="0"/>
              <a:t/>
            </a:r>
            <a:br>
              <a:rPr lang="sv-SE" sz="2400" dirty="0"/>
            </a:br>
            <a:endParaRPr lang="sv-SE" sz="2400"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18775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FE4F5AC-969E-4C98-8982-AE8C51362FA2}"/>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Översikt</a:t>
            </a:r>
          </a:p>
        </p:txBody>
      </p:sp>
      <p:pic>
        <p:nvPicPr>
          <p:cNvPr id="5" name="Bildobjekt 4">
            <a:extLst>
              <a:ext uri="{FF2B5EF4-FFF2-40B4-BE49-F238E27FC236}">
                <a16:creationId xmlns="" xmlns:a16="http://schemas.microsoft.com/office/drawing/2014/main" id="{65180CFD-D564-48AA-B91D-511B06332E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5305" y="1686305"/>
            <a:ext cx="4811000" cy="4458494"/>
          </a:xfrm>
          <a:prstGeom prst="rect">
            <a:avLst/>
          </a:prstGeom>
          <a:noFill/>
          <a:ln>
            <a:noFill/>
          </a:ln>
        </p:spPr>
      </p:pic>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24024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Vårdbegäran/remiss</a:t>
            </a:r>
          </a:p>
        </p:txBody>
      </p:sp>
      <p:sp>
        <p:nvSpPr>
          <p:cNvPr id="3" name="Platshållare för innehåll 2"/>
          <p:cNvSpPr>
            <a:spLocks noGrp="1"/>
          </p:cNvSpPr>
          <p:nvPr>
            <p:ph idx="1"/>
          </p:nvPr>
        </p:nvSpPr>
        <p:spPr>
          <a:xfrm>
            <a:off x="1243174" y="1690688"/>
            <a:ext cx="9503595" cy="4351338"/>
          </a:xfrm>
        </p:spPr>
        <p:txBody>
          <a:bodyPr>
            <a:normAutofit/>
          </a:bodyPr>
          <a:lstStyle/>
          <a:p>
            <a:r>
              <a:rPr lang="sv-SE" sz="2400" dirty="0"/>
              <a:t>Sänds när öppenvården eller den kommunala hälso- och sjukvården initierar akut eller planerad inskrivning i slutenvård</a:t>
            </a:r>
          </a:p>
          <a:p>
            <a:r>
              <a:rPr lang="sv-SE" sz="2400" dirty="0"/>
              <a:t>Vårdbegäran sänds snarast, helst inom 30min, efter den enskildes avfärd till slutenvården</a:t>
            </a:r>
            <a:endParaRPr lang="sv-SE" sz="1000" dirty="0"/>
          </a:p>
          <a:p>
            <a:r>
              <a:rPr lang="sv-SE" sz="2400" dirty="0"/>
              <a:t>Efterfrågar slutenvården en vårdbegäran eller komplettering av vårdbegäran så ska de verksamheter som efterfrågas upprätta/uppdatera vårdbegäran skyndsamt</a:t>
            </a:r>
          </a:p>
          <a:p>
            <a:r>
              <a:rPr lang="sv-SE" sz="2400" dirty="0"/>
              <a:t>OBS! Funktionsstatus i Vårdbegäran avser den enskildes </a:t>
            </a:r>
            <a:r>
              <a:rPr lang="sv-SE" sz="2400" dirty="0" err="1"/>
              <a:t>habitualtillstånd</a:t>
            </a:r>
            <a:r>
              <a:rPr lang="sv-SE" sz="2400" dirty="0"/>
              <a:t>, normaltillståndet innan sjukhusvistelsen</a:t>
            </a:r>
          </a:p>
          <a:p>
            <a:endParaRPr lang="sv-SE" sz="2400" dirty="0"/>
          </a:p>
          <a:p>
            <a:endParaRPr lang="sv-SE" sz="2400" dirty="0"/>
          </a:p>
        </p:txBody>
      </p:sp>
      <p:sp>
        <p:nvSpPr>
          <p:cNvPr id="5" name="Femhörning 4"/>
          <p:cNvSpPr/>
          <p:nvPr/>
        </p:nvSpPr>
        <p:spPr>
          <a:xfrm>
            <a:off x="9214104" y="365125"/>
            <a:ext cx="2139696" cy="992918"/>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Vårdbegäran/</a:t>
            </a:r>
          </a:p>
          <a:p>
            <a:pPr algn="ctr"/>
            <a:r>
              <a:rPr lang="sv-SE" dirty="0">
                <a:solidFill>
                  <a:schemeClr val="tx1"/>
                </a:solidFill>
              </a:rPr>
              <a:t>Remiss</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54011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1120199-DD2D-434C-B7F5-27C55B42059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Meddelande till vård och omsorg</a:t>
            </a:r>
          </a:p>
        </p:txBody>
      </p:sp>
      <p:sp>
        <p:nvSpPr>
          <p:cNvPr id="3" name="Platshållare för innehåll 2">
            <a:extLst>
              <a:ext uri="{FF2B5EF4-FFF2-40B4-BE49-F238E27FC236}">
                <a16:creationId xmlns="" xmlns:a16="http://schemas.microsoft.com/office/drawing/2014/main" id="{3461B14B-C012-4FC4-A7BB-C223A47E5A5A}"/>
              </a:ext>
            </a:extLst>
          </p:cNvPr>
          <p:cNvSpPr>
            <a:spLocks noGrp="1"/>
          </p:cNvSpPr>
          <p:nvPr>
            <p:ph idx="1"/>
          </p:nvPr>
        </p:nvSpPr>
        <p:spPr>
          <a:xfrm>
            <a:off x="1310810" y="1815351"/>
            <a:ext cx="9890590" cy="4351338"/>
          </a:xfrm>
        </p:spPr>
        <p:txBody>
          <a:bodyPr>
            <a:normAutofit/>
          </a:bodyPr>
          <a:lstStyle/>
          <a:p>
            <a:pPr lvl="1"/>
            <a:r>
              <a:rPr lang="sv-SE" dirty="0"/>
              <a:t>Används som svar på Vårdbegäran när behov av slutenvård inte föreligger</a:t>
            </a:r>
            <a:br>
              <a:rPr lang="sv-SE" dirty="0"/>
            </a:br>
            <a:endParaRPr lang="sv-SE" dirty="0"/>
          </a:p>
          <a:p>
            <a:pPr lvl="1">
              <a:lnSpc>
                <a:spcPct val="150000"/>
              </a:lnSpc>
            </a:pPr>
            <a:r>
              <a:rPr lang="sv-SE" dirty="0"/>
              <a:t>Används när det inte föreligger behov som behöver hanteras omgående</a:t>
            </a:r>
            <a:br>
              <a:rPr lang="sv-SE" dirty="0"/>
            </a:br>
            <a:endParaRPr lang="sv-SE" dirty="0"/>
          </a:p>
          <a:p>
            <a:pPr lvl="1">
              <a:lnSpc>
                <a:spcPct val="100000"/>
              </a:lnSpc>
            </a:pPr>
            <a:r>
              <a:rPr lang="sv-SE" dirty="0"/>
              <a:t>Om den enskilde har kommunala insatser sedan tidigare ska meddelandet kompletteras med direktkontakt mellan slutenvård och kommun</a:t>
            </a:r>
          </a:p>
          <a:p>
            <a:endParaRPr lang="sv-SE" sz="2400"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41627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Inskrivningsmeddelande</a:t>
            </a:r>
            <a:r>
              <a:rPr lang="sv-SE" sz="3800" dirty="0">
                <a:latin typeface="Arial" panose="020B0604020202020204" pitchFamily="34" charset="0"/>
                <a:cs typeface="Arial" panose="020B0604020202020204" pitchFamily="34" charset="0"/>
              </a:rPr>
              <a:t>  </a:t>
            </a:r>
          </a:p>
        </p:txBody>
      </p:sp>
      <p:sp>
        <p:nvSpPr>
          <p:cNvPr id="3" name="Platshållare för innehåll 2"/>
          <p:cNvSpPr>
            <a:spLocks noGrp="1"/>
          </p:cNvSpPr>
          <p:nvPr>
            <p:ph idx="1"/>
          </p:nvPr>
        </p:nvSpPr>
        <p:spPr>
          <a:xfrm>
            <a:off x="1094132" y="1598017"/>
            <a:ext cx="9097833" cy="4838128"/>
          </a:xfrm>
        </p:spPr>
        <p:txBody>
          <a:bodyPr>
            <a:noAutofit/>
          </a:bodyPr>
          <a:lstStyle/>
          <a:p>
            <a:r>
              <a:rPr lang="sv-SE" sz="2400" dirty="0"/>
              <a:t>Slutenvården ska skicka Inskrivningsmeddelande till berörda verksamheter inom 24 timmar efter att behandlande läkare bedömt att den enskilde kan ha behov av insatser efter utskrivning</a:t>
            </a:r>
          </a:p>
          <a:p>
            <a:pPr marL="0" indent="0">
              <a:buNone/>
            </a:pPr>
            <a:endParaRPr lang="sv-SE" sz="1000" dirty="0"/>
          </a:p>
          <a:p>
            <a:r>
              <a:rPr lang="sv-SE" sz="2400" dirty="0"/>
              <a:t>Här påbörjas samordning och utbyte av information, via IT-tjänsten eller på annat sätt, mellan verksamheterna när den enskildes samtycke är inhämtat</a:t>
            </a:r>
          </a:p>
          <a:p>
            <a:pPr marL="0" indent="0">
              <a:buNone/>
            </a:pPr>
            <a:endParaRPr lang="sv-SE" sz="1000" dirty="0"/>
          </a:p>
          <a:p>
            <a:r>
              <a:rPr lang="sv-SE" sz="2400" dirty="0"/>
              <a:t>Inskrivningsmeddelandet ska innehålla planerat utskrivningsdatum</a:t>
            </a:r>
          </a:p>
          <a:p>
            <a:pPr marL="0" indent="0">
              <a:buNone/>
            </a:pPr>
            <a:endParaRPr lang="sv-SE" sz="1000" dirty="0"/>
          </a:p>
          <a:p>
            <a:r>
              <a:rPr lang="sv-SE" sz="2400" dirty="0"/>
              <a:t>Om en verksamhet byter huvudpart i ett ärende/meddelande är det den nya parten som är fortsatt ansvarig</a:t>
            </a:r>
          </a:p>
          <a:p>
            <a:endParaRPr lang="sv-SE" sz="2400" dirty="0"/>
          </a:p>
        </p:txBody>
      </p:sp>
      <p:sp>
        <p:nvSpPr>
          <p:cNvPr id="5" name="Femhörning 4"/>
          <p:cNvSpPr/>
          <p:nvPr/>
        </p:nvSpPr>
        <p:spPr>
          <a:xfrm>
            <a:off x="9214104" y="365125"/>
            <a:ext cx="2139696" cy="992918"/>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Inskrivnings</a:t>
            </a:r>
          </a:p>
          <a:p>
            <a:pPr algn="ctr"/>
            <a:r>
              <a:rPr lang="sv-SE" dirty="0">
                <a:solidFill>
                  <a:schemeClr val="tx1"/>
                </a:solidFill>
              </a:rPr>
              <a:t>meddelande</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14939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0A22F49-7ADC-427A-923D-D54EB479A22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Inskrivningsmeddelande</a:t>
            </a:r>
          </a:p>
        </p:txBody>
      </p:sp>
      <p:sp>
        <p:nvSpPr>
          <p:cNvPr id="3" name="Platshållare för innehåll 2">
            <a:extLst>
              <a:ext uri="{FF2B5EF4-FFF2-40B4-BE49-F238E27FC236}">
                <a16:creationId xmlns="" xmlns:a16="http://schemas.microsoft.com/office/drawing/2014/main" id="{C58CF259-BF80-4885-8472-BD805130ADD7}"/>
              </a:ext>
            </a:extLst>
          </p:cNvPr>
          <p:cNvSpPr>
            <a:spLocks noGrp="1"/>
          </p:cNvSpPr>
          <p:nvPr>
            <p:ph idx="1"/>
          </p:nvPr>
        </p:nvSpPr>
        <p:spPr>
          <a:xfrm>
            <a:off x="1115602" y="1763980"/>
            <a:ext cx="8809234" cy="4351338"/>
          </a:xfrm>
        </p:spPr>
        <p:txBody>
          <a:bodyPr>
            <a:normAutofit/>
          </a:bodyPr>
          <a:lstStyle/>
          <a:p>
            <a:r>
              <a:rPr lang="sv-SE" sz="2400" dirty="0"/>
              <a:t>Sjukhuset ska fylla i sina kontaktuppgifter när ett Inskrivningsmeddelande sänds. Mottagande enheter fyller i kontaktuppgifter vid kvittering </a:t>
            </a:r>
          </a:p>
          <a:p>
            <a:endParaRPr lang="sv-SE" sz="2400" dirty="0"/>
          </a:p>
          <a:p>
            <a:r>
              <a:rPr lang="sv-SE" sz="2400" dirty="0"/>
              <a:t>Inskrivningsmeddelandet och meddelandet Planering bör sändas samtidigt</a:t>
            </a:r>
          </a:p>
          <a:p>
            <a:pPr lvl="1"/>
            <a:r>
              <a:rPr lang="sv-SE" sz="2000" dirty="0"/>
              <a:t>Meddelandet Planering kräver samtycke och sänds i direkt anslutning till Inskrivningsmeddelandet</a:t>
            </a:r>
            <a:endParaRPr lang="sv-SE" sz="1000" dirty="0"/>
          </a:p>
          <a:p>
            <a:pPr lvl="1"/>
            <a:r>
              <a:rPr lang="sv-SE" sz="2000" dirty="0"/>
              <a:t>Om den enskilde nekar till samtycke meddelas detta genom ett Administrativt meddelande och kommunen avslutar ärendet</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405001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CE2E643-3384-433F-9830-83E824F4CC9D}"/>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Fast Vårdkontakt</a:t>
            </a:r>
          </a:p>
        </p:txBody>
      </p:sp>
      <p:sp>
        <p:nvSpPr>
          <p:cNvPr id="3" name="Platshållare för innehåll 2">
            <a:extLst>
              <a:ext uri="{FF2B5EF4-FFF2-40B4-BE49-F238E27FC236}">
                <a16:creationId xmlns="" xmlns:a16="http://schemas.microsoft.com/office/drawing/2014/main" id="{25476854-1E60-4FB3-8CC0-B8A439BAF9C2}"/>
              </a:ext>
            </a:extLst>
          </p:cNvPr>
          <p:cNvSpPr>
            <a:spLocks noGrp="1"/>
          </p:cNvSpPr>
          <p:nvPr>
            <p:ph idx="1"/>
          </p:nvPr>
        </p:nvSpPr>
        <p:spPr>
          <a:xfrm>
            <a:off x="1095482" y="1763980"/>
            <a:ext cx="9137579" cy="4351338"/>
          </a:xfrm>
        </p:spPr>
        <p:txBody>
          <a:bodyPr>
            <a:normAutofit/>
          </a:bodyPr>
          <a:lstStyle/>
          <a:p>
            <a:pPr marL="0" indent="0">
              <a:buNone/>
            </a:pPr>
            <a:r>
              <a:rPr lang="sv-SE" sz="2400" dirty="0"/>
              <a:t>Fast Vårdkontakt ska utses inom den landstingsfinansierade öppna vården, vanligen på den enskildes listade vårdcentral, när verksamheten mottagit ett Inskrivningsmeddelande.</a:t>
            </a:r>
          </a:p>
          <a:p>
            <a:r>
              <a:rPr lang="sv-SE" sz="2400" dirty="0"/>
              <a:t>Det kan finnas fler än en fast vårdkontakt. I dessa fall behöver dessa komma överens om vem som skall vara huvudansvarig</a:t>
            </a:r>
          </a:p>
          <a:p>
            <a:pPr marL="0" indent="0">
              <a:buNone/>
            </a:pPr>
            <a:endParaRPr lang="sv-SE" sz="1000" dirty="0"/>
          </a:p>
          <a:p>
            <a:r>
              <a:rPr lang="sv-SE" sz="2400" dirty="0"/>
              <a:t>Huvudansvarig fast vårdkontakt ansvarar bland annat för att kalla till SIP-möte</a:t>
            </a:r>
          </a:p>
          <a:p>
            <a:pPr marL="0" indent="0">
              <a:buNone/>
            </a:pPr>
            <a:endParaRPr lang="sv-SE" sz="1000" dirty="0"/>
          </a:p>
          <a:p>
            <a:r>
              <a:rPr lang="sv-SE" sz="2400" dirty="0"/>
              <a:t>Fast vårdkontakt ska meddela den enskilde om vem som är utsedd till fast vårdkontakt</a:t>
            </a:r>
          </a:p>
          <a:p>
            <a:endParaRPr lang="sv-SE" sz="2400" dirty="0"/>
          </a:p>
        </p:txBody>
      </p:sp>
      <p:sp>
        <p:nvSpPr>
          <p:cNvPr id="5" name="Femhörning 3">
            <a:extLst>
              <a:ext uri="{FF2B5EF4-FFF2-40B4-BE49-F238E27FC236}">
                <a16:creationId xmlns="" xmlns:a16="http://schemas.microsoft.com/office/drawing/2014/main" id="{94C2D766-E493-4F02-BB60-901C54A22BA7}"/>
              </a:ext>
            </a:extLst>
          </p:cNvPr>
          <p:cNvSpPr/>
          <p:nvPr/>
        </p:nvSpPr>
        <p:spPr>
          <a:xfrm>
            <a:off x="9214104" y="365125"/>
            <a:ext cx="2139696" cy="992918"/>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Fast vårdkontakt utses</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15858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FAA10A5-E647-4E44-ADEB-AC8AD16DBFC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Planering</a:t>
            </a:r>
          </a:p>
        </p:txBody>
      </p:sp>
      <p:sp>
        <p:nvSpPr>
          <p:cNvPr id="3" name="Platshållare för innehåll 2">
            <a:extLst>
              <a:ext uri="{FF2B5EF4-FFF2-40B4-BE49-F238E27FC236}">
                <a16:creationId xmlns="" xmlns:a16="http://schemas.microsoft.com/office/drawing/2014/main" id="{7CBF58C5-6D11-4048-BB58-7D8AE2050DBD}"/>
              </a:ext>
            </a:extLst>
          </p:cNvPr>
          <p:cNvSpPr>
            <a:spLocks noGrp="1"/>
          </p:cNvSpPr>
          <p:nvPr>
            <p:ph idx="1"/>
          </p:nvPr>
        </p:nvSpPr>
        <p:spPr>
          <a:xfrm>
            <a:off x="1141001" y="1648566"/>
            <a:ext cx="7818064" cy="4972367"/>
          </a:xfrm>
        </p:spPr>
        <p:txBody>
          <a:bodyPr>
            <a:noAutofit/>
          </a:bodyPr>
          <a:lstStyle/>
          <a:p>
            <a:r>
              <a:rPr lang="sv-SE" sz="2400" dirty="0"/>
              <a:t>Samtycke krävs</a:t>
            </a:r>
          </a:p>
          <a:p>
            <a:r>
              <a:rPr lang="sv-SE" sz="2400" dirty="0"/>
              <a:t>Planeringen ska säkra att den enskilde kan skrivas ut på ett tryggt och säkert sätt så fort den enskilde är utskrivningsklar</a:t>
            </a:r>
          </a:p>
          <a:p>
            <a:pPr lvl="1"/>
            <a:r>
              <a:rPr lang="sv-SE" dirty="0"/>
              <a:t>Någon form av planeringsmöte med enskild kan behövas under slutenvårdstillfället</a:t>
            </a:r>
          </a:p>
          <a:p>
            <a:pPr marL="457200" lvl="1" indent="0">
              <a:buNone/>
            </a:pPr>
            <a:endParaRPr lang="sv-SE" sz="1000" dirty="0"/>
          </a:p>
          <a:p>
            <a:r>
              <a:rPr lang="sv-SE" sz="2400" dirty="0"/>
              <a:t>Varje verksamhet ansvarar för sin egen planering men också för samordning och utbyte av information med andra berörda verksamheter samt den enskilde</a:t>
            </a:r>
          </a:p>
          <a:p>
            <a:pPr marL="0" indent="0">
              <a:buNone/>
            </a:pPr>
            <a:endParaRPr lang="sv-SE" sz="1000" dirty="0"/>
          </a:p>
          <a:p>
            <a:r>
              <a:rPr lang="sv-SE" sz="2400" dirty="0"/>
              <a:t>Slutenvården har huvudansvaret för att samordning sker fram till överlämningen till den enskildes fasta vårdkontakt</a:t>
            </a:r>
          </a:p>
          <a:p>
            <a:endParaRPr lang="sv-SE" sz="2400" dirty="0"/>
          </a:p>
        </p:txBody>
      </p:sp>
      <p:sp>
        <p:nvSpPr>
          <p:cNvPr id="5" name="Femhörning 3">
            <a:extLst>
              <a:ext uri="{FF2B5EF4-FFF2-40B4-BE49-F238E27FC236}">
                <a16:creationId xmlns="" xmlns:a16="http://schemas.microsoft.com/office/drawing/2014/main" id="{08E09CA7-A748-42D3-B727-1525615EB5C3}"/>
              </a:ext>
            </a:extLst>
          </p:cNvPr>
          <p:cNvSpPr/>
          <p:nvPr/>
        </p:nvSpPr>
        <p:spPr>
          <a:xfrm>
            <a:off x="9214103" y="365125"/>
            <a:ext cx="2139696" cy="992918"/>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Planering inför utskrivning</a:t>
            </a:r>
          </a:p>
        </p:txBody>
      </p:sp>
      <p:sp>
        <p:nvSpPr>
          <p:cNvPr id="6" name="Femhörning 6">
            <a:extLst>
              <a:ext uri="{FF2B5EF4-FFF2-40B4-BE49-F238E27FC236}">
                <a16:creationId xmlns="" xmlns:a16="http://schemas.microsoft.com/office/drawing/2014/main" id="{6E37A67A-1365-4731-8000-C0B36FE76B37}"/>
              </a:ext>
            </a:extLst>
          </p:cNvPr>
          <p:cNvSpPr/>
          <p:nvPr/>
        </p:nvSpPr>
        <p:spPr>
          <a:xfrm>
            <a:off x="9214103" y="1648566"/>
            <a:ext cx="2139696" cy="992918"/>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Under planering bestäm datum för SIP-möte</a:t>
            </a:r>
          </a:p>
        </p:txBody>
      </p:sp>
      <p:sp>
        <p:nvSpPr>
          <p:cNvPr id="7" name="Platshållare för sidfot 6"/>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755407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FAA10A5-E647-4E44-ADEB-AC8AD16DBFC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Planering</a:t>
            </a:r>
          </a:p>
        </p:txBody>
      </p:sp>
      <p:sp>
        <p:nvSpPr>
          <p:cNvPr id="3" name="Platshållare för innehåll 2">
            <a:extLst>
              <a:ext uri="{FF2B5EF4-FFF2-40B4-BE49-F238E27FC236}">
                <a16:creationId xmlns="" xmlns:a16="http://schemas.microsoft.com/office/drawing/2014/main" id="{7CBF58C5-6D11-4048-BB58-7D8AE2050DBD}"/>
              </a:ext>
            </a:extLst>
          </p:cNvPr>
          <p:cNvSpPr>
            <a:spLocks noGrp="1"/>
          </p:cNvSpPr>
          <p:nvPr>
            <p:ph idx="1"/>
          </p:nvPr>
        </p:nvSpPr>
        <p:spPr>
          <a:xfrm>
            <a:off x="1150041" y="1690688"/>
            <a:ext cx="9487328" cy="4351338"/>
          </a:xfrm>
        </p:spPr>
        <p:txBody>
          <a:bodyPr>
            <a:normAutofit fontScale="92500" lnSpcReduction="10000"/>
          </a:bodyPr>
          <a:lstStyle/>
          <a:p>
            <a:r>
              <a:rPr lang="sv-SE" sz="2400" dirty="0"/>
              <a:t>I meddelandet planering ska bland annat inskrivningsorsak anges</a:t>
            </a:r>
          </a:p>
          <a:p>
            <a:pPr marL="0" indent="0">
              <a:buNone/>
            </a:pPr>
            <a:endParaRPr lang="sv-SE" sz="2400" dirty="0"/>
          </a:p>
          <a:p>
            <a:r>
              <a:rPr lang="sv-SE" sz="2400" dirty="0"/>
              <a:t>Funktionsstatus som anges i detta meddelande avser den enskildes nuvarande status</a:t>
            </a:r>
          </a:p>
          <a:p>
            <a:pPr marL="457200" lvl="1" indent="0">
              <a:buNone/>
            </a:pPr>
            <a:endParaRPr lang="sv-SE" sz="1000" dirty="0"/>
          </a:p>
          <a:p>
            <a:r>
              <a:rPr lang="sv-SE" sz="2400" dirty="0"/>
              <a:t>Föreligger behov av rehabiliteringsinsatser efter utskrivning ska slutenvården fråga den enskilde om vilken rehabiliteringsenhet hen väljer/har valt</a:t>
            </a:r>
          </a:p>
          <a:p>
            <a:pPr marL="0" indent="0">
              <a:buNone/>
            </a:pPr>
            <a:endParaRPr lang="sv-SE" sz="1000" dirty="0"/>
          </a:p>
          <a:p>
            <a:r>
              <a:rPr lang="sv-SE" sz="2400" dirty="0"/>
              <a:t>Fast vårdkontakt ska tillsammans med den enskilde och övriga parter besluta om SIP ska genomföras</a:t>
            </a:r>
          </a:p>
          <a:p>
            <a:endParaRPr lang="sv-SE" sz="1000" dirty="0"/>
          </a:p>
          <a:p>
            <a:r>
              <a:rPr lang="sv-SE" sz="2400" dirty="0"/>
              <a:t>Slutenvården och fast vårdkontakt ska komma överens om när samordningsansvaret övergår till fast vårdkontakt</a:t>
            </a:r>
          </a:p>
          <a:p>
            <a:endParaRPr lang="sv-SE" sz="2400"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56518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7B6F3F9-072A-4DD1-9DF6-8CD6729DE79C}"/>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Kallelse till SIP-möte</a:t>
            </a:r>
          </a:p>
        </p:txBody>
      </p:sp>
      <p:sp>
        <p:nvSpPr>
          <p:cNvPr id="3" name="Platshållare för innehåll 2">
            <a:extLst>
              <a:ext uri="{FF2B5EF4-FFF2-40B4-BE49-F238E27FC236}">
                <a16:creationId xmlns="" xmlns:a16="http://schemas.microsoft.com/office/drawing/2014/main" id="{8E781877-ED5A-45A3-8C4E-F5D49DA6948A}"/>
              </a:ext>
            </a:extLst>
          </p:cNvPr>
          <p:cNvSpPr>
            <a:spLocks noGrp="1"/>
          </p:cNvSpPr>
          <p:nvPr>
            <p:ph idx="1"/>
          </p:nvPr>
        </p:nvSpPr>
        <p:spPr>
          <a:xfrm>
            <a:off x="1279988" y="1690688"/>
            <a:ext cx="7370852" cy="4351338"/>
          </a:xfrm>
        </p:spPr>
        <p:txBody>
          <a:bodyPr>
            <a:noAutofit/>
          </a:bodyPr>
          <a:lstStyle/>
          <a:p>
            <a:r>
              <a:rPr lang="sv-SE" sz="2400" dirty="0"/>
              <a:t>SIP ska genomföras när den enskilde har behov av samordnade insatser</a:t>
            </a:r>
          </a:p>
          <a:p>
            <a:pPr marL="0" indent="0">
              <a:buNone/>
            </a:pPr>
            <a:endParaRPr lang="sv-SE" sz="2400" dirty="0"/>
          </a:p>
          <a:p>
            <a:r>
              <a:rPr lang="sv-SE" sz="2400" dirty="0"/>
              <a:t>SIP-mötet sker vanligtvis efter att den enskilde skrivits ut från slutenvården</a:t>
            </a:r>
          </a:p>
          <a:p>
            <a:pPr marL="0" indent="0">
              <a:buNone/>
            </a:pPr>
            <a:endParaRPr lang="sv-SE" sz="1000" dirty="0"/>
          </a:p>
          <a:p>
            <a:pPr lvl="1"/>
            <a:r>
              <a:rPr lang="sv-SE" dirty="0"/>
              <a:t>SIP-mötet kan genomföras redan på sjukhuset när behov finns</a:t>
            </a:r>
          </a:p>
        </p:txBody>
      </p:sp>
      <p:sp>
        <p:nvSpPr>
          <p:cNvPr id="5" name="Femhörning 7">
            <a:extLst>
              <a:ext uri="{FF2B5EF4-FFF2-40B4-BE49-F238E27FC236}">
                <a16:creationId xmlns="" xmlns:a16="http://schemas.microsoft.com/office/drawing/2014/main" id="{2BE90D27-FC92-45A5-9F2E-56D29B383BC7}"/>
              </a:ext>
            </a:extLst>
          </p:cNvPr>
          <p:cNvSpPr/>
          <p:nvPr/>
        </p:nvSpPr>
        <p:spPr>
          <a:xfrm>
            <a:off x="9171243" y="365125"/>
            <a:ext cx="2182557" cy="1032985"/>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Kallelse till </a:t>
            </a:r>
          </a:p>
          <a:p>
            <a:pPr algn="ctr"/>
            <a:r>
              <a:rPr lang="sv-SE" dirty="0">
                <a:solidFill>
                  <a:schemeClr val="tx1"/>
                </a:solidFill>
              </a:rPr>
              <a:t>SIP-möte</a:t>
            </a:r>
          </a:p>
        </p:txBody>
      </p:sp>
      <p:sp>
        <p:nvSpPr>
          <p:cNvPr id="6" name="Femhörning 8">
            <a:extLst>
              <a:ext uri="{FF2B5EF4-FFF2-40B4-BE49-F238E27FC236}">
                <a16:creationId xmlns="" xmlns:a16="http://schemas.microsoft.com/office/drawing/2014/main" id="{D0BFFAA1-FBC0-4E9E-AF92-0A5971962558}"/>
              </a:ext>
            </a:extLst>
          </p:cNvPr>
          <p:cNvSpPr/>
          <p:nvPr/>
        </p:nvSpPr>
        <p:spPr>
          <a:xfrm>
            <a:off x="9171243" y="1593482"/>
            <a:ext cx="2182557" cy="1032985"/>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Kallelse till </a:t>
            </a:r>
          </a:p>
          <a:p>
            <a:pPr algn="ctr"/>
            <a:r>
              <a:rPr lang="sv-SE" dirty="0">
                <a:solidFill>
                  <a:schemeClr val="tx1"/>
                </a:solidFill>
              </a:rPr>
              <a:t>SIP-möte på sjukhus</a:t>
            </a:r>
          </a:p>
        </p:txBody>
      </p:sp>
      <p:sp>
        <p:nvSpPr>
          <p:cNvPr id="7" name="Platshållare för sidfot 6"/>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73572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Kallelse till SIP-möte</a:t>
            </a:r>
            <a:endParaRPr lang="sv-SE" dirty="0"/>
          </a:p>
        </p:txBody>
      </p:sp>
      <p:sp>
        <p:nvSpPr>
          <p:cNvPr id="3" name="Platshållare för innehåll 2"/>
          <p:cNvSpPr>
            <a:spLocks noGrp="1"/>
          </p:cNvSpPr>
          <p:nvPr>
            <p:ph idx="1"/>
          </p:nvPr>
        </p:nvSpPr>
        <p:spPr>
          <a:xfrm>
            <a:off x="1290263" y="1690688"/>
            <a:ext cx="9312667" cy="4351338"/>
          </a:xfrm>
        </p:spPr>
        <p:txBody>
          <a:bodyPr/>
          <a:lstStyle/>
          <a:p>
            <a:pPr marL="0" indent="0">
              <a:buNone/>
            </a:pPr>
            <a:r>
              <a:rPr lang="sv-SE" sz="2400" dirty="0"/>
              <a:t>Innehållet i kallelse och möte bestäms tillsammans med den enskilde av fast vårdkontakt inom den landstingsfinansierade öppna vården.</a:t>
            </a:r>
          </a:p>
          <a:p>
            <a:pPr marL="0" indent="0">
              <a:buNone/>
            </a:pPr>
            <a:endParaRPr lang="sv-SE" sz="1000" dirty="0"/>
          </a:p>
          <a:p>
            <a:pPr lvl="1"/>
            <a:r>
              <a:rPr lang="sv-SE" dirty="0"/>
              <a:t>Kallelse till SIP registreras i fliken Möte av fast vårdkontakt</a:t>
            </a:r>
          </a:p>
          <a:p>
            <a:pPr lvl="1"/>
            <a:r>
              <a:rPr lang="sv-SE" dirty="0"/>
              <a:t>Mötesbokningen lämnas till den enskilde och berörda parter som inte är anslutna till SAMSA</a:t>
            </a:r>
          </a:p>
          <a:p>
            <a:pPr marL="457200" lvl="1" indent="0">
              <a:buNone/>
            </a:pPr>
            <a:endParaRPr lang="sv-SE" dirty="0"/>
          </a:p>
          <a:p>
            <a:r>
              <a:rPr lang="sv-SE" sz="2400" dirty="0"/>
              <a:t>Kallelse till SIP-möte ska sändas av fast vårdkontakt inom 3 dagar från det att Meddelande om utskrivningsklar sänts</a:t>
            </a:r>
          </a:p>
          <a:p>
            <a:endParaRPr lang="sv-SE"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56489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85800"/>
            <a:ext cx="10515600" cy="1004888"/>
          </a:xfrm>
        </p:spPr>
        <p:txBody>
          <a:bodyPr anchor="t">
            <a:normAutofit/>
          </a:bodyPr>
          <a:lstStyle/>
          <a:p>
            <a:r>
              <a:rPr lang="sv-SE" dirty="0">
                <a:latin typeface="Arial" panose="020B0604020202020204" pitchFamily="34" charset="0"/>
                <a:cs typeface="Arial" panose="020B0604020202020204" pitchFamily="34" charset="0"/>
              </a:rPr>
              <a:t>Bakgrund</a:t>
            </a:r>
          </a:p>
        </p:txBody>
      </p:sp>
      <p:sp>
        <p:nvSpPr>
          <p:cNvPr id="3" name="Platshållare för innehåll 2"/>
          <p:cNvSpPr>
            <a:spLocks noGrp="1"/>
          </p:cNvSpPr>
          <p:nvPr>
            <p:ph idx="1"/>
          </p:nvPr>
        </p:nvSpPr>
        <p:spPr>
          <a:xfrm>
            <a:off x="1330182" y="1686140"/>
            <a:ext cx="9311640" cy="4351338"/>
          </a:xfrm>
        </p:spPr>
        <p:txBody>
          <a:bodyPr>
            <a:normAutofit/>
          </a:bodyPr>
          <a:lstStyle/>
          <a:p>
            <a:r>
              <a:rPr lang="sv-SE" sz="2400" dirty="0"/>
              <a:t>Lagen om samverkan vid utskrivning från sluten hälso- och sjukvård trädde i kraft den 1 januari 2018</a:t>
            </a:r>
          </a:p>
          <a:p>
            <a:pPr marL="0" indent="0">
              <a:buNone/>
            </a:pPr>
            <a:endParaRPr lang="sv-SE" sz="2400" dirty="0"/>
          </a:p>
          <a:p>
            <a:r>
              <a:rPr lang="sv-SE" sz="2400" dirty="0"/>
              <a:t>Lagen ska främja en god vård och en socialtjänst av god kvalitet för enskilda som efter utskrivning från sluten vård behöver insatser</a:t>
            </a:r>
          </a:p>
          <a:p>
            <a:pPr marL="0" indent="0">
              <a:buNone/>
            </a:pPr>
            <a:endParaRPr lang="sv-SE" sz="2400" dirty="0"/>
          </a:p>
          <a:p>
            <a:r>
              <a:rPr lang="sv-SE" sz="2400" dirty="0"/>
              <a:t>Lagen ska särskilt främja utskrivning så snart som möjligt efter det att den behandlande läkaren bedömt att patienten är utskrivningsklar och inte har behov av slutenvårdens resurser längre</a:t>
            </a:r>
          </a:p>
          <a:p>
            <a:endParaRPr lang="sv-SE" sz="2400" dirty="0"/>
          </a:p>
        </p:txBody>
      </p:sp>
      <p:sp>
        <p:nvSpPr>
          <p:cNvPr id="15" name="Rectangle 2"/>
          <p:cNvSpPr>
            <a:spLocks noChangeArrowheads="1"/>
          </p:cNvSpPr>
          <p:nvPr/>
        </p:nvSpPr>
        <p:spPr bwMode="auto">
          <a:xfrm>
            <a:off x="3098800" y="3826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7" name="Rectangle 4"/>
          <p:cNvSpPr>
            <a:spLocks noChangeArrowheads="1"/>
          </p:cNvSpPr>
          <p:nvPr/>
        </p:nvSpPr>
        <p:spPr bwMode="auto">
          <a:xfrm>
            <a:off x="9141469" y="4870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6" name="Rectangle 22"/>
          <p:cNvSpPr>
            <a:spLocks noChangeArrowheads="1"/>
          </p:cNvSpPr>
          <p:nvPr/>
        </p:nvSpPr>
        <p:spPr bwMode="auto">
          <a:xfrm>
            <a:off x="1330182" y="1127904"/>
            <a:ext cx="1503081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23014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B3908EA-3533-4BFD-B58C-72E0A3CA7362}"/>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Meddelande om utskrivningsklar</a:t>
            </a:r>
          </a:p>
        </p:txBody>
      </p:sp>
      <p:sp>
        <p:nvSpPr>
          <p:cNvPr id="3" name="Platshållare för innehåll 2">
            <a:extLst>
              <a:ext uri="{FF2B5EF4-FFF2-40B4-BE49-F238E27FC236}">
                <a16:creationId xmlns="" xmlns:a16="http://schemas.microsoft.com/office/drawing/2014/main" id="{C3EDE6D4-D61D-4434-95C8-F94EDCBBB7CD}"/>
              </a:ext>
            </a:extLst>
          </p:cNvPr>
          <p:cNvSpPr>
            <a:spLocks noGrp="1"/>
          </p:cNvSpPr>
          <p:nvPr>
            <p:ph idx="1"/>
          </p:nvPr>
        </p:nvSpPr>
        <p:spPr>
          <a:xfrm>
            <a:off x="1300537" y="1784528"/>
            <a:ext cx="9024991" cy="4351338"/>
          </a:xfrm>
        </p:spPr>
        <p:txBody>
          <a:bodyPr>
            <a:normAutofit lnSpcReduction="10000"/>
          </a:bodyPr>
          <a:lstStyle/>
          <a:p>
            <a:r>
              <a:rPr lang="sv-SE" sz="2400" dirty="0"/>
              <a:t>Slutenvården meddelar berörda verksamheter när behandlande läkare bedömer att den enskilde inte längre har behov av den slutna vårdens resurser</a:t>
            </a:r>
          </a:p>
          <a:p>
            <a:pPr lvl="1"/>
            <a:r>
              <a:rPr lang="sv-SE" dirty="0"/>
              <a:t>Meddelande om utskrivningsklar anger att planerat utskrivningsklardatum nu är ett beslutat datum</a:t>
            </a:r>
          </a:p>
          <a:p>
            <a:pPr marL="457200" lvl="1" indent="0">
              <a:buNone/>
            </a:pPr>
            <a:endParaRPr lang="sv-SE" sz="1000" dirty="0"/>
          </a:p>
          <a:p>
            <a:r>
              <a:rPr lang="sv-SE" sz="2400" dirty="0"/>
              <a:t>Det är en förutsättning för en snabb och säker utskrivning att Meddelande om utskrivningsklar och Information vid utskrivning sker parallellt</a:t>
            </a:r>
          </a:p>
          <a:p>
            <a:pPr lvl="1"/>
            <a:r>
              <a:rPr lang="sv-SE" dirty="0"/>
              <a:t>Stäm av mot checklistan i SAMSA att allt är klart inför utskrivning</a:t>
            </a:r>
          </a:p>
          <a:p>
            <a:pPr marL="457200" lvl="1" indent="0">
              <a:buNone/>
            </a:pPr>
            <a:endParaRPr lang="sv-SE" sz="1000" dirty="0"/>
          </a:p>
          <a:p>
            <a:r>
              <a:rPr lang="sv-SE" sz="2400" dirty="0"/>
              <a:t>Den enskilde ska kunna lämna slutenvården när hen är utskrivningsklar</a:t>
            </a:r>
          </a:p>
          <a:p>
            <a:endParaRPr lang="sv-SE" sz="2400" dirty="0"/>
          </a:p>
        </p:txBody>
      </p:sp>
      <p:sp>
        <p:nvSpPr>
          <p:cNvPr id="5" name="Femhörning 4">
            <a:extLst>
              <a:ext uri="{FF2B5EF4-FFF2-40B4-BE49-F238E27FC236}">
                <a16:creationId xmlns="" xmlns:a16="http://schemas.microsoft.com/office/drawing/2014/main" id="{DE31E855-AFF8-4579-BD8A-BC6CBB165FF2}"/>
              </a:ext>
            </a:extLst>
          </p:cNvPr>
          <p:cNvSpPr/>
          <p:nvPr/>
        </p:nvSpPr>
        <p:spPr>
          <a:xfrm>
            <a:off x="9214104" y="365125"/>
            <a:ext cx="2139696" cy="992918"/>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Meddelande om utskrivningsklar</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21340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E821C9E-32D1-4030-B3B9-C636F2320A7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Information vid utskrivning</a:t>
            </a:r>
          </a:p>
        </p:txBody>
      </p:sp>
      <p:sp>
        <p:nvSpPr>
          <p:cNvPr id="3" name="Platshållare för innehåll 2">
            <a:extLst>
              <a:ext uri="{FF2B5EF4-FFF2-40B4-BE49-F238E27FC236}">
                <a16:creationId xmlns="" xmlns:a16="http://schemas.microsoft.com/office/drawing/2014/main" id="{C53F0199-ED89-4B26-8874-761E4004E1C6}"/>
              </a:ext>
            </a:extLst>
          </p:cNvPr>
          <p:cNvSpPr>
            <a:spLocks noGrp="1"/>
          </p:cNvSpPr>
          <p:nvPr>
            <p:ph idx="1"/>
          </p:nvPr>
        </p:nvSpPr>
        <p:spPr>
          <a:xfrm>
            <a:off x="1033408" y="1527674"/>
            <a:ext cx="9713361" cy="4351338"/>
          </a:xfrm>
        </p:spPr>
        <p:txBody>
          <a:bodyPr>
            <a:noAutofit/>
          </a:bodyPr>
          <a:lstStyle/>
          <a:p>
            <a:r>
              <a:rPr lang="sv-SE" sz="2400" dirty="0"/>
              <a:t>Information vid utskrivning ska innehålla den information som ska dokumenteras i SAMSA innan den enskilde kan lämna slutenvården</a:t>
            </a:r>
          </a:p>
          <a:p>
            <a:pPr lvl="1"/>
            <a:r>
              <a:rPr lang="sv-SE" dirty="0"/>
              <a:t>Öppenvård, slutenvård och kommun verifierar att information är överförd i Checklistan</a:t>
            </a:r>
          </a:p>
          <a:p>
            <a:pPr lvl="1"/>
            <a:r>
              <a:rPr lang="sv-SE" dirty="0"/>
              <a:t>Föreligger behov av komplettering av informationen så efterfrågas detta genom ett administrativt meddelande</a:t>
            </a:r>
          </a:p>
          <a:p>
            <a:pPr marL="457200" lvl="1" indent="0">
              <a:buNone/>
            </a:pPr>
            <a:endParaRPr lang="sv-SE" sz="1000" dirty="0"/>
          </a:p>
          <a:p>
            <a:r>
              <a:rPr lang="sv-SE" sz="2400" dirty="0"/>
              <a:t>Informationen ska uppdateras fram till dess att den enskilde lämnat slutenvården</a:t>
            </a:r>
          </a:p>
        </p:txBody>
      </p:sp>
      <p:sp>
        <p:nvSpPr>
          <p:cNvPr id="5" name="Femhörning 4">
            <a:extLst>
              <a:ext uri="{FF2B5EF4-FFF2-40B4-BE49-F238E27FC236}">
                <a16:creationId xmlns="" xmlns:a16="http://schemas.microsoft.com/office/drawing/2014/main" id="{2CF8E915-AFFE-4B96-A72E-D026EB96343C}"/>
              </a:ext>
            </a:extLst>
          </p:cNvPr>
          <p:cNvSpPr/>
          <p:nvPr/>
        </p:nvSpPr>
        <p:spPr>
          <a:xfrm>
            <a:off x="9214104" y="365125"/>
            <a:ext cx="2139696" cy="992918"/>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Information vid utskrivning</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58830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D693BA4-5A94-4B71-920A-4F7CEBF84B1C}"/>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Utskrivningsmeddelande</a:t>
            </a:r>
          </a:p>
        </p:txBody>
      </p:sp>
      <p:sp>
        <p:nvSpPr>
          <p:cNvPr id="3" name="Platshållare för innehåll 2">
            <a:extLst>
              <a:ext uri="{FF2B5EF4-FFF2-40B4-BE49-F238E27FC236}">
                <a16:creationId xmlns="" xmlns:a16="http://schemas.microsoft.com/office/drawing/2014/main" id="{D33FD0FB-7099-46BC-B5F3-56253E7FA625}"/>
              </a:ext>
            </a:extLst>
          </p:cNvPr>
          <p:cNvSpPr>
            <a:spLocks noGrp="1"/>
          </p:cNvSpPr>
          <p:nvPr>
            <p:ph idx="1"/>
          </p:nvPr>
        </p:nvSpPr>
        <p:spPr>
          <a:xfrm>
            <a:off x="1279989" y="1690688"/>
            <a:ext cx="9394861" cy="4351338"/>
          </a:xfrm>
        </p:spPr>
        <p:txBody>
          <a:bodyPr>
            <a:normAutofit/>
          </a:bodyPr>
          <a:lstStyle/>
          <a:p>
            <a:r>
              <a:rPr lang="sv-SE" sz="2400" dirty="0"/>
              <a:t>Utskrivningsmeddelandet anger den tidpunkt då den enskilde lämnar slutenvården</a:t>
            </a:r>
          </a:p>
          <a:p>
            <a:pPr lvl="1"/>
            <a:r>
              <a:rPr lang="sv-SE" dirty="0"/>
              <a:t>Kommunen avslutar ärendet senast dagen efter att detta meddelande sänts</a:t>
            </a:r>
          </a:p>
          <a:p>
            <a:pPr marL="457200" lvl="1" indent="0">
              <a:buNone/>
            </a:pPr>
            <a:endParaRPr lang="sv-SE" dirty="0"/>
          </a:p>
          <a:p>
            <a:r>
              <a:rPr lang="sv-SE" sz="2400" dirty="0"/>
              <a:t>All dokumentation ska vara klar och överförd till berörda verksamheter innan den enskilde skrivs ut från slutenvården</a:t>
            </a:r>
          </a:p>
          <a:p>
            <a:endParaRPr lang="sv-SE" sz="2400"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763868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3E8B519-0F5D-4E53-AFDE-402D04DBFDC5}"/>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Samordnad individuell plan (SIP)</a:t>
            </a:r>
          </a:p>
        </p:txBody>
      </p:sp>
      <p:sp>
        <p:nvSpPr>
          <p:cNvPr id="3" name="Platshållare för innehåll 2">
            <a:extLst>
              <a:ext uri="{FF2B5EF4-FFF2-40B4-BE49-F238E27FC236}">
                <a16:creationId xmlns="" xmlns:a16="http://schemas.microsoft.com/office/drawing/2014/main" id="{2D665AC3-2CA5-4FE6-9D0E-F0685574EF0F}"/>
              </a:ext>
            </a:extLst>
          </p:cNvPr>
          <p:cNvSpPr>
            <a:spLocks noGrp="1"/>
          </p:cNvSpPr>
          <p:nvPr>
            <p:ph idx="1"/>
          </p:nvPr>
        </p:nvSpPr>
        <p:spPr>
          <a:xfrm>
            <a:off x="1249167" y="1774255"/>
            <a:ext cx="9199652" cy="4351338"/>
          </a:xfrm>
        </p:spPr>
        <p:txBody>
          <a:bodyPr>
            <a:normAutofit/>
          </a:bodyPr>
          <a:lstStyle/>
          <a:p>
            <a:pPr marL="0" indent="0">
              <a:buNone/>
            </a:pPr>
            <a:r>
              <a:rPr lang="sv-SE" sz="2400" dirty="0"/>
              <a:t>SIP är den enskildes plan. </a:t>
            </a:r>
          </a:p>
          <a:p>
            <a:pPr marL="0" indent="0">
              <a:buNone/>
            </a:pPr>
            <a:r>
              <a:rPr lang="sv-SE" sz="2400" dirty="0"/>
              <a:t>Syftet med SIP är att samordna den enskildes behov och önskemål samt att tydliggöra vilka enheter som ansvarar för vilka insatser. </a:t>
            </a:r>
          </a:p>
          <a:p>
            <a:pPr marL="0" indent="0">
              <a:buNone/>
            </a:pPr>
            <a:endParaRPr lang="sv-SE" sz="2400" dirty="0"/>
          </a:p>
          <a:p>
            <a:r>
              <a:rPr lang="sv-SE" sz="2400" dirty="0"/>
              <a:t>SIP är en fristående del i SAMSA och kan användas oavsett om det finns ett slutenvårdsärende eller inte</a:t>
            </a:r>
          </a:p>
          <a:p>
            <a:pPr marL="0" indent="0">
              <a:buNone/>
            </a:pPr>
            <a:endParaRPr lang="sv-SE" sz="2400" dirty="0"/>
          </a:p>
          <a:p>
            <a:r>
              <a:rPr lang="sv-SE" sz="2400" dirty="0"/>
              <a:t>SIP är specificerad form av möte och dokument. Se länsgemensamma riktlinjen för vidare information om hantering: </a:t>
            </a:r>
            <a:r>
              <a:rPr lang="sv-SE" sz="2400" dirty="0">
                <a:hlinkClick r:id="rId3"/>
              </a:rPr>
              <a:t>www.vastkom.se/sip</a:t>
            </a:r>
            <a:r>
              <a:rPr lang="sv-SE" sz="2400" dirty="0"/>
              <a:t> </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43555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B0CA82D-20E2-4D95-8A59-2AF7AE96885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Upprätta eller uppdatera SIP</a:t>
            </a:r>
          </a:p>
        </p:txBody>
      </p:sp>
      <p:sp>
        <p:nvSpPr>
          <p:cNvPr id="3" name="Platshållare för innehåll 2">
            <a:extLst>
              <a:ext uri="{FF2B5EF4-FFF2-40B4-BE49-F238E27FC236}">
                <a16:creationId xmlns="" xmlns:a16="http://schemas.microsoft.com/office/drawing/2014/main" id="{53469437-63E0-4234-A791-74D51BAC4A1F}"/>
              </a:ext>
            </a:extLst>
          </p:cNvPr>
          <p:cNvSpPr>
            <a:spLocks noGrp="1"/>
          </p:cNvSpPr>
          <p:nvPr>
            <p:ph idx="1"/>
          </p:nvPr>
        </p:nvSpPr>
        <p:spPr>
          <a:xfrm>
            <a:off x="1279989" y="1690688"/>
            <a:ext cx="9415409" cy="4351338"/>
          </a:xfrm>
        </p:spPr>
        <p:txBody>
          <a:bodyPr>
            <a:normAutofit/>
          </a:bodyPr>
          <a:lstStyle/>
          <a:p>
            <a:r>
              <a:rPr lang="sv-SE" sz="2400" dirty="0"/>
              <a:t>Fast vårdkontakt ansvarar för den enskildes delaktighet i upprättandet/uppdatering av SIP</a:t>
            </a:r>
          </a:p>
          <a:p>
            <a:pPr marL="0" indent="0">
              <a:buNone/>
            </a:pPr>
            <a:endParaRPr lang="sv-SE" sz="1000" dirty="0"/>
          </a:p>
          <a:p>
            <a:r>
              <a:rPr lang="sv-SE" sz="2400" dirty="0"/>
              <a:t>Fast vårdkontakt är ansvarig för dokumentation av SIP samt att originaldokumentet rörande SIP-mötet överlämnas till den enskilde</a:t>
            </a:r>
          </a:p>
          <a:p>
            <a:pPr lvl="1"/>
            <a:r>
              <a:rPr lang="sv-SE" dirty="0"/>
              <a:t>Dokumentation bör göras i SAMSA under eller i anslutning till mötet. Förs mötet på plats utan tillgång till IT-tjänsten så skrivs SIP mallen ut i förväg och fylls i manuellt för att sedan föras in i systemet vid möjlighet</a:t>
            </a:r>
          </a:p>
          <a:p>
            <a:endParaRPr lang="sv-SE" sz="2400" dirty="0"/>
          </a:p>
        </p:txBody>
      </p:sp>
      <p:sp>
        <p:nvSpPr>
          <p:cNvPr id="5" name="Femhörning 6">
            <a:extLst>
              <a:ext uri="{FF2B5EF4-FFF2-40B4-BE49-F238E27FC236}">
                <a16:creationId xmlns="" xmlns:a16="http://schemas.microsoft.com/office/drawing/2014/main" id="{55664BCE-A67E-406E-9F2A-9B41DDF4509E}"/>
              </a:ext>
            </a:extLst>
          </p:cNvPr>
          <p:cNvSpPr/>
          <p:nvPr/>
        </p:nvSpPr>
        <p:spPr>
          <a:xfrm>
            <a:off x="9152953" y="365125"/>
            <a:ext cx="2200847" cy="1072989"/>
          </a:xfrm>
          <a:prstGeom prst="homePlat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Upprätta</a:t>
            </a:r>
          </a:p>
          <a:p>
            <a:pPr algn="ctr"/>
            <a:r>
              <a:rPr lang="sv-SE" dirty="0">
                <a:solidFill>
                  <a:schemeClr val="tx1"/>
                </a:solidFill>
              </a:rPr>
              <a:t>Uppdatera</a:t>
            </a:r>
          </a:p>
          <a:p>
            <a:pPr algn="ctr"/>
            <a:r>
              <a:rPr lang="sv-SE" dirty="0">
                <a:solidFill>
                  <a:schemeClr val="tx1"/>
                </a:solidFill>
              </a:rPr>
              <a:t>SIP</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30868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A3D699C-6A6F-4AAD-8C62-9B68E6FFDE8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Följa upp SIP</a:t>
            </a:r>
          </a:p>
        </p:txBody>
      </p:sp>
      <p:sp>
        <p:nvSpPr>
          <p:cNvPr id="3" name="Platshållare för innehåll 2">
            <a:extLst>
              <a:ext uri="{FF2B5EF4-FFF2-40B4-BE49-F238E27FC236}">
                <a16:creationId xmlns="" xmlns:a16="http://schemas.microsoft.com/office/drawing/2014/main" id="{BF677C71-57CE-4591-BF95-4D06379C9C23}"/>
              </a:ext>
            </a:extLst>
          </p:cNvPr>
          <p:cNvSpPr>
            <a:spLocks noGrp="1"/>
          </p:cNvSpPr>
          <p:nvPr>
            <p:ph idx="1"/>
          </p:nvPr>
        </p:nvSpPr>
        <p:spPr>
          <a:xfrm>
            <a:off x="1259441" y="1690688"/>
            <a:ext cx="8296464" cy="4351338"/>
          </a:xfrm>
        </p:spPr>
        <p:txBody>
          <a:bodyPr>
            <a:normAutofit/>
          </a:bodyPr>
          <a:lstStyle/>
          <a:p>
            <a:r>
              <a:rPr lang="sv-SE" sz="2400" dirty="0"/>
              <a:t>Samma kriterier som Upprätta eller Uppdatera SIP förutom att här ansvarar den som utsetts som ansvarig för uppföljning</a:t>
            </a:r>
          </a:p>
          <a:p>
            <a:pPr marL="0" indent="0">
              <a:buNone/>
            </a:pPr>
            <a:endParaRPr lang="sv-SE" sz="2400" dirty="0"/>
          </a:p>
          <a:p>
            <a:r>
              <a:rPr lang="sv-SE" sz="2400" dirty="0"/>
              <a:t>Berörda verksamheter ska delta vid uppföljning vid kallelse från ansvarig för uppföljning</a:t>
            </a:r>
          </a:p>
        </p:txBody>
      </p:sp>
      <p:sp>
        <p:nvSpPr>
          <p:cNvPr id="5" name="Femhörning 5">
            <a:extLst>
              <a:ext uri="{FF2B5EF4-FFF2-40B4-BE49-F238E27FC236}">
                <a16:creationId xmlns="" xmlns:a16="http://schemas.microsoft.com/office/drawing/2014/main" id="{2753A720-9141-4C5D-ADC1-BF029D64EF94}"/>
              </a:ext>
            </a:extLst>
          </p:cNvPr>
          <p:cNvSpPr/>
          <p:nvPr/>
        </p:nvSpPr>
        <p:spPr>
          <a:xfrm>
            <a:off x="9134664" y="365125"/>
            <a:ext cx="2219136" cy="1059364"/>
          </a:xfrm>
          <a:prstGeom prst="homePlat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Följ upp SIP</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181435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D1D3443-BDD4-4DB5-AFF8-3AB665C11642}"/>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Avsluta SIP</a:t>
            </a:r>
          </a:p>
        </p:txBody>
      </p:sp>
      <p:sp>
        <p:nvSpPr>
          <p:cNvPr id="3" name="Platshållare för innehåll 2">
            <a:extLst>
              <a:ext uri="{FF2B5EF4-FFF2-40B4-BE49-F238E27FC236}">
                <a16:creationId xmlns="" xmlns:a16="http://schemas.microsoft.com/office/drawing/2014/main" id="{14AA11A2-F4C0-417D-9733-961C43FA36D8}"/>
              </a:ext>
            </a:extLst>
          </p:cNvPr>
          <p:cNvSpPr>
            <a:spLocks noGrp="1"/>
          </p:cNvSpPr>
          <p:nvPr>
            <p:ph idx="1"/>
          </p:nvPr>
        </p:nvSpPr>
        <p:spPr/>
        <p:txBody>
          <a:bodyPr>
            <a:normAutofit/>
          </a:bodyPr>
          <a:lstStyle/>
          <a:p>
            <a:pPr marL="0" indent="0">
              <a:buNone/>
            </a:pPr>
            <a:r>
              <a:rPr lang="sv-SE" sz="2400" dirty="0"/>
              <a:t>En SIP avslutas när</a:t>
            </a:r>
          </a:p>
          <a:p>
            <a:pPr lvl="1"/>
            <a:r>
              <a:rPr lang="sv-SE" dirty="0"/>
              <a:t>De mål som satts upp är uppfyllda</a:t>
            </a:r>
          </a:p>
          <a:p>
            <a:pPr lvl="1"/>
            <a:r>
              <a:rPr lang="sv-SE" dirty="0"/>
              <a:t>När den enskilde inte längre har behov av samordnade insatser</a:t>
            </a:r>
          </a:p>
          <a:p>
            <a:pPr lvl="1"/>
            <a:r>
              <a:rPr lang="sv-SE" dirty="0"/>
              <a:t>Om den enskilde drar tillbaka sitt samtycke</a:t>
            </a:r>
          </a:p>
          <a:p>
            <a:pPr marL="457200" lvl="1" indent="0">
              <a:buNone/>
            </a:pPr>
            <a:endParaRPr lang="sv-SE" dirty="0"/>
          </a:p>
          <a:p>
            <a:pPr marL="457200" lvl="1" indent="0">
              <a:buNone/>
            </a:pPr>
            <a:r>
              <a:rPr lang="sv-SE" dirty="0"/>
              <a:t>Huvudansvarig för uppföljningen avslutar SIP i SAMSA.</a:t>
            </a:r>
          </a:p>
        </p:txBody>
      </p:sp>
      <p:sp>
        <p:nvSpPr>
          <p:cNvPr id="5" name="Femhörning 6">
            <a:extLst>
              <a:ext uri="{FF2B5EF4-FFF2-40B4-BE49-F238E27FC236}">
                <a16:creationId xmlns="" xmlns:a16="http://schemas.microsoft.com/office/drawing/2014/main" id="{35C1E664-47DB-4832-A0F2-8F9BC6DDF1B9}"/>
              </a:ext>
            </a:extLst>
          </p:cNvPr>
          <p:cNvSpPr/>
          <p:nvPr/>
        </p:nvSpPr>
        <p:spPr>
          <a:xfrm>
            <a:off x="9116374" y="365125"/>
            <a:ext cx="2237426" cy="1072989"/>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Avsluta SIP</a:t>
            </a:r>
          </a:p>
        </p:txBody>
      </p:sp>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58196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BB3FB52-209E-46D1-BFF0-59E5EF2804E2}"/>
              </a:ext>
            </a:extLst>
          </p:cNvPr>
          <p:cNvSpPr>
            <a:spLocks noGrp="1"/>
          </p:cNvSpPr>
          <p:nvPr>
            <p:ph type="ctrTitle"/>
          </p:nvPr>
        </p:nvSpPr>
        <p:spPr>
          <a:xfrm>
            <a:off x="1595919" y="1605248"/>
            <a:ext cx="9685106" cy="2387600"/>
          </a:xfrm>
        </p:spPr>
        <p:txBody>
          <a:bodyPr/>
          <a:lstStyle/>
          <a:p>
            <a:r>
              <a:rPr lang="sv-SE" dirty="0">
                <a:latin typeface="Arial" panose="020B0604020202020204" pitchFamily="34" charset="0"/>
                <a:cs typeface="Arial" panose="020B0604020202020204" pitchFamily="34" charset="0"/>
              </a:rPr>
              <a:t>Stödmeddelanden i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IT-tjänst SAMSA</a:t>
            </a:r>
          </a:p>
        </p:txBody>
      </p:sp>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072233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FE4F5AC-969E-4C98-8982-AE8C51362FA2}"/>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Översikt</a:t>
            </a:r>
          </a:p>
        </p:txBody>
      </p:sp>
      <p:pic>
        <p:nvPicPr>
          <p:cNvPr id="5" name="Bildobjekt 4">
            <a:extLst>
              <a:ext uri="{FF2B5EF4-FFF2-40B4-BE49-F238E27FC236}">
                <a16:creationId xmlns="" xmlns:a16="http://schemas.microsoft.com/office/drawing/2014/main" id="{65180CFD-D564-48AA-B91D-511B06332E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22015" y="1465066"/>
            <a:ext cx="4811000" cy="4458494"/>
          </a:xfrm>
          <a:prstGeom prst="rect">
            <a:avLst/>
          </a:prstGeom>
          <a:noFill/>
          <a:ln>
            <a:noFill/>
          </a:ln>
        </p:spPr>
      </p:pic>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022077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B8883ED-ABA2-4B70-9EB0-91B6BB88BAE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Förberedd Vårdbegäran</a:t>
            </a:r>
          </a:p>
        </p:txBody>
      </p:sp>
      <p:sp>
        <p:nvSpPr>
          <p:cNvPr id="3" name="Platshållare för innehåll 2">
            <a:extLst>
              <a:ext uri="{FF2B5EF4-FFF2-40B4-BE49-F238E27FC236}">
                <a16:creationId xmlns="" xmlns:a16="http://schemas.microsoft.com/office/drawing/2014/main" id="{45C7C42E-39BA-4582-8987-EEC0A788E4CD}"/>
              </a:ext>
            </a:extLst>
          </p:cNvPr>
          <p:cNvSpPr>
            <a:spLocks noGrp="1"/>
          </p:cNvSpPr>
          <p:nvPr>
            <p:ph idx="1"/>
          </p:nvPr>
        </p:nvSpPr>
        <p:spPr>
          <a:xfrm>
            <a:off x="1208069" y="1774254"/>
            <a:ext cx="8562655" cy="4351338"/>
          </a:xfrm>
        </p:spPr>
        <p:txBody>
          <a:bodyPr>
            <a:normAutofit/>
          </a:bodyPr>
          <a:lstStyle/>
          <a:p>
            <a:r>
              <a:rPr lang="sv-SE" sz="2400" dirty="0"/>
              <a:t>Kan användas av kommun och är en förifylld Vårdbegäran som kan aktiveras vid behov</a:t>
            </a:r>
          </a:p>
          <a:p>
            <a:pPr marL="0" indent="0">
              <a:buNone/>
            </a:pPr>
            <a:endParaRPr lang="sv-SE" sz="2400" dirty="0"/>
          </a:p>
          <a:p>
            <a:r>
              <a:rPr lang="sv-SE" sz="2400" dirty="0"/>
              <a:t>Detta meddelande ska innehålla varaktig bakgrundsfakta och måste uppdateras kontinuerligt</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36687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800" dirty="0">
                <a:latin typeface="Arial" panose="020B0604020202020204" pitchFamily="34" charset="0"/>
                <a:cs typeface="Arial" panose="020B0604020202020204" pitchFamily="34" charset="0"/>
              </a:rPr>
              <a:t/>
            </a:r>
            <a:br>
              <a:rPr lang="sv-SE" sz="3800"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Gemensam målsättning </a:t>
            </a:r>
          </a:p>
        </p:txBody>
      </p:sp>
      <p:sp>
        <p:nvSpPr>
          <p:cNvPr id="3" name="Platshållare för innehåll 2"/>
          <p:cNvSpPr>
            <a:spLocks noGrp="1"/>
          </p:cNvSpPr>
          <p:nvPr>
            <p:ph idx="1"/>
          </p:nvPr>
        </p:nvSpPr>
        <p:spPr>
          <a:xfrm>
            <a:off x="1369070" y="1872083"/>
            <a:ext cx="8524010" cy="4538599"/>
          </a:xfrm>
        </p:spPr>
        <p:txBody>
          <a:bodyPr>
            <a:normAutofit/>
          </a:bodyPr>
          <a:lstStyle/>
          <a:p>
            <a:r>
              <a:rPr lang="sv-SE" sz="2400" dirty="0"/>
              <a:t>Stärka den enskildes rätt till en trygg och effektiv utskrivning</a:t>
            </a:r>
          </a:p>
          <a:p>
            <a:pPr marL="0" indent="0">
              <a:buNone/>
            </a:pPr>
            <a:endParaRPr lang="sv-SE" sz="2400" dirty="0"/>
          </a:p>
          <a:p>
            <a:r>
              <a:rPr lang="sv-SE" sz="2400" dirty="0"/>
              <a:t>Arbetet ska vara tillitsskapande och utgå ifrån den enskildes behov </a:t>
            </a:r>
          </a:p>
          <a:p>
            <a:pPr marL="0" indent="0">
              <a:buNone/>
            </a:pPr>
            <a:endParaRPr lang="sv-SE" sz="2400" dirty="0"/>
          </a:p>
          <a:p>
            <a:r>
              <a:rPr lang="sv-SE" sz="2400" dirty="0"/>
              <a:t>Personer som inte längre har behov av slutenvårdens resurser ska omgående kunna skrivas ut därifrån, på ett tryggt och säkert sätt</a:t>
            </a:r>
          </a:p>
          <a:p>
            <a:pPr marL="0" indent="0">
              <a:buNone/>
            </a:pPr>
            <a:endParaRPr lang="sv-SE" sz="2400" dirty="0"/>
          </a:p>
          <a:p>
            <a:r>
              <a:rPr lang="sv-SE" sz="2400" dirty="0"/>
              <a:t>Antalet dagar som enskilda är kvar inom slutenvården efter att de bedömts som utskrivningsklara ska minska</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545438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D68C127-C2AE-416A-935E-77F8059FFAB7}"/>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Administrativt meddelande</a:t>
            </a:r>
          </a:p>
        </p:txBody>
      </p:sp>
      <p:sp>
        <p:nvSpPr>
          <p:cNvPr id="3" name="Platshållare för innehåll 2">
            <a:extLst>
              <a:ext uri="{FF2B5EF4-FFF2-40B4-BE49-F238E27FC236}">
                <a16:creationId xmlns="" xmlns:a16="http://schemas.microsoft.com/office/drawing/2014/main" id="{9AE28B2C-A6EE-4902-9A77-3B89A2553247}"/>
              </a:ext>
            </a:extLst>
          </p:cNvPr>
          <p:cNvSpPr>
            <a:spLocks noGrp="1"/>
          </p:cNvSpPr>
          <p:nvPr>
            <p:ph idx="1"/>
          </p:nvPr>
        </p:nvSpPr>
        <p:spPr>
          <a:xfrm>
            <a:off x="1238892" y="1774254"/>
            <a:ext cx="9487328" cy="4351338"/>
          </a:xfrm>
        </p:spPr>
        <p:txBody>
          <a:bodyPr>
            <a:normAutofit/>
          </a:bodyPr>
          <a:lstStyle/>
          <a:p>
            <a:r>
              <a:rPr lang="sv-SE" sz="2400" dirty="0"/>
              <a:t>Får bara innehålla administrativ information, inte medicinsk information</a:t>
            </a:r>
          </a:p>
          <a:p>
            <a:pPr marL="0" indent="0">
              <a:buNone/>
            </a:pPr>
            <a:endParaRPr lang="sv-SE" sz="2400" dirty="0"/>
          </a:p>
          <a:p>
            <a:r>
              <a:rPr lang="sv-SE" sz="2400" dirty="0"/>
              <a:t>Finns i varianterna Externt och Internt</a:t>
            </a:r>
          </a:p>
          <a:p>
            <a:pPr marL="457200" lvl="1" indent="0">
              <a:buNone/>
            </a:pPr>
            <a:r>
              <a:rPr lang="sv-SE" dirty="0"/>
              <a:t>Externt: Notifieras till samtliga deltagare i ärendet.</a:t>
            </a:r>
          </a:p>
          <a:p>
            <a:pPr marL="457200" lvl="1" indent="0">
              <a:buNone/>
            </a:pPr>
            <a:r>
              <a:rPr lang="sv-SE" dirty="0"/>
              <a:t>Internt: Notifieras endast till verksamheter som är tillagda inom den egna parten, t.ex. inom kommun.</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79547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75893F7-8128-48A6-928F-FD705A2F260E}"/>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Nytt planerat utskrivningsklardatum</a:t>
            </a:r>
          </a:p>
        </p:txBody>
      </p:sp>
      <p:sp>
        <p:nvSpPr>
          <p:cNvPr id="3" name="Platshållare för innehåll 2">
            <a:extLst>
              <a:ext uri="{FF2B5EF4-FFF2-40B4-BE49-F238E27FC236}">
                <a16:creationId xmlns="" xmlns:a16="http://schemas.microsoft.com/office/drawing/2014/main" id="{1F333A56-57E0-49BE-82F9-0A8E382DD912}"/>
              </a:ext>
            </a:extLst>
          </p:cNvPr>
          <p:cNvSpPr>
            <a:spLocks noGrp="1"/>
          </p:cNvSpPr>
          <p:nvPr>
            <p:ph idx="1"/>
          </p:nvPr>
        </p:nvSpPr>
        <p:spPr>
          <a:xfrm>
            <a:off x="1259441" y="1466029"/>
            <a:ext cx="9415409" cy="4351338"/>
          </a:xfrm>
        </p:spPr>
        <p:txBody>
          <a:bodyPr>
            <a:normAutofit/>
          </a:bodyPr>
          <a:lstStyle/>
          <a:p>
            <a:pPr marL="0" indent="0">
              <a:buNone/>
            </a:pPr>
            <a:endParaRPr lang="sv-SE" sz="2400" dirty="0"/>
          </a:p>
          <a:p>
            <a:pPr marL="0" indent="0">
              <a:buNone/>
            </a:pPr>
            <a:r>
              <a:rPr lang="sv-SE" sz="2400" dirty="0"/>
              <a:t>Så snart det står klart att planerat datum för utskrivningsklar inte håller, ska utskrivningsklardatum uppdateras.</a:t>
            </a:r>
          </a:p>
          <a:p>
            <a:pPr lvl="1"/>
            <a:r>
              <a:rPr lang="sv-SE" dirty="0"/>
              <a:t>Uppdatering av detta datum görs i separat ”Processtågsruta” i SAMSA</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699035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2E46054-3CD1-437F-B3A9-01296E90EBED}"/>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Avbrott i processen</a:t>
            </a:r>
          </a:p>
        </p:txBody>
      </p:sp>
      <p:sp>
        <p:nvSpPr>
          <p:cNvPr id="3" name="Platshållare för innehåll 2">
            <a:extLst>
              <a:ext uri="{FF2B5EF4-FFF2-40B4-BE49-F238E27FC236}">
                <a16:creationId xmlns="" xmlns:a16="http://schemas.microsoft.com/office/drawing/2014/main" id="{4FD06FA5-F437-402E-A9D3-3D877C5837C9}"/>
              </a:ext>
            </a:extLst>
          </p:cNvPr>
          <p:cNvSpPr>
            <a:spLocks noGrp="1"/>
          </p:cNvSpPr>
          <p:nvPr>
            <p:ph idx="1"/>
          </p:nvPr>
        </p:nvSpPr>
        <p:spPr/>
        <p:txBody>
          <a:bodyPr>
            <a:normAutofit/>
          </a:bodyPr>
          <a:lstStyle/>
          <a:p>
            <a:pPr marL="0" indent="0">
              <a:buNone/>
            </a:pPr>
            <a:r>
              <a:rPr lang="sv-SE" sz="2400" dirty="0"/>
              <a:t>Används om processen avbryts eller fördröjs, samtycke krävs.</a:t>
            </a:r>
          </a:p>
          <a:p>
            <a:pPr marL="0" indent="0">
              <a:buNone/>
            </a:pPr>
            <a:endParaRPr lang="sv-SE" sz="2400" dirty="0"/>
          </a:p>
          <a:p>
            <a:pPr marL="457200" lvl="1" indent="0">
              <a:buNone/>
            </a:pPr>
            <a:r>
              <a:rPr lang="sv-SE" dirty="0"/>
              <a:t>Avbrott skickas alltid vid: </a:t>
            </a:r>
          </a:p>
          <a:p>
            <a:pPr lvl="2"/>
            <a:r>
              <a:rPr lang="sv-SE" dirty="0"/>
              <a:t>Avliden eller då den enskilde inte vill fortsätta processen</a:t>
            </a:r>
          </a:p>
          <a:p>
            <a:pPr marL="914400" lvl="2" indent="0">
              <a:buNone/>
            </a:pPr>
            <a:endParaRPr lang="sv-SE" dirty="0"/>
          </a:p>
          <a:p>
            <a:pPr marL="457200" lvl="1" indent="0">
              <a:buNone/>
            </a:pPr>
            <a:r>
              <a:rPr lang="sv-SE" dirty="0"/>
              <a:t>Då den enskilde är utskrivningsklar skickas avbrott endast vid: </a:t>
            </a:r>
          </a:p>
          <a:p>
            <a:pPr lvl="2"/>
            <a:r>
              <a:rPr lang="sv-SE" dirty="0"/>
              <a:t>Förändrat tillstånd och smitta på enheten</a:t>
            </a:r>
          </a:p>
          <a:p>
            <a:pPr marL="457200" lvl="1" indent="0">
              <a:buNone/>
            </a:pPr>
            <a:endParaRPr lang="sv-SE" dirty="0"/>
          </a:p>
          <a:p>
            <a:pPr lvl="1"/>
            <a:endParaRPr lang="sv-SE"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28378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B109313-CC31-4FA6-AA58-B93EC5932B57}"/>
              </a:ext>
            </a:extLst>
          </p:cNvPr>
          <p:cNvSpPr>
            <a:spLocks noGrp="1"/>
          </p:cNvSpPr>
          <p:nvPr>
            <p:ph type="ctrTitle"/>
          </p:nvPr>
        </p:nvSpPr>
        <p:spPr>
          <a:xfrm>
            <a:off x="1616467" y="1656619"/>
            <a:ext cx="9144000" cy="2387600"/>
          </a:xfrm>
        </p:spPr>
        <p:txBody>
          <a:bodyPr>
            <a:normAutofit/>
          </a:bodyPr>
          <a:lstStyle/>
          <a:p>
            <a:r>
              <a:rPr lang="sv-SE" dirty="0">
                <a:latin typeface="Arial" panose="020B0604020202020204" pitchFamily="34" charset="0"/>
                <a:cs typeface="Arial" panose="020B0604020202020204" pitchFamily="34" charset="0"/>
              </a:rPr>
              <a:t>Övergripande hantering i IT-tjänst SAMSA</a:t>
            </a:r>
          </a:p>
        </p:txBody>
      </p:sp>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017180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11802C5F-9833-40B8-94AD-02324D60CC8F}"/>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Avliden</a:t>
            </a:r>
          </a:p>
        </p:txBody>
      </p:sp>
      <p:sp>
        <p:nvSpPr>
          <p:cNvPr id="3" name="Platshållare för innehåll 2">
            <a:extLst>
              <a:ext uri="{FF2B5EF4-FFF2-40B4-BE49-F238E27FC236}">
                <a16:creationId xmlns="" xmlns:a16="http://schemas.microsoft.com/office/drawing/2014/main" id="{8715120B-B596-46A6-9189-E8D52D29E8B9}"/>
              </a:ext>
            </a:extLst>
          </p:cNvPr>
          <p:cNvSpPr>
            <a:spLocks noGrp="1"/>
          </p:cNvSpPr>
          <p:nvPr>
            <p:ph idx="1"/>
          </p:nvPr>
        </p:nvSpPr>
        <p:spPr/>
        <p:txBody>
          <a:bodyPr>
            <a:normAutofit/>
          </a:bodyPr>
          <a:lstStyle/>
          <a:p>
            <a:pPr marL="0" indent="0">
              <a:buNone/>
            </a:pPr>
            <a:r>
              <a:rPr lang="sv-SE" sz="2400" dirty="0"/>
              <a:t>Avliden meddelas de andra parterna genom Avbrott i process</a:t>
            </a:r>
          </a:p>
          <a:p>
            <a:pPr marL="0" indent="0">
              <a:buNone/>
            </a:pPr>
            <a:endParaRPr lang="sv-SE" sz="2400" dirty="0"/>
          </a:p>
          <a:p>
            <a:pPr marL="0" indent="0">
              <a:buNone/>
            </a:pPr>
            <a:r>
              <a:rPr lang="sv-SE" sz="2400" dirty="0"/>
              <a:t>Slutenvården registrerar avliden i Patientadministrationen</a:t>
            </a:r>
          </a:p>
          <a:p>
            <a:pPr lvl="1"/>
            <a:endParaRPr lang="sv-SE"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88173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 xmlns:a16="http://schemas.microsoft.com/office/drawing/2014/main" id="{AA65F712-C01A-4271-9FC2-5C2A0D124CB2}"/>
              </a:ext>
            </a:extLst>
          </p:cNvPr>
          <p:cNvSpPr>
            <a:spLocks noGrp="1"/>
          </p:cNvSpPr>
          <p:nvPr>
            <p:ph type="title"/>
          </p:nvPr>
        </p:nvSpPr>
        <p:spPr/>
        <p:txBody>
          <a:bodyPr/>
          <a:lstStyle/>
          <a:p>
            <a:r>
              <a:rPr lang="sv-SE" b="1" dirty="0"/>
              <a:t>Avvikelse</a:t>
            </a:r>
          </a:p>
        </p:txBody>
      </p:sp>
      <p:sp>
        <p:nvSpPr>
          <p:cNvPr id="8" name="Platshållare för innehåll 7">
            <a:extLst>
              <a:ext uri="{FF2B5EF4-FFF2-40B4-BE49-F238E27FC236}">
                <a16:creationId xmlns="" xmlns:a16="http://schemas.microsoft.com/office/drawing/2014/main" id="{11913196-D206-4207-A6DF-32531BCDA1D3}"/>
              </a:ext>
            </a:extLst>
          </p:cNvPr>
          <p:cNvSpPr>
            <a:spLocks noGrp="1"/>
          </p:cNvSpPr>
          <p:nvPr>
            <p:ph idx="1"/>
          </p:nvPr>
        </p:nvSpPr>
        <p:spPr/>
        <p:txBody>
          <a:bodyPr/>
          <a:lstStyle/>
          <a:p>
            <a:r>
              <a:rPr lang="sv-SE" dirty="0"/>
              <a:t>Avvikelser hanteras enligt hälso- och sjukvårdsavtalet</a:t>
            </a:r>
          </a:p>
          <a:p>
            <a:pPr marL="0" indent="0">
              <a:buNone/>
            </a:pPr>
            <a:endParaRPr lang="sv-SE" dirty="0"/>
          </a:p>
        </p:txBody>
      </p:sp>
      <p:sp>
        <p:nvSpPr>
          <p:cNvPr id="3" name="Platshållare för sidfot 2"/>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938158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9D544C4-1873-46B4-9C28-E4F2AFCE8EF1}"/>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Avsluta ärende</a:t>
            </a:r>
          </a:p>
        </p:txBody>
      </p:sp>
      <p:sp>
        <p:nvSpPr>
          <p:cNvPr id="3" name="Platshållare för innehåll 2">
            <a:extLst>
              <a:ext uri="{FF2B5EF4-FFF2-40B4-BE49-F238E27FC236}">
                <a16:creationId xmlns="" xmlns:a16="http://schemas.microsoft.com/office/drawing/2014/main" id="{727CB250-007C-47E2-AE4A-36D620610C64}"/>
              </a:ext>
            </a:extLst>
          </p:cNvPr>
          <p:cNvSpPr>
            <a:spLocks noGrp="1"/>
          </p:cNvSpPr>
          <p:nvPr>
            <p:ph idx="1"/>
          </p:nvPr>
        </p:nvSpPr>
        <p:spPr>
          <a:xfrm>
            <a:off x="1326650" y="1609868"/>
            <a:ext cx="9538699" cy="4351338"/>
          </a:xfrm>
        </p:spPr>
        <p:txBody>
          <a:bodyPr>
            <a:normAutofit/>
          </a:bodyPr>
          <a:lstStyle/>
          <a:p>
            <a:pPr marL="0" indent="0">
              <a:buNone/>
            </a:pPr>
            <a:r>
              <a:rPr lang="sv-SE" sz="2400" dirty="0"/>
              <a:t>Kommunen ansvarar oftast för att avsluta ärenden.</a:t>
            </a:r>
          </a:p>
          <a:p>
            <a:pPr marL="0" indent="0">
              <a:buNone/>
            </a:pPr>
            <a:endParaRPr lang="sv-SE" sz="1000" dirty="0"/>
          </a:p>
          <a:p>
            <a:pPr marL="0" indent="0">
              <a:buNone/>
            </a:pPr>
            <a:r>
              <a:rPr lang="sv-SE" sz="2400" dirty="0"/>
              <a:t>Ärenden avslutas senast dagen efter när något av dessa kriterier är uppfyllda:</a:t>
            </a:r>
          </a:p>
          <a:p>
            <a:pPr lvl="1"/>
            <a:r>
              <a:rPr lang="sv-SE" dirty="0"/>
              <a:t>Utskrivningsmeddelande har sänts</a:t>
            </a:r>
          </a:p>
          <a:p>
            <a:pPr lvl="1"/>
            <a:r>
              <a:rPr lang="sv-SE" dirty="0"/>
              <a:t>Den enskilde är utskriven ifrån slutenvården oavsett hur långt processen i SAMSA har kommit</a:t>
            </a:r>
          </a:p>
          <a:p>
            <a:pPr lvl="1"/>
            <a:r>
              <a:rPr lang="sv-SE" dirty="0"/>
              <a:t>Meddelande till vård och omsorg har sänts</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700231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67B5B0C-B48D-4A03-8675-3EEE6865A631}"/>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Betalningsansvar</a:t>
            </a:r>
          </a:p>
        </p:txBody>
      </p:sp>
      <p:sp>
        <p:nvSpPr>
          <p:cNvPr id="3" name="Platshållare för innehåll 2">
            <a:extLst>
              <a:ext uri="{FF2B5EF4-FFF2-40B4-BE49-F238E27FC236}">
                <a16:creationId xmlns="" xmlns:a16="http://schemas.microsoft.com/office/drawing/2014/main" id="{6B3D5211-5D3D-43D1-AE0A-882664E9E19D}"/>
              </a:ext>
            </a:extLst>
          </p:cNvPr>
          <p:cNvSpPr>
            <a:spLocks noGrp="1"/>
          </p:cNvSpPr>
          <p:nvPr>
            <p:ph idx="1"/>
          </p:nvPr>
        </p:nvSpPr>
        <p:spPr>
          <a:xfrm>
            <a:off x="1279989" y="1517400"/>
            <a:ext cx="9980488" cy="4351338"/>
          </a:xfrm>
        </p:spPr>
        <p:txBody>
          <a:bodyPr>
            <a:normAutofit/>
          </a:bodyPr>
          <a:lstStyle/>
          <a:p>
            <a:r>
              <a:rPr lang="sv-SE" sz="2400" dirty="0"/>
              <a:t>En kommuns betalningsansvar inträder när det genomsnittliga antalet dagar i slutenvård efter utskrivningsklar överskrider 3,0 kalenderdagar per kommun under en kalendermånad</a:t>
            </a:r>
          </a:p>
          <a:p>
            <a:pPr marL="0" indent="0">
              <a:buNone/>
            </a:pPr>
            <a:endParaRPr lang="sv-SE" sz="2400" dirty="0"/>
          </a:p>
          <a:p>
            <a:r>
              <a:rPr lang="sv-SE" sz="2400" dirty="0"/>
              <a:t>Det finns kriterier för att betalningsansvarsberäkningen ska kunna utfalla i ett ärende</a:t>
            </a:r>
          </a:p>
          <a:p>
            <a:pPr lvl="1"/>
            <a:r>
              <a:rPr lang="sv-SE" dirty="0"/>
              <a:t>Inskrivningsmeddelande är sänt</a:t>
            </a:r>
          </a:p>
          <a:p>
            <a:pPr lvl="1"/>
            <a:r>
              <a:rPr lang="sv-SE" dirty="0"/>
              <a:t>Meddelande om utskrivningsklar är sänt</a:t>
            </a:r>
          </a:p>
          <a:p>
            <a:pPr lvl="1"/>
            <a:r>
              <a:rPr lang="sv-SE" dirty="0"/>
              <a:t>Om SIP ska göras ska den landstingsfinansierade öppna vården ha kallat till SIP möte inom 3 kalenderdagar från det att meddelande om utskrivningsklar är sänt.</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293219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F8C02DB-1C86-4C41-8890-9FCCE9860AB7}"/>
              </a:ext>
            </a:extLst>
          </p:cNvPr>
          <p:cNvSpPr>
            <a:spLocks noGrp="1"/>
          </p:cNvSpPr>
          <p:nvPr>
            <p:ph type="title"/>
          </p:nvPr>
        </p:nvSpPr>
        <p:spPr>
          <a:xfrm>
            <a:off x="226031" y="365125"/>
            <a:ext cx="11805007" cy="1325563"/>
          </a:xfrm>
        </p:spPr>
        <p:txBody>
          <a:bodyPr/>
          <a:lstStyle/>
          <a:p>
            <a:r>
              <a:rPr lang="sv-SE" dirty="0">
                <a:latin typeface="Arial" panose="020B0604020202020204" pitchFamily="34" charset="0"/>
                <a:cs typeface="Arial" panose="020B0604020202020204" pitchFamily="34" charset="0"/>
              </a:rPr>
              <a:t>Ansvarsfördelning mellan bosättningskommun och vistelsekommun</a:t>
            </a:r>
          </a:p>
        </p:txBody>
      </p:sp>
      <p:sp>
        <p:nvSpPr>
          <p:cNvPr id="3" name="Platshållare för innehåll 2">
            <a:extLst>
              <a:ext uri="{FF2B5EF4-FFF2-40B4-BE49-F238E27FC236}">
                <a16:creationId xmlns="" xmlns:a16="http://schemas.microsoft.com/office/drawing/2014/main" id="{A318B930-8630-47D5-9189-7383686B588A}"/>
              </a:ext>
            </a:extLst>
          </p:cNvPr>
          <p:cNvSpPr>
            <a:spLocks noGrp="1"/>
          </p:cNvSpPr>
          <p:nvPr>
            <p:ph idx="1"/>
          </p:nvPr>
        </p:nvSpPr>
        <p:spPr>
          <a:xfrm>
            <a:off x="1279989" y="1825625"/>
            <a:ext cx="8850330" cy="4351338"/>
          </a:xfrm>
        </p:spPr>
        <p:txBody>
          <a:bodyPr/>
          <a:lstStyle/>
          <a:p>
            <a:pPr marL="0" indent="0">
              <a:buNone/>
            </a:pPr>
            <a:endParaRPr lang="sv-SE" dirty="0"/>
          </a:p>
          <a:p>
            <a:r>
              <a:rPr lang="sv-SE" dirty="0"/>
              <a:t>Normalt sett är folkbokföringskommun ansvarig för stöd- och hjälpinsatser</a:t>
            </a:r>
          </a:p>
          <a:p>
            <a:pPr marL="0" indent="0">
              <a:buNone/>
            </a:pPr>
            <a:endParaRPr lang="sv-SE" dirty="0"/>
          </a:p>
          <a:p>
            <a:r>
              <a:rPr lang="sv-SE" dirty="0"/>
              <a:t>När det uppstår osäkerheter kring vilken kommun som är ansvarig så ska det lösas genom överenskommelse mellan kommunerna</a:t>
            </a:r>
          </a:p>
          <a:p>
            <a:endParaRPr lang="sv-SE"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563758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8E58E7F-B2D7-497A-8823-A95A93CCB616}"/>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Bostadslösa </a:t>
            </a:r>
          </a:p>
        </p:txBody>
      </p:sp>
      <p:sp>
        <p:nvSpPr>
          <p:cNvPr id="3" name="Platshållare för innehåll 2">
            <a:extLst>
              <a:ext uri="{FF2B5EF4-FFF2-40B4-BE49-F238E27FC236}">
                <a16:creationId xmlns="" xmlns:a16="http://schemas.microsoft.com/office/drawing/2014/main" id="{AFAA32B7-D5B4-4D09-8E78-6FDBA59CC4EA}"/>
              </a:ext>
            </a:extLst>
          </p:cNvPr>
          <p:cNvSpPr>
            <a:spLocks noGrp="1"/>
          </p:cNvSpPr>
          <p:nvPr>
            <p:ph idx="1"/>
          </p:nvPr>
        </p:nvSpPr>
        <p:spPr/>
        <p:txBody>
          <a:bodyPr>
            <a:normAutofit/>
          </a:bodyPr>
          <a:lstStyle/>
          <a:p>
            <a:r>
              <a:rPr lang="sv-SE" sz="2400" dirty="0"/>
              <a:t>Vid ärenden rörande bostadslösa så är det folkbokföringskommunen som är ansvarig</a:t>
            </a:r>
          </a:p>
          <a:p>
            <a:pPr marL="0" indent="0">
              <a:buNone/>
            </a:pPr>
            <a:endParaRPr lang="sv-SE" sz="2400" dirty="0"/>
          </a:p>
          <a:p>
            <a:r>
              <a:rPr lang="sv-SE" sz="2400" dirty="0"/>
              <a:t>Om den enskilde vistas stadigvarande i annan ort än folkbokföringsorten behöver sjukhuset meddela att det är oklart vilken kommun som är ansvarig</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2852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9275D3-600D-44C0-85BF-45F8555DD217}"/>
              </a:ext>
            </a:extLst>
          </p:cNvPr>
          <p:cNvSpPr>
            <a:spLocks noGrp="1"/>
          </p:cNvSpPr>
          <p:nvPr>
            <p:ph type="ctrTitle"/>
          </p:nvPr>
        </p:nvSpPr>
        <p:spPr/>
        <p:txBody>
          <a:bodyPr/>
          <a:lstStyle/>
          <a:p>
            <a:r>
              <a:rPr lang="sv-SE" dirty="0">
                <a:latin typeface="Arial" panose="020B0604020202020204" pitchFamily="34" charset="0"/>
                <a:cs typeface="Arial" panose="020B0604020202020204" pitchFamily="34" charset="0"/>
              </a:rPr>
              <a:t>Inledning</a:t>
            </a:r>
          </a:p>
        </p:txBody>
      </p:sp>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774383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 xmlns:a16="http://schemas.microsoft.com/office/drawing/2014/main" id="{22492F74-DF50-47D9-B1E4-26297092A43D}"/>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Folkbokförda utanför Västra Götaland</a:t>
            </a:r>
            <a:endParaRPr lang="sv-SE" dirty="0"/>
          </a:p>
        </p:txBody>
      </p:sp>
      <p:sp>
        <p:nvSpPr>
          <p:cNvPr id="8" name="Platshållare för innehåll 7">
            <a:extLst>
              <a:ext uri="{FF2B5EF4-FFF2-40B4-BE49-F238E27FC236}">
                <a16:creationId xmlns="" xmlns:a16="http://schemas.microsoft.com/office/drawing/2014/main" id="{66C8BD7E-CFAA-47CD-A278-B032FDE26AF3}"/>
              </a:ext>
            </a:extLst>
          </p:cNvPr>
          <p:cNvSpPr>
            <a:spLocks noGrp="1"/>
          </p:cNvSpPr>
          <p:nvPr>
            <p:ph idx="1"/>
          </p:nvPr>
        </p:nvSpPr>
        <p:spPr/>
        <p:txBody>
          <a:bodyPr/>
          <a:lstStyle/>
          <a:p>
            <a:r>
              <a:rPr lang="sv-SE" sz="2400" dirty="0"/>
              <a:t>Registreras som vanligt i SAMSA</a:t>
            </a:r>
          </a:p>
          <a:p>
            <a:pPr lvl="1"/>
            <a:r>
              <a:rPr lang="sv-SE" dirty="0"/>
              <a:t>Medverkande parter är fiktiva parter så som ”Kommun utanför Västra Götaland”</a:t>
            </a:r>
          </a:p>
          <a:p>
            <a:pPr marL="457200" lvl="1" indent="0">
              <a:buNone/>
            </a:pPr>
            <a:endParaRPr lang="sv-SE" dirty="0"/>
          </a:p>
          <a:p>
            <a:r>
              <a:rPr lang="sv-SE" sz="2400" dirty="0"/>
              <a:t>Meddelanden överförs på annat sätt till rätt PV och Kommun</a:t>
            </a:r>
          </a:p>
          <a:p>
            <a:endParaRPr lang="sv-SE" dirty="0"/>
          </a:p>
        </p:txBody>
      </p:sp>
      <p:sp>
        <p:nvSpPr>
          <p:cNvPr id="3" name="Platshållare för sidfot 2"/>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16690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C2C08C4-6A49-425E-99AB-8CB8D68F1031}"/>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Checklista</a:t>
            </a:r>
          </a:p>
        </p:txBody>
      </p:sp>
      <p:sp>
        <p:nvSpPr>
          <p:cNvPr id="8" name="Platshållare för innehåll 7">
            <a:extLst>
              <a:ext uri="{FF2B5EF4-FFF2-40B4-BE49-F238E27FC236}">
                <a16:creationId xmlns="" xmlns:a16="http://schemas.microsoft.com/office/drawing/2014/main" id="{84435F52-07D8-4D5A-80B2-DE1BEC476A9B}"/>
              </a:ext>
            </a:extLst>
          </p:cNvPr>
          <p:cNvSpPr>
            <a:spLocks noGrp="1"/>
          </p:cNvSpPr>
          <p:nvPr>
            <p:ph idx="1"/>
          </p:nvPr>
        </p:nvSpPr>
        <p:spPr>
          <a:xfrm>
            <a:off x="1274565" y="1612368"/>
            <a:ext cx="4318001" cy="3955227"/>
          </a:xfrm>
        </p:spPr>
        <p:txBody>
          <a:bodyPr>
            <a:normAutofit/>
          </a:bodyPr>
          <a:lstStyle/>
          <a:p>
            <a:pPr marL="0" indent="0">
              <a:buNone/>
            </a:pPr>
            <a:r>
              <a:rPr lang="sv-SE" sz="2400" dirty="0"/>
              <a:t>Checklistan är det stöd som finns för samtliga parter gällande kontroll av genomförda åtaganden.</a:t>
            </a:r>
          </a:p>
          <a:p>
            <a:pPr lvl="1"/>
            <a:r>
              <a:rPr lang="sv-SE" dirty="0"/>
              <a:t>Samtliga deltagande parter ska fylla i Checklistan i SAMSA</a:t>
            </a:r>
          </a:p>
        </p:txBody>
      </p:sp>
      <p:pic>
        <p:nvPicPr>
          <p:cNvPr id="9" name="Bildobjekt 8">
            <a:extLst>
              <a:ext uri="{FF2B5EF4-FFF2-40B4-BE49-F238E27FC236}">
                <a16:creationId xmlns="" xmlns:a16="http://schemas.microsoft.com/office/drawing/2014/main" id="{DCBD90E7-BBC0-4679-8542-7761F7D9CD4E}"/>
              </a:ext>
            </a:extLst>
          </p:cNvPr>
          <p:cNvPicPr>
            <a:picLocks noChangeAspect="1"/>
          </p:cNvPicPr>
          <p:nvPr/>
        </p:nvPicPr>
        <p:blipFill>
          <a:blip r:embed="rId3"/>
          <a:stretch>
            <a:fillRect/>
          </a:stretch>
        </p:blipFill>
        <p:spPr>
          <a:xfrm>
            <a:off x="6434139" y="1027906"/>
            <a:ext cx="4824412" cy="4703446"/>
          </a:xfrm>
          <a:prstGeom prst="rect">
            <a:avLst/>
          </a:prstGeom>
        </p:spPr>
      </p:pic>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3458047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F4E6F7D-6A86-41FF-964F-F8F03186978D}"/>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Egenvård</a:t>
            </a:r>
          </a:p>
        </p:txBody>
      </p:sp>
      <p:sp>
        <p:nvSpPr>
          <p:cNvPr id="3" name="Platshållare för innehåll 2">
            <a:extLst>
              <a:ext uri="{FF2B5EF4-FFF2-40B4-BE49-F238E27FC236}">
                <a16:creationId xmlns="" xmlns:a16="http://schemas.microsoft.com/office/drawing/2014/main" id="{7D90704F-B54E-4828-8A72-575C92F52149}"/>
              </a:ext>
            </a:extLst>
          </p:cNvPr>
          <p:cNvSpPr>
            <a:spLocks noGrp="1"/>
          </p:cNvSpPr>
          <p:nvPr>
            <p:ph idx="1"/>
          </p:nvPr>
        </p:nvSpPr>
        <p:spPr>
          <a:xfrm>
            <a:off x="1197796" y="1763980"/>
            <a:ext cx="8274978" cy="4351338"/>
          </a:xfrm>
        </p:spPr>
        <p:txBody>
          <a:bodyPr/>
          <a:lstStyle/>
          <a:p>
            <a:r>
              <a:rPr lang="sv-SE" dirty="0"/>
              <a:t>Egenvård är när den enskilde, förälder eller annan lämplig person kan utföra en uppgift</a:t>
            </a:r>
          </a:p>
          <a:p>
            <a:pPr marL="0" indent="0">
              <a:buNone/>
            </a:pPr>
            <a:endParaRPr lang="sv-SE" dirty="0"/>
          </a:p>
          <a:p>
            <a:r>
              <a:rPr lang="sv-SE" dirty="0"/>
              <a:t>Egenvårdsbeslut i samband med planering inför utskrivning ifrån slutenvården får endast fattas av behandlande läkare</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258710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91A6B5F-C033-4F78-A418-0341E9685ACF}"/>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Felsänt</a:t>
            </a:r>
          </a:p>
        </p:txBody>
      </p:sp>
      <p:sp>
        <p:nvSpPr>
          <p:cNvPr id="3" name="Platshållare för innehåll 2">
            <a:extLst>
              <a:ext uri="{FF2B5EF4-FFF2-40B4-BE49-F238E27FC236}">
                <a16:creationId xmlns="" xmlns:a16="http://schemas.microsoft.com/office/drawing/2014/main" id="{D3762573-7855-4341-8657-9F880029D540}"/>
              </a:ext>
            </a:extLst>
          </p:cNvPr>
          <p:cNvSpPr>
            <a:spLocks noGrp="1"/>
          </p:cNvSpPr>
          <p:nvPr>
            <p:ph idx="1"/>
          </p:nvPr>
        </p:nvSpPr>
        <p:spPr>
          <a:xfrm>
            <a:off x="1177247" y="1568771"/>
            <a:ext cx="9415409" cy="4351338"/>
          </a:xfrm>
        </p:spPr>
        <p:txBody>
          <a:bodyPr>
            <a:normAutofit/>
          </a:bodyPr>
          <a:lstStyle/>
          <a:p>
            <a:r>
              <a:rPr lang="sv-SE" sz="2400" dirty="0"/>
              <a:t>Meddelanden som sänds till fel part kvitteras inte utan avvisas direkt exempelvis fel kommun</a:t>
            </a:r>
          </a:p>
          <a:p>
            <a:pPr lvl="1"/>
            <a:r>
              <a:rPr lang="sv-SE" sz="2000" dirty="0"/>
              <a:t>Det är avsändande parts ansvar att sända meddelandet rätt om de får tillbaka meddelandet genom felsändning</a:t>
            </a:r>
          </a:p>
          <a:p>
            <a:pPr marL="457200" lvl="1" indent="0">
              <a:buNone/>
            </a:pPr>
            <a:endParaRPr lang="sv-SE" sz="2000" dirty="0"/>
          </a:p>
          <a:p>
            <a:r>
              <a:rPr lang="sv-SE" sz="2400" dirty="0"/>
              <a:t>Samtliga meddelanden ska sändas till den inkorg som är märkt med INKORG om inte annat är överenskommet</a:t>
            </a:r>
          </a:p>
          <a:p>
            <a:pPr marL="0" indent="0">
              <a:buNone/>
            </a:pPr>
            <a:endParaRPr lang="sv-SE" sz="2400" dirty="0"/>
          </a:p>
          <a:p>
            <a:r>
              <a:rPr lang="sv-SE" sz="2400" dirty="0"/>
              <a:t>Om en part byter huvudpart i ett ärende är det den nya huvudparten som fortsatt handhar ärendet</a:t>
            </a:r>
          </a:p>
          <a:p>
            <a:endParaRPr lang="sv-SE" sz="2400" dirty="0"/>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177548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1F532736-19B8-4D6E-B899-2DA554E059C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Permission</a:t>
            </a:r>
          </a:p>
        </p:txBody>
      </p:sp>
      <p:sp>
        <p:nvSpPr>
          <p:cNvPr id="3" name="Platshållare för innehåll 2">
            <a:extLst>
              <a:ext uri="{FF2B5EF4-FFF2-40B4-BE49-F238E27FC236}">
                <a16:creationId xmlns="" xmlns:a16="http://schemas.microsoft.com/office/drawing/2014/main" id="{80FC8C89-74FB-41DD-BB54-CE2562243BDC}"/>
              </a:ext>
            </a:extLst>
          </p:cNvPr>
          <p:cNvSpPr>
            <a:spLocks noGrp="1"/>
          </p:cNvSpPr>
          <p:nvPr>
            <p:ph idx="1"/>
          </p:nvPr>
        </p:nvSpPr>
        <p:spPr>
          <a:xfrm>
            <a:off x="1166973" y="1332465"/>
            <a:ext cx="8346897" cy="4351338"/>
          </a:xfrm>
        </p:spPr>
        <p:txBody>
          <a:bodyPr>
            <a:normAutofit/>
          </a:bodyPr>
          <a:lstStyle/>
          <a:p>
            <a:pPr marL="0" indent="0">
              <a:buNone/>
            </a:pPr>
            <a:endParaRPr lang="sv-SE" sz="2400" dirty="0"/>
          </a:p>
          <a:p>
            <a:pPr marL="0" indent="0">
              <a:buNone/>
            </a:pPr>
            <a:r>
              <a:rPr lang="sv-SE" sz="2400" dirty="0"/>
              <a:t>Bestäms i samråd med kommunen.</a:t>
            </a:r>
          </a:p>
          <a:p>
            <a:pPr marL="0" indent="0">
              <a:buNone/>
            </a:pPr>
            <a:endParaRPr lang="sv-SE" sz="2400" dirty="0"/>
          </a:p>
          <a:p>
            <a:pPr lvl="1"/>
            <a:r>
              <a:rPr lang="sv-SE" dirty="0"/>
              <a:t>Sjukhuset har fortsatt det medicinska ansvaret under permission</a:t>
            </a:r>
          </a:p>
          <a:p>
            <a:pPr marL="457200" lvl="1" indent="0">
              <a:buNone/>
            </a:pPr>
            <a:endParaRPr lang="sv-SE" dirty="0"/>
          </a:p>
          <a:p>
            <a:pPr lvl="1"/>
            <a:r>
              <a:rPr lang="sv-SE" dirty="0"/>
              <a:t>Kommunen ansvarar för insatser de utför</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060472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9F44A86-D9A1-4BB4-9D08-A32BDBF258F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Reservnummer &amp; Reservrutin</a:t>
            </a:r>
          </a:p>
        </p:txBody>
      </p:sp>
      <p:sp>
        <p:nvSpPr>
          <p:cNvPr id="5" name="Platshållare för text 4">
            <a:extLst>
              <a:ext uri="{FF2B5EF4-FFF2-40B4-BE49-F238E27FC236}">
                <a16:creationId xmlns="" xmlns:a16="http://schemas.microsoft.com/office/drawing/2014/main" id="{E5C3FFD9-4E78-428F-A6F6-5FD77CA49613}"/>
              </a:ext>
            </a:extLst>
          </p:cNvPr>
          <p:cNvSpPr>
            <a:spLocks noGrp="1"/>
          </p:cNvSpPr>
          <p:nvPr>
            <p:ph type="body" idx="1"/>
          </p:nvPr>
        </p:nvSpPr>
        <p:spPr>
          <a:xfrm>
            <a:off x="1117190" y="1690688"/>
            <a:ext cx="5157787" cy="823912"/>
          </a:xfrm>
        </p:spPr>
        <p:txBody>
          <a:bodyPr/>
          <a:lstStyle/>
          <a:p>
            <a:r>
              <a:rPr lang="sv-SE" dirty="0"/>
              <a:t>Reservnummer</a:t>
            </a:r>
          </a:p>
        </p:txBody>
      </p:sp>
      <p:sp>
        <p:nvSpPr>
          <p:cNvPr id="6" name="Platshållare för innehåll 5">
            <a:extLst>
              <a:ext uri="{FF2B5EF4-FFF2-40B4-BE49-F238E27FC236}">
                <a16:creationId xmlns="" xmlns:a16="http://schemas.microsoft.com/office/drawing/2014/main" id="{97DD9C2E-4437-48D6-BA5D-876C650A39A7}"/>
              </a:ext>
            </a:extLst>
          </p:cNvPr>
          <p:cNvSpPr>
            <a:spLocks noGrp="1"/>
          </p:cNvSpPr>
          <p:nvPr>
            <p:ph sz="half" idx="2"/>
          </p:nvPr>
        </p:nvSpPr>
        <p:spPr>
          <a:xfrm>
            <a:off x="839788" y="2505075"/>
            <a:ext cx="4564419" cy="3684588"/>
          </a:xfrm>
        </p:spPr>
        <p:txBody>
          <a:bodyPr>
            <a:normAutofit/>
          </a:bodyPr>
          <a:lstStyle/>
          <a:p>
            <a:r>
              <a:rPr lang="sv-SE" sz="2400" dirty="0"/>
              <a:t>Reservnummer enligt VGR-format kan användas i SAMSA</a:t>
            </a:r>
          </a:p>
        </p:txBody>
      </p:sp>
      <p:sp>
        <p:nvSpPr>
          <p:cNvPr id="7" name="Platshållare för text 6">
            <a:extLst>
              <a:ext uri="{FF2B5EF4-FFF2-40B4-BE49-F238E27FC236}">
                <a16:creationId xmlns="" xmlns:a16="http://schemas.microsoft.com/office/drawing/2014/main" id="{4B86FB6B-0C8D-41B8-ADAF-1779D8B8DE48}"/>
              </a:ext>
            </a:extLst>
          </p:cNvPr>
          <p:cNvSpPr>
            <a:spLocks noGrp="1"/>
          </p:cNvSpPr>
          <p:nvPr>
            <p:ph type="body" sz="quarter" idx="3"/>
          </p:nvPr>
        </p:nvSpPr>
        <p:spPr/>
        <p:txBody>
          <a:bodyPr/>
          <a:lstStyle/>
          <a:p>
            <a:r>
              <a:rPr lang="sv-SE" dirty="0"/>
              <a:t>Reservrutin</a:t>
            </a:r>
          </a:p>
        </p:txBody>
      </p:sp>
      <p:sp>
        <p:nvSpPr>
          <p:cNvPr id="8" name="Platshållare för innehåll 7">
            <a:extLst>
              <a:ext uri="{FF2B5EF4-FFF2-40B4-BE49-F238E27FC236}">
                <a16:creationId xmlns="" xmlns:a16="http://schemas.microsoft.com/office/drawing/2014/main" id="{4538D958-E1B3-4EAD-A960-A2AA59C14A65}"/>
              </a:ext>
            </a:extLst>
          </p:cNvPr>
          <p:cNvSpPr>
            <a:spLocks noGrp="1"/>
          </p:cNvSpPr>
          <p:nvPr>
            <p:ph sz="quarter" idx="4"/>
          </p:nvPr>
        </p:nvSpPr>
        <p:spPr>
          <a:xfrm>
            <a:off x="6172200" y="2505075"/>
            <a:ext cx="4728681" cy="3684588"/>
          </a:xfrm>
        </p:spPr>
        <p:txBody>
          <a:bodyPr>
            <a:normAutofit/>
          </a:bodyPr>
          <a:lstStyle/>
          <a:p>
            <a:r>
              <a:rPr lang="sv-SE" sz="2400" dirty="0"/>
              <a:t>Samtliga meddelanden faxas mellan parterna när reservrutin används.</a:t>
            </a:r>
            <a:br>
              <a:rPr lang="sv-SE" sz="2400" dirty="0"/>
            </a:br>
            <a:r>
              <a:rPr lang="sv-SE" sz="2400" dirty="0"/>
              <a:t>Se </a:t>
            </a:r>
            <a:r>
              <a:rPr lang="sv-SE" sz="2400" dirty="0">
                <a:hlinkClick r:id="rId3"/>
              </a:rPr>
              <a:t>www.vastkom.se/samsa</a:t>
            </a:r>
            <a:r>
              <a:rPr lang="sv-SE" sz="2400" dirty="0"/>
              <a:t> för mer information</a:t>
            </a:r>
          </a:p>
        </p:txBody>
      </p:sp>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941441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D02D244-0EAD-47A0-8A67-0903C0606CD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Skyddad identitet</a:t>
            </a:r>
          </a:p>
        </p:txBody>
      </p:sp>
      <p:sp>
        <p:nvSpPr>
          <p:cNvPr id="3" name="Platshållare för innehåll 2">
            <a:extLst>
              <a:ext uri="{FF2B5EF4-FFF2-40B4-BE49-F238E27FC236}">
                <a16:creationId xmlns="" xmlns:a16="http://schemas.microsoft.com/office/drawing/2014/main" id="{E0D7C16D-E721-4FB3-83DB-1B20F077FA0A}"/>
              </a:ext>
            </a:extLst>
          </p:cNvPr>
          <p:cNvSpPr>
            <a:spLocks noGrp="1"/>
          </p:cNvSpPr>
          <p:nvPr>
            <p:ph idx="1"/>
          </p:nvPr>
        </p:nvSpPr>
        <p:spPr>
          <a:xfrm>
            <a:off x="1197796" y="1690688"/>
            <a:ext cx="9096910" cy="4351338"/>
          </a:xfrm>
        </p:spPr>
        <p:txBody>
          <a:bodyPr>
            <a:normAutofit/>
          </a:bodyPr>
          <a:lstStyle/>
          <a:p>
            <a:r>
              <a:rPr lang="sv-SE" sz="2400" dirty="0"/>
              <a:t>Enskilda med skyddad identitet ska inte finnas registrerade i SAMSA</a:t>
            </a:r>
          </a:p>
          <a:p>
            <a:pPr marL="0" indent="0">
              <a:buNone/>
            </a:pPr>
            <a:endParaRPr lang="sv-SE" sz="2400" dirty="0"/>
          </a:p>
          <a:p>
            <a:r>
              <a:rPr lang="sv-SE" sz="2400" dirty="0"/>
              <a:t>Om person med skyddad identitet upptäcks i SAMSA alternativt om en person som finns i SAMSA får skyddad identitet utförs nedanstående</a:t>
            </a:r>
          </a:p>
          <a:p>
            <a:pPr lvl="1"/>
            <a:r>
              <a:rPr lang="sv-SE" dirty="0"/>
              <a:t>Folkbokföringsadress tas bort</a:t>
            </a:r>
          </a:p>
          <a:p>
            <a:pPr lvl="1"/>
            <a:r>
              <a:rPr lang="sv-SE" dirty="0"/>
              <a:t>Personliga kontakter tas bort</a:t>
            </a:r>
          </a:p>
          <a:p>
            <a:pPr lvl="1"/>
            <a:r>
              <a:rPr lang="sv-SE" dirty="0"/>
              <a:t>Samtycken spärras</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469758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F984007-9F35-49BD-8E2D-E7D203AC3EB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Utelämnande av part</a:t>
            </a:r>
          </a:p>
        </p:txBody>
      </p:sp>
      <p:sp>
        <p:nvSpPr>
          <p:cNvPr id="3" name="Platshållare för innehåll 2">
            <a:extLst>
              <a:ext uri="{FF2B5EF4-FFF2-40B4-BE49-F238E27FC236}">
                <a16:creationId xmlns="" xmlns:a16="http://schemas.microsoft.com/office/drawing/2014/main" id="{42B9CD99-DD52-4C06-834F-9B352CC1F8AA}"/>
              </a:ext>
            </a:extLst>
          </p:cNvPr>
          <p:cNvSpPr>
            <a:spLocks noGrp="1"/>
          </p:cNvSpPr>
          <p:nvPr>
            <p:ph idx="1"/>
          </p:nvPr>
        </p:nvSpPr>
        <p:spPr>
          <a:xfrm>
            <a:off x="1249166" y="1690688"/>
            <a:ext cx="9107184" cy="4351338"/>
          </a:xfrm>
        </p:spPr>
        <p:txBody>
          <a:bodyPr>
            <a:normAutofit/>
          </a:bodyPr>
          <a:lstStyle/>
          <a:p>
            <a:pPr marL="0" indent="0">
              <a:buNone/>
            </a:pPr>
            <a:r>
              <a:rPr lang="sv-SE" sz="2400" dirty="0"/>
              <a:t>Om den enskilde önskar sekretess mot enskild part ska dessa inte läggas på som deltagare i ärendet, alternativt tas bort som deltagare i ärendet.</a:t>
            </a:r>
          </a:p>
          <a:p>
            <a:pPr lvl="1"/>
            <a:r>
              <a:rPr lang="sv-SE" dirty="0"/>
              <a:t>Om det rör primärvården får ” X Fiktiv Vårdcentral utanför VGR INKORG” registreras istället för den enskildes listade vårdcentral som hämtas in automatiskt i SAMSA</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004952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3C51C7F-48F9-4D85-B87A-17E540AE6DAF}"/>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Utskrift</a:t>
            </a:r>
          </a:p>
        </p:txBody>
      </p:sp>
      <p:sp>
        <p:nvSpPr>
          <p:cNvPr id="3" name="Platshållare för innehåll 2">
            <a:extLst>
              <a:ext uri="{FF2B5EF4-FFF2-40B4-BE49-F238E27FC236}">
                <a16:creationId xmlns="" xmlns:a16="http://schemas.microsoft.com/office/drawing/2014/main" id="{A178CAA3-7503-4D41-9672-40BECAE26E3F}"/>
              </a:ext>
            </a:extLst>
          </p:cNvPr>
          <p:cNvSpPr>
            <a:spLocks noGrp="1"/>
          </p:cNvSpPr>
          <p:nvPr>
            <p:ph idx="1"/>
          </p:nvPr>
        </p:nvSpPr>
        <p:spPr>
          <a:xfrm>
            <a:off x="1228618" y="1690688"/>
            <a:ext cx="9302393" cy="4351338"/>
          </a:xfrm>
        </p:spPr>
        <p:txBody>
          <a:bodyPr/>
          <a:lstStyle/>
          <a:p>
            <a:pPr marL="0" indent="0">
              <a:buNone/>
            </a:pPr>
            <a:r>
              <a:rPr lang="sv-SE" dirty="0"/>
              <a:t>SAMSA efterfrågar orsak till utskrift när utskrift ska göras.</a:t>
            </a:r>
          </a:p>
          <a:p>
            <a:pPr lvl="1"/>
            <a:r>
              <a:rPr lang="sv-SE" dirty="0"/>
              <a:t>Görs noteringar på en utskrift räknas de som journalanteckningar och ska skrivas in ordagrant i SAMSA</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137388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677132F-BFBA-49D2-A90B-556CA5FB1875}"/>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Öppen psykiatrisk tvångsvård och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öppen rättspsykiatrisk vård</a:t>
            </a:r>
          </a:p>
        </p:txBody>
      </p:sp>
      <p:sp>
        <p:nvSpPr>
          <p:cNvPr id="3" name="Platshållare för innehåll 2">
            <a:extLst>
              <a:ext uri="{FF2B5EF4-FFF2-40B4-BE49-F238E27FC236}">
                <a16:creationId xmlns="" xmlns:a16="http://schemas.microsoft.com/office/drawing/2014/main" id="{26A9202C-2DF6-4654-9784-8CCE480D63BD}"/>
              </a:ext>
            </a:extLst>
          </p:cNvPr>
          <p:cNvSpPr>
            <a:spLocks noGrp="1"/>
          </p:cNvSpPr>
          <p:nvPr>
            <p:ph idx="1"/>
          </p:nvPr>
        </p:nvSpPr>
        <p:spPr/>
        <p:txBody>
          <a:bodyPr/>
          <a:lstStyle/>
          <a:p>
            <a:r>
              <a:rPr lang="sv-SE" dirty="0"/>
              <a:t>Under bearbetning</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96236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Målgrupp</a:t>
            </a:r>
          </a:p>
        </p:txBody>
      </p:sp>
      <p:sp>
        <p:nvSpPr>
          <p:cNvPr id="3" name="Platshållare för innehåll 2"/>
          <p:cNvSpPr>
            <a:spLocks noGrp="1"/>
          </p:cNvSpPr>
          <p:nvPr>
            <p:ph idx="1"/>
          </p:nvPr>
        </p:nvSpPr>
        <p:spPr>
          <a:xfrm>
            <a:off x="5825067" y="2374857"/>
            <a:ext cx="5528733" cy="2940176"/>
          </a:xfrm>
        </p:spPr>
        <p:txBody>
          <a:bodyPr>
            <a:normAutofit/>
          </a:bodyPr>
          <a:lstStyle/>
          <a:p>
            <a:pPr marL="0" indent="0">
              <a:buNone/>
            </a:pPr>
            <a:r>
              <a:rPr lang="sv-SE" sz="2400" dirty="0"/>
              <a:t>Personer i alla åldrar som efter utskrivning från sluten hälso- och sjukvård behöver insatser från socialtjänsten, den kommunalt finansierade hälso- och sjukvården eller den landstingsfinansierade öppna vården </a:t>
            </a:r>
          </a:p>
        </p:txBody>
      </p:sp>
      <p:pic>
        <p:nvPicPr>
          <p:cNvPr id="4" name="Bildobjekt 3"/>
          <p:cNvPicPr>
            <a:picLocks noChangeAspect="1"/>
          </p:cNvPicPr>
          <p:nvPr/>
        </p:nvPicPr>
        <p:blipFill>
          <a:blip r:embed="rId3"/>
          <a:stretch>
            <a:fillRect/>
          </a:stretch>
        </p:blipFill>
        <p:spPr>
          <a:xfrm>
            <a:off x="2198628" y="2374857"/>
            <a:ext cx="3211572" cy="2079287"/>
          </a:xfrm>
          <a:prstGeom prst="rect">
            <a:avLst/>
          </a:prstGeom>
        </p:spPr>
      </p:pic>
      <p:sp>
        <p:nvSpPr>
          <p:cNvPr id="6" name="Platshållare för sidfot 5"/>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194358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272FE7D-07F4-4344-83DC-5BAD818C2430}"/>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Definitioner</a:t>
            </a:r>
          </a:p>
        </p:txBody>
      </p:sp>
      <p:sp>
        <p:nvSpPr>
          <p:cNvPr id="3" name="Platshållare för innehåll 2">
            <a:extLst>
              <a:ext uri="{FF2B5EF4-FFF2-40B4-BE49-F238E27FC236}">
                <a16:creationId xmlns="" xmlns:a16="http://schemas.microsoft.com/office/drawing/2014/main" id="{93CF5220-B8B2-4E69-BB22-6D04DB0FE792}"/>
              </a:ext>
            </a:extLst>
          </p:cNvPr>
          <p:cNvSpPr>
            <a:spLocks noGrp="1"/>
          </p:cNvSpPr>
          <p:nvPr>
            <p:ph idx="1"/>
          </p:nvPr>
        </p:nvSpPr>
        <p:spPr>
          <a:xfrm>
            <a:off x="1157127" y="1589320"/>
            <a:ext cx="9877746" cy="4351338"/>
          </a:xfrm>
        </p:spPr>
        <p:txBody>
          <a:bodyPr/>
          <a:lstStyle/>
          <a:p>
            <a:pPr marL="0" indent="0">
              <a:buNone/>
            </a:pPr>
            <a:r>
              <a:rPr lang="sv-SE" dirty="0"/>
              <a:t>I slutet av rutinen finns en lista av definitioner som är till för att tydliggöra vissa begrepp som är svåra att tolka alternativt kan tolkas på olika sätt.</a:t>
            </a:r>
          </a:p>
        </p:txBody>
      </p:sp>
      <p:sp>
        <p:nvSpPr>
          <p:cNvPr id="5" name="Platshållare för sidfot 4"/>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159575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7F90949-EFE3-43D9-8361-8212E4A885D4}"/>
              </a:ext>
            </a:extLst>
          </p:cNvPr>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Process</a:t>
            </a:r>
            <a:br>
              <a:rPr lang="sv-SE"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Med behov av samordning efter utskrivning</a:t>
            </a:r>
          </a:p>
        </p:txBody>
      </p:sp>
      <p:pic>
        <p:nvPicPr>
          <p:cNvPr id="6" name="Bildobjekt 5" descr="En bild som visar text, visitkort&#10;&#10;Beskrivning genererad med hög exakthet">
            <a:extLst>
              <a:ext uri="{FF2B5EF4-FFF2-40B4-BE49-F238E27FC236}">
                <a16:creationId xmlns="" xmlns:a16="http://schemas.microsoft.com/office/drawing/2014/main" id="{A74315AA-ED33-463F-A27A-82FBCC189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409" y="1943497"/>
            <a:ext cx="10530978" cy="3706291"/>
          </a:xfrm>
          <a:prstGeom prst="rect">
            <a:avLst/>
          </a:prstGeom>
        </p:spPr>
      </p:pic>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9075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7F90949-EFE3-43D9-8361-8212E4A885D4}"/>
              </a:ext>
            </a:extLst>
          </p:cNvPr>
          <p:cNvSpPr>
            <a:spLocks noGrp="1"/>
          </p:cNvSpPr>
          <p:nvPr>
            <p:ph type="title"/>
          </p:nvPr>
        </p:nvSpPr>
        <p:spPr/>
        <p:txBody>
          <a:bodyPr>
            <a:normAutofit fontScale="90000"/>
          </a:bodyPr>
          <a:lstStyle/>
          <a:p>
            <a:r>
              <a:rPr lang="sv-SE" sz="4900" dirty="0">
                <a:latin typeface="Arial" panose="020B0604020202020204" pitchFamily="34" charset="0"/>
                <a:cs typeface="Arial" panose="020B0604020202020204" pitchFamily="34" charset="0"/>
              </a:rPr>
              <a:t>Process</a:t>
            </a:r>
            <a:r>
              <a:rPr lang="sv-SE" dirty="0">
                <a:latin typeface="Arial" panose="020B0604020202020204" pitchFamily="34" charset="0"/>
                <a:cs typeface="Arial" panose="020B0604020202020204" pitchFamily="34" charset="0"/>
              </a:rPr>
              <a:t/>
            </a:r>
            <a:br>
              <a:rPr lang="sv-SE" dirty="0">
                <a:latin typeface="Arial" panose="020B0604020202020204" pitchFamily="34" charset="0"/>
                <a:cs typeface="Arial" panose="020B0604020202020204" pitchFamily="34" charset="0"/>
              </a:rPr>
            </a:br>
            <a:r>
              <a:rPr lang="sv-SE" sz="3100" dirty="0">
                <a:latin typeface="Arial" panose="020B0604020202020204" pitchFamily="34" charset="0"/>
                <a:cs typeface="Arial" panose="020B0604020202020204" pitchFamily="34" charset="0"/>
              </a:rPr>
              <a:t>Med behov av samordning efter utskrivning där SIP görs på sjukhuset</a:t>
            </a:r>
          </a:p>
        </p:txBody>
      </p:sp>
      <p:pic>
        <p:nvPicPr>
          <p:cNvPr id="7" name="Platshållare för innehåll 6" descr="En bild som visar visitkort, text&#10;&#10;Beskrivning genererad med mycket hög exakthet">
            <a:extLst>
              <a:ext uri="{FF2B5EF4-FFF2-40B4-BE49-F238E27FC236}">
                <a16:creationId xmlns="" xmlns:a16="http://schemas.microsoft.com/office/drawing/2014/main" id="{00BC360A-8B26-4FD7-90AD-011AFF5385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9916" y="2010448"/>
            <a:ext cx="9292167" cy="3896715"/>
          </a:xfrm>
        </p:spPr>
      </p:pic>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25357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7F90949-EFE3-43D9-8361-8212E4A885D4}"/>
              </a:ext>
            </a:extLst>
          </p:cNvPr>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Process</a:t>
            </a:r>
            <a:br>
              <a:rPr lang="sv-SE"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Utan behov av samordning efter utskrivning</a:t>
            </a:r>
          </a:p>
        </p:txBody>
      </p:sp>
      <p:pic>
        <p:nvPicPr>
          <p:cNvPr id="8" name="Platshållare för innehåll 7" descr="En bild som visar visitkort, text&#10;&#10;Beskrivning genererad med mycket hög exakthet">
            <a:extLst>
              <a:ext uri="{FF2B5EF4-FFF2-40B4-BE49-F238E27FC236}">
                <a16:creationId xmlns="" xmlns:a16="http://schemas.microsoft.com/office/drawing/2014/main" id="{A7DA08A9-AA44-44FC-BAE3-3F07E1392F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0349" y="2069240"/>
            <a:ext cx="7230180" cy="3332428"/>
          </a:xfrm>
        </p:spPr>
      </p:pic>
      <p:sp>
        <p:nvSpPr>
          <p:cNvPr id="4" name="Platshållare för sidfot 3"/>
          <p:cNvSpPr>
            <a:spLocks noGrp="1"/>
          </p:cNvSpPr>
          <p:nvPr>
            <p:ph type="ftr" sz="quarter" idx="11"/>
          </p:nvPr>
        </p:nvSpPr>
        <p:spPr/>
        <p:txBody>
          <a:bodyPr/>
          <a:lstStyle/>
          <a:p>
            <a:r>
              <a:rPr lang="sv-SE" smtClean="0"/>
              <a:t>2018-05-24 Version1.0</a:t>
            </a:r>
            <a:endParaRPr lang="sv-SE"/>
          </a:p>
        </p:txBody>
      </p:sp>
    </p:spTree>
    <p:extLst>
      <p:ext uri="{BB962C8B-B14F-4D97-AF65-F5344CB8AC3E}">
        <p14:creationId xmlns:p14="http://schemas.microsoft.com/office/powerpoint/2010/main" val="40244974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954972B69AC37498641DDFFA5B4F8B8" ma:contentTypeVersion="8" ma:contentTypeDescription="Skapa ett nytt dokument." ma:contentTypeScope="" ma:versionID="81b475ff01aa93b85952aa1f327ba214">
  <xsd:schema xmlns:xsd="http://www.w3.org/2001/XMLSchema" xmlns:xs="http://www.w3.org/2001/XMLSchema" xmlns:p="http://schemas.microsoft.com/office/2006/metadata/properties" xmlns:ns2="63c9acb1-acf5-4561-a8e1-807567437e98" xmlns:ns3="e31de2ca-904d-4b33-96a0-3b5c7743ac6f" targetNamespace="http://schemas.microsoft.com/office/2006/metadata/properties" ma:root="true" ma:fieldsID="24ad0d5a87e74e53a1768416812d1038" ns2:_="" ns3:_="">
    <xsd:import namespace="63c9acb1-acf5-4561-a8e1-807567437e98"/>
    <xsd:import namespace="e31de2ca-904d-4b33-96a0-3b5c7743ac6f"/>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9acb1-acf5-4561-a8e1-807567437e98"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Delar tips, Hash" ma:internalName="SharingHintHash" ma:readOnly="true">
      <xsd:simpleType>
        <xsd:restriction base="dms:Text"/>
      </xsd:simpleType>
    </xsd:element>
    <xsd:element name="SharedWithDetails" ma:index="10"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1de2ca-904d-4b33-96a0-3b5c7743ac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F79887-9F06-4C3F-880D-45E08F2D9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9acb1-acf5-4561-a8e1-807567437e98"/>
    <ds:schemaRef ds:uri="e31de2ca-904d-4b33-96a0-3b5c7743ac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0D779-4BAF-4270-9ED2-2B23C8118918}">
  <ds:schemaRefs>
    <ds:schemaRef ds:uri="http://schemas.microsoft.com/office/2006/metadata/properties"/>
    <ds:schemaRef ds:uri="http://purl.org/dc/dcmitype/"/>
    <ds:schemaRef ds:uri="http://schemas.microsoft.com/office/2006/documentManagement/types"/>
    <ds:schemaRef ds:uri="63c9acb1-acf5-4561-a8e1-807567437e98"/>
    <ds:schemaRef ds:uri="http://schemas.microsoft.com/office/infopath/2007/PartnerControls"/>
    <ds:schemaRef ds:uri="http://purl.org/dc/terms/"/>
    <ds:schemaRef ds:uri="http://purl.org/dc/elements/1.1/"/>
    <ds:schemaRef ds:uri="http://schemas.openxmlformats.org/package/2006/metadata/core-properties"/>
    <ds:schemaRef ds:uri="e31de2ca-904d-4b33-96a0-3b5c7743ac6f"/>
    <ds:schemaRef ds:uri="http://www.w3.org/XML/1998/namespace"/>
  </ds:schemaRefs>
</ds:datastoreItem>
</file>

<file path=customXml/itemProps3.xml><?xml version="1.0" encoding="utf-8"?>
<ds:datastoreItem xmlns:ds="http://schemas.openxmlformats.org/officeDocument/2006/customXml" ds:itemID="{604A1C00-DDC6-4E63-B289-9627F5A0E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983</TotalTime>
  <Words>6508</Words>
  <Application>Microsoft Office PowerPoint</Application>
  <PresentationFormat>Anpassad</PresentationFormat>
  <Paragraphs>664</Paragraphs>
  <Slides>60</Slides>
  <Notes>54</Notes>
  <HiddenSlides>0</HiddenSlides>
  <MMClips>0</MMClips>
  <ScaleCrop>false</ScaleCrop>
  <HeadingPairs>
    <vt:vector size="4" baseType="variant">
      <vt:variant>
        <vt:lpstr>Tema</vt:lpstr>
      </vt:variant>
      <vt:variant>
        <vt:i4>1</vt:i4>
      </vt:variant>
      <vt:variant>
        <vt:lpstr>Bildrubriker</vt:lpstr>
      </vt:variant>
      <vt:variant>
        <vt:i4>60</vt:i4>
      </vt:variant>
    </vt:vector>
  </HeadingPairs>
  <TitlesOfParts>
    <vt:vector size="61" baseType="lpstr">
      <vt:lpstr>Office-tema</vt:lpstr>
      <vt:lpstr>PowerPoint-presentation</vt:lpstr>
      <vt:lpstr>Läsanvisning till Rutindokumentet</vt:lpstr>
      <vt:lpstr>Bakgrund</vt:lpstr>
      <vt:lpstr> Gemensam målsättning </vt:lpstr>
      <vt:lpstr>Inledning</vt:lpstr>
      <vt:lpstr>Målgrupp</vt:lpstr>
      <vt:lpstr>Process Med behov av samordning efter utskrivning</vt:lpstr>
      <vt:lpstr>Process Med behov av samordning efter utskrivning där SIP görs på sjukhuset</vt:lpstr>
      <vt:lpstr>Process Utan behov av samordning efter utskrivning</vt:lpstr>
      <vt:lpstr>Förutsättningar för samordnad planering</vt:lpstr>
      <vt:lpstr>Samtycke</vt:lpstr>
      <vt:lpstr>Ärende i IT-tjänsten SAMSA</vt:lpstr>
      <vt:lpstr>Patientadministration</vt:lpstr>
      <vt:lpstr>Inkomna meddelanden</vt:lpstr>
      <vt:lpstr>Kvittering</vt:lpstr>
      <vt:lpstr>Kontaktuppgifter</vt:lpstr>
      <vt:lpstr>Omflyttning</vt:lpstr>
      <vt:lpstr>Mötesbokning</vt:lpstr>
      <vt:lpstr>Process och meddelanden i IT-tjänsten SAMSA</vt:lpstr>
      <vt:lpstr>Översikt</vt:lpstr>
      <vt:lpstr>Vårdbegäran/remiss</vt:lpstr>
      <vt:lpstr>Meddelande till vård och omsorg</vt:lpstr>
      <vt:lpstr>Inskrivningsmeddelande  </vt:lpstr>
      <vt:lpstr>Inskrivningsmeddelande</vt:lpstr>
      <vt:lpstr>Fast Vårdkontakt</vt:lpstr>
      <vt:lpstr>Planering</vt:lpstr>
      <vt:lpstr>Planering</vt:lpstr>
      <vt:lpstr>Kallelse till SIP-möte</vt:lpstr>
      <vt:lpstr>Kallelse till SIP-möte</vt:lpstr>
      <vt:lpstr>Meddelande om utskrivningsklar</vt:lpstr>
      <vt:lpstr>Information vid utskrivning</vt:lpstr>
      <vt:lpstr>Utskrivningsmeddelande</vt:lpstr>
      <vt:lpstr>Samordnad individuell plan (SIP)</vt:lpstr>
      <vt:lpstr>Upprätta eller uppdatera SIP</vt:lpstr>
      <vt:lpstr>Följa upp SIP</vt:lpstr>
      <vt:lpstr>Avsluta SIP</vt:lpstr>
      <vt:lpstr>Stödmeddelanden i  IT-tjänst SAMSA</vt:lpstr>
      <vt:lpstr>Översikt</vt:lpstr>
      <vt:lpstr>Förberedd Vårdbegäran</vt:lpstr>
      <vt:lpstr>Administrativt meddelande</vt:lpstr>
      <vt:lpstr>Nytt planerat utskrivningsklardatum</vt:lpstr>
      <vt:lpstr>Avbrott i processen</vt:lpstr>
      <vt:lpstr>Övergripande hantering i IT-tjänst SAMSA</vt:lpstr>
      <vt:lpstr>Avliden</vt:lpstr>
      <vt:lpstr>Avvikelse</vt:lpstr>
      <vt:lpstr>Avsluta ärende</vt:lpstr>
      <vt:lpstr>Betalningsansvar</vt:lpstr>
      <vt:lpstr>Ansvarsfördelning mellan bosättningskommun och vistelsekommun</vt:lpstr>
      <vt:lpstr>Bostadslösa </vt:lpstr>
      <vt:lpstr>Folkbokförda utanför Västra Götaland</vt:lpstr>
      <vt:lpstr>Checklista</vt:lpstr>
      <vt:lpstr>Egenvård</vt:lpstr>
      <vt:lpstr>Felsänt</vt:lpstr>
      <vt:lpstr>Permission</vt:lpstr>
      <vt:lpstr>Reservnummer &amp; Reservrutin</vt:lpstr>
      <vt:lpstr>Skyddad identitet</vt:lpstr>
      <vt:lpstr>Utelämnande av part</vt:lpstr>
      <vt:lpstr>Utskrift</vt:lpstr>
      <vt:lpstr>Öppen psykiatrisk tvångsvård och  öppen rättspsykiatrisk vård</vt:lpstr>
      <vt:lpstr>Definitioner</vt:lpstr>
    </vt:vector>
  </TitlesOfParts>
  <Company>Västra Götalandsregionen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 i regional rutin och riktlinje (003)</dc:title>
  <dc:creator>Adam Krantz;Lena Arvidsson</dc:creator>
  <cp:lastModifiedBy>Maria Fredriksson</cp:lastModifiedBy>
  <cp:revision>82</cp:revision>
  <dcterms:created xsi:type="dcterms:W3CDTF">2015-06-30T12:01:39Z</dcterms:created>
  <dcterms:modified xsi:type="dcterms:W3CDTF">2018-05-24T10:27:17Z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0x010100F954972B69AC37498641DDFFA5B4F8B8</vt:lpwstr>
  </property>
  <property fmtid="{D5CDD505-2E9C-101B-9397-08002B2CF9AE}" pid="3" name="DC.format.extent.mimetype">
    <vt:lpwstr>application/vnd.openxmlformats-officedocument.presentationml.presentation</vt:lpwstr>
  </property>
  <property fmtid="{D5CDD505-2E9C-101B-9397-08002B2CF9AE}" pid="4" name="DC.language">
    <vt:lpwstr>[Svenska]</vt:lpwstr>
  </property>
  <property fmtid="{D5CDD505-2E9C-101B-9397-08002B2CF9AE}" pid="5" name="DC.identifier.checksum">
    <vt:lpwstr>9ffd0d3e3df5a6523fed7922ef47575c</vt:lpwstr>
  </property>
  <property fmtid="{D5CDD505-2E9C-101B-9397-08002B2CF9AE}" pid="6" name="updated">
    <vt:lpwstr>2018-05-06</vt:lpwstr>
  </property>
  <property fmtid="{D5CDD505-2E9C-101B-9397-08002B2CF9AE}" pid="7" name="dcterms.created">
    <vt:lpwstr>2018-05-06</vt:lpwstr>
  </property>
  <property fmtid="{D5CDD505-2E9C-101B-9397-08002B2CF9AE}" pid="8" name="DC.title.filename">
    <vt:lpwstr>Utbildning i regional rutin och riktlinje (003).pptx</vt:lpwstr>
  </property>
  <property fmtid="{D5CDD505-2E9C-101B-9397-08002B2CF9AE}" pid="9" name="nodeRef">
    <vt:lpwstr>423aa4b6-d744-4c2a-a095-e3f03307cb88</vt:lpwstr>
  </property>
  <property fmtid="{D5CDD505-2E9C-101B-9397-08002B2CF9AE}" pid="10" name="DC.contributor.savedby">
    <vt:lpwstr>Gisela Fridstedt (gisfr) VGR/Org/Sahlgrenska Universitetssjukhuset/Sjukhusdirektör och stab/Gemensam administration/Medicinsk information/eHälsostrategisk avdelning</vt:lpwstr>
  </property>
  <property fmtid="{D5CDD505-2E9C-101B-9397-08002B2CF9AE}" pid="11" name="DC.rights.accessrights">
    <vt:lpwstr>[Intranät]</vt:lpwstr>
  </property>
  <property fmtid="{D5CDD505-2E9C-101B-9397-08002B2CF9AE}" pid="12" name="DC.source.origin">
    <vt:lpwstr>Alfresco</vt:lpwstr>
  </property>
  <property fmtid="{D5CDD505-2E9C-101B-9397-08002B2CF9AE}" pid="13" name="DC.date.saved">
    <vt:lpwstr>2018-05-06</vt:lpwstr>
  </property>
  <property fmtid="{D5CDD505-2E9C-101B-9397-08002B2CF9AE}" pid="14" name="DC.contributor.savedby.id">
    <vt:lpwstr>gisfr</vt:lpwstr>
  </property>
  <property fmtid="{D5CDD505-2E9C-101B-9397-08002B2CF9AE}" pid="15" name="DC.format.extension">
    <vt:lpwstr>pptx</vt:lpwstr>
  </property>
  <property fmtid="{D5CDD505-2E9C-101B-9397-08002B2CF9AE}" pid="16" name="DC.identifier.version">
    <vt:lpwstr>0.1</vt:lpwstr>
  </property>
</Properties>
</file>