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68" r:id="rId3"/>
    <p:sldId id="260" r:id="rId4"/>
    <p:sldId id="271" r:id="rId5"/>
    <p:sldId id="259" r:id="rId6"/>
    <p:sldId id="270" r:id="rId7"/>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163" autoAdjust="0"/>
  </p:normalViewPr>
  <p:slideViewPr>
    <p:cSldViewPr>
      <p:cViewPr varScale="1">
        <p:scale>
          <a:sx n="72" d="100"/>
          <a:sy n="72" d="100"/>
        </p:scale>
        <p:origin x="1120"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hyperlink" Target="mailto:azin.azadmehr@apoteket.se"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www.apoteket.se/vard-foretag/apodos/jobbar/"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www.ehalsomyndigheten.se/serviceochvagledning/blanketter/"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azin.azadmehr@apoteket.se" TargetMode="Externa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173E36-A1D8-4013-9297-2F7C399A9E33}" type="doc">
      <dgm:prSet loTypeId="urn:microsoft.com/office/officeart/2005/8/layout/process1" loCatId="process" qsTypeId="urn:microsoft.com/office/officeart/2005/8/quickstyle/simple2" qsCatId="simple" csTypeId="urn:microsoft.com/office/officeart/2005/8/colors/accent3_1" csCatId="accent3" phldr="1"/>
      <dgm:spPr/>
      <dgm:t>
        <a:bodyPr/>
        <a:lstStyle/>
        <a:p>
          <a:endParaRPr lang="sv-SE"/>
        </a:p>
      </dgm:t>
    </dgm:pt>
    <dgm:pt modelId="{A3C93E3F-5AEB-4BE7-B3FC-103B3ACC4CA9}">
      <dgm:prSet phldrT="[Text]" custT="1"/>
      <dgm:spPr/>
      <dgm:t>
        <a:bodyPr/>
        <a:lstStyle/>
        <a:p>
          <a:r>
            <a:rPr lang="sv-SE" sz="1600" b="0" dirty="0" smtClean="0"/>
            <a:t>En kontaktperson hos kund ska utses på enhetsnivå, avdelningsnivå eller förvaltningsnivå som snarast kontaktar</a:t>
          </a:r>
        </a:p>
        <a:p>
          <a:r>
            <a:rPr lang="sv-SE" sz="1600" b="0" dirty="0" smtClean="0"/>
            <a:t> Azin Azadmehr </a:t>
          </a:r>
          <a:r>
            <a:rPr lang="sv-SE" sz="1600" b="0" dirty="0" smtClean="0">
              <a:solidFill>
                <a:schemeClr val="tx1"/>
              </a:solidFill>
            </a:rPr>
            <a:t>kundansvarig </a:t>
          </a:r>
          <a:r>
            <a:rPr lang="sv-SE" sz="1600" b="0" dirty="0" err="1" smtClean="0">
              <a:solidFill>
                <a:schemeClr val="tx1"/>
              </a:solidFill>
            </a:rPr>
            <a:t>Apodos</a:t>
          </a:r>
          <a:r>
            <a:rPr lang="sv-SE" sz="1600" b="0" dirty="0" smtClean="0">
              <a:solidFill>
                <a:schemeClr val="tx1"/>
              </a:solidFill>
            </a:rPr>
            <a:t> för </a:t>
          </a:r>
          <a:r>
            <a:rPr lang="sv-SE" sz="1600" b="0" u="none" dirty="0" smtClean="0">
              <a:solidFill>
                <a:schemeClr val="tx1"/>
              </a:solidFill>
            </a:rPr>
            <a:t>direktleverans:</a:t>
          </a:r>
        </a:p>
        <a:p>
          <a:r>
            <a:rPr lang="sv-SE" sz="1600" b="0" u="sng" dirty="0" smtClean="0">
              <a:solidFill>
                <a:schemeClr val="tx1"/>
              </a:solidFill>
              <a:hlinkClick xmlns:r="http://schemas.openxmlformats.org/officeDocument/2006/relationships" r:id="rId1"/>
            </a:rPr>
            <a:t>azin.azadmehr@apoteket.se</a:t>
          </a:r>
          <a:r>
            <a:rPr lang="sv-SE" sz="1600" b="0" u="sng" dirty="0" smtClean="0">
              <a:solidFill>
                <a:schemeClr val="tx1"/>
              </a:solidFill>
            </a:rPr>
            <a:t> </a:t>
          </a:r>
        </a:p>
        <a:p>
          <a:r>
            <a:rPr lang="sv-SE" sz="1600" b="0" u="sng" dirty="0" err="1" smtClean="0">
              <a:solidFill>
                <a:schemeClr val="tx1"/>
              </a:solidFill>
            </a:rPr>
            <a:t>telnr</a:t>
          </a:r>
          <a:r>
            <a:rPr lang="sv-SE" sz="1600" b="0" u="sng" dirty="0" smtClean="0">
              <a:solidFill>
                <a:schemeClr val="tx1"/>
              </a:solidFill>
            </a:rPr>
            <a:t> </a:t>
          </a:r>
          <a:r>
            <a:rPr lang="sv-SE" sz="1600" b="0" u="none" dirty="0" smtClean="0">
              <a:solidFill>
                <a:schemeClr val="tx1"/>
              </a:solidFill>
            </a:rPr>
            <a:t>010- </a:t>
          </a:r>
          <a:r>
            <a:rPr lang="sv-SE" sz="1600" b="0" dirty="0" smtClean="0"/>
            <a:t>447 52 34  </a:t>
          </a:r>
          <a:endParaRPr lang="sv-SE" sz="2400" dirty="0"/>
        </a:p>
      </dgm:t>
    </dgm:pt>
    <dgm:pt modelId="{4411450B-9954-4010-9DA2-6FD815BE22DC}" type="parTrans" cxnId="{A9A117DF-9A76-46AB-97BD-744DEE0E08DA}">
      <dgm:prSet/>
      <dgm:spPr/>
      <dgm:t>
        <a:bodyPr/>
        <a:lstStyle/>
        <a:p>
          <a:endParaRPr lang="sv-SE"/>
        </a:p>
      </dgm:t>
    </dgm:pt>
    <dgm:pt modelId="{5F3D3437-DCEF-474D-8C02-0DCAEA3700C2}" type="sibTrans" cxnId="{A9A117DF-9A76-46AB-97BD-744DEE0E08DA}">
      <dgm:prSet/>
      <dgm:spPr/>
      <dgm:t>
        <a:bodyPr/>
        <a:lstStyle/>
        <a:p>
          <a:endParaRPr lang="sv-SE"/>
        </a:p>
      </dgm:t>
    </dgm:pt>
    <dgm:pt modelId="{EA71CE82-A901-4984-A001-B9647A9B64CA}">
      <dgm:prSet phldrT="[Text]" custT="1"/>
      <dgm:spPr/>
      <dgm:t>
        <a:bodyPr/>
        <a:lstStyle/>
        <a:p>
          <a:endParaRPr lang="sv-SE" sz="1600" dirty="0" smtClean="0"/>
        </a:p>
        <a:p>
          <a:r>
            <a:rPr lang="sv-SE" sz="1600" dirty="0" smtClean="0"/>
            <a:t>Fyll i  </a:t>
          </a:r>
          <a:r>
            <a:rPr lang="sv-SE" sz="1600" dirty="0" err="1" smtClean="0"/>
            <a:t>excelfilen</a:t>
          </a:r>
          <a:r>
            <a:rPr lang="sv-SE" sz="1600" dirty="0" smtClean="0"/>
            <a:t> </a:t>
          </a:r>
          <a:r>
            <a:rPr lang="sv-SE" sz="1600" b="1" dirty="0" smtClean="0">
              <a:solidFill>
                <a:srgbClr val="00B050"/>
              </a:solidFill>
            </a:rPr>
            <a:t>”Underlag för direktleveransavtal</a:t>
          </a:r>
          <a:r>
            <a:rPr lang="sv-SE" sz="1600" dirty="0" smtClean="0">
              <a:solidFill>
                <a:srgbClr val="00B050"/>
              </a:solidFill>
            </a:rPr>
            <a:t>” </a:t>
          </a:r>
          <a:r>
            <a:rPr lang="sv-SE" sz="1600" dirty="0" smtClean="0"/>
            <a:t>med stöd av uppgifter som efterfrågas .</a:t>
          </a:r>
        </a:p>
        <a:p>
          <a:r>
            <a:rPr lang="sv-SE" sz="1600" b="1" dirty="0" err="1" smtClean="0"/>
            <a:t>Nytt</a:t>
          </a:r>
          <a:r>
            <a:rPr lang="sv-SE" sz="1600" dirty="0" err="1" smtClean="0"/>
            <a:t>!Viktigt</a:t>
          </a:r>
          <a:r>
            <a:rPr lang="sv-SE" sz="1600" dirty="0" smtClean="0"/>
            <a:t> att välja ett utlämnings-ställe till alla enheter med direktleveransavtal</a:t>
          </a:r>
          <a:endParaRPr lang="sv-SE" sz="1600" dirty="0"/>
        </a:p>
      </dgm:t>
    </dgm:pt>
    <dgm:pt modelId="{B405CB7E-DE28-48B5-8EE9-88EC88C1C5C0}" type="parTrans" cxnId="{C4A543DF-0EDD-4375-B903-04DFC6479E0A}">
      <dgm:prSet/>
      <dgm:spPr/>
      <dgm:t>
        <a:bodyPr/>
        <a:lstStyle/>
        <a:p>
          <a:endParaRPr lang="sv-SE"/>
        </a:p>
      </dgm:t>
    </dgm:pt>
    <dgm:pt modelId="{29AE5303-80FB-4021-804E-6E4C45200ED9}" type="sibTrans" cxnId="{C4A543DF-0EDD-4375-B903-04DFC6479E0A}">
      <dgm:prSet/>
      <dgm:spPr/>
      <dgm:t>
        <a:bodyPr/>
        <a:lstStyle/>
        <a:p>
          <a:endParaRPr lang="sv-SE"/>
        </a:p>
      </dgm:t>
    </dgm:pt>
    <dgm:pt modelId="{CA45B881-76CC-4383-BA24-6EE81BF94843}">
      <dgm:prSet phldrT="[Text]" custT="1"/>
      <dgm:spPr/>
      <dgm:t>
        <a:bodyPr/>
        <a:lstStyle/>
        <a:p>
          <a:endParaRPr lang="sv-SE" sz="1600" b="1" dirty="0">
            <a:solidFill>
              <a:srgbClr val="00B050"/>
            </a:solidFill>
          </a:endParaRPr>
        </a:p>
      </dgm:t>
    </dgm:pt>
    <dgm:pt modelId="{2EB4F7C5-9C15-466A-8BE3-02F0DC6A27AF}" type="parTrans" cxnId="{F2D6A42C-BF88-4EE3-8B6B-B4E89ED97457}">
      <dgm:prSet/>
      <dgm:spPr/>
      <dgm:t>
        <a:bodyPr/>
        <a:lstStyle/>
        <a:p>
          <a:endParaRPr lang="sv-SE"/>
        </a:p>
      </dgm:t>
    </dgm:pt>
    <dgm:pt modelId="{D8BB9639-9A04-4BBE-BEF0-9D1B4082429C}" type="sibTrans" cxnId="{F2D6A42C-BF88-4EE3-8B6B-B4E89ED97457}">
      <dgm:prSet/>
      <dgm:spPr/>
      <dgm:t>
        <a:bodyPr/>
        <a:lstStyle/>
        <a:p>
          <a:endParaRPr lang="sv-SE"/>
        </a:p>
      </dgm:t>
    </dgm:pt>
    <dgm:pt modelId="{E748DA95-A8FC-4A06-96FC-31EBD35B08BE}">
      <dgm:prSet phldrT="[Text]" custT="1"/>
      <dgm:spPr/>
      <dgm:t>
        <a:bodyPr/>
        <a:lstStyle/>
        <a:p>
          <a:pPr>
            <a:lnSpc>
              <a:spcPct val="100000"/>
            </a:lnSpc>
          </a:pPr>
          <a:r>
            <a:rPr lang="sv-SE" sz="1600" dirty="0" smtClean="0"/>
            <a:t>I </a:t>
          </a:r>
          <a:r>
            <a:rPr lang="sv-SE" sz="1600" dirty="0" err="1" smtClean="0"/>
            <a:t>excelfilen</a:t>
          </a:r>
          <a:r>
            <a:rPr lang="sv-SE" sz="1600" dirty="0" smtClean="0"/>
            <a:t> </a:t>
          </a:r>
        </a:p>
        <a:p>
          <a:pPr>
            <a:lnSpc>
              <a:spcPct val="100000"/>
            </a:lnSpc>
          </a:pPr>
          <a:r>
            <a:rPr lang="sv-SE" sz="1600" b="1" dirty="0" smtClean="0">
              <a:solidFill>
                <a:srgbClr val="00B050"/>
              </a:solidFill>
            </a:rPr>
            <a:t>”Utlämnings</a:t>
          </a:r>
        </a:p>
        <a:p>
          <a:pPr>
            <a:lnSpc>
              <a:spcPct val="100000"/>
            </a:lnSpc>
          </a:pPr>
          <a:r>
            <a:rPr lang="sv-SE" sz="1600" b="1" dirty="0" smtClean="0">
              <a:solidFill>
                <a:srgbClr val="00B050"/>
              </a:solidFill>
            </a:rPr>
            <a:t>ställen VGR och Halland”  </a:t>
          </a:r>
          <a:r>
            <a:rPr lang="sv-SE" sz="1600" dirty="0" smtClean="0"/>
            <a:t>finns apotek/</a:t>
          </a:r>
        </a:p>
        <a:p>
          <a:pPr>
            <a:lnSpc>
              <a:spcPct val="90000"/>
            </a:lnSpc>
          </a:pPr>
          <a:r>
            <a:rPr lang="sv-SE" sz="1600" dirty="0" smtClean="0"/>
            <a:t>ombud som dosapoteket kommer att leverera till.</a:t>
          </a:r>
          <a:endParaRPr lang="sv-SE" sz="1600" dirty="0"/>
        </a:p>
      </dgm:t>
    </dgm:pt>
    <dgm:pt modelId="{DCC929F5-3CA0-4B4A-808F-6A4C2C4844D5}" type="parTrans" cxnId="{4D2F2849-59C8-4AF9-87EC-541A2D4CBE3A}">
      <dgm:prSet/>
      <dgm:spPr/>
      <dgm:t>
        <a:bodyPr/>
        <a:lstStyle/>
        <a:p>
          <a:endParaRPr lang="sv-SE"/>
        </a:p>
      </dgm:t>
    </dgm:pt>
    <dgm:pt modelId="{31FC7753-6B5A-4F84-AF36-D6528A6F35BA}" type="sibTrans" cxnId="{4D2F2849-59C8-4AF9-87EC-541A2D4CBE3A}">
      <dgm:prSet/>
      <dgm:spPr/>
      <dgm:t>
        <a:bodyPr/>
        <a:lstStyle/>
        <a:p>
          <a:endParaRPr lang="sv-SE"/>
        </a:p>
      </dgm:t>
    </dgm:pt>
    <dgm:pt modelId="{BE99EE97-646A-44B9-927E-4ABC7E00FDE1}">
      <dgm:prSet phldrT="[Text]" custT="1"/>
      <dgm:spPr/>
      <dgm:t>
        <a:bodyPr/>
        <a:lstStyle/>
        <a:p>
          <a:r>
            <a:rPr lang="sv-SE" sz="1600" dirty="0" smtClean="0"/>
            <a:t>I  </a:t>
          </a:r>
          <a:r>
            <a:rPr lang="sv-SE" sz="1600" dirty="0" err="1" smtClean="0"/>
            <a:t>excelfilen</a:t>
          </a:r>
          <a:r>
            <a:rPr lang="sv-SE" sz="1600" dirty="0" smtClean="0"/>
            <a:t> </a:t>
          </a:r>
          <a:r>
            <a:rPr lang="sv-SE" sz="1600" b="1" i="0" dirty="0" smtClean="0"/>
            <a:t>”</a:t>
          </a:r>
          <a:r>
            <a:rPr lang="sv-SE" sz="1600" b="1" i="0" dirty="0" smtClean="0">
              <a:solidFill>
                <a:srgbClr val="00B050"/>
              </a:solidFill>
            </a:rPr>
            <a:t>151207 leveransuppgifter   </a:t>
          </a:r>
          <a:r>
            <a:rPr lang="sv-SE" sz="1600" b="1" i="0" dirty="0" smtClean="0">
              <a:solidFill>
                <a:srgbClr val="00B050"/>
              </a:solidFill>
            </a:rPr>
            <a:t>kommuner o VGR </a:t>
          </a:r>
          <a:r>
            <a:rPr lang="sv-SE" sz="1600" b="1" i="0" dirty="0" smtClean="0">
              <a:solidFill>
                <a:srgbClr val="00B050"/>
              </a:solidFill>
            </a:rPr>
            <a:t>dos</a:t>
          </a:r>
          <a:r>
            <a:rPr lang="sv-SE" sz="1600" b="1" i="0" dirty="0" smtClean="0"/>
            <a:t>” </a:t>
          </a:r>
          <a:r>
            <a:rPr lang="sv-SE" sz="1600" dirty="0" smtClean="0"/>
            <a:t>finns de enheter som idag har leverans till apotek /ombud och direktleverans</a:t>
          </a:r>
          <a:endParaRPr lang="sv-SE" sz="1600" dirty="0"/>
        </a:p>
      </dgm:t>
    </dgm:pt>
    <dgm:pt modelId="{B80232CE-EC67-4306-9EC4-0B68D87AB81A}" type="sibTrans" cxnId="{2FCE421E-4D76-43AD-9E60-6CE441B742E9}">
      <dgm:prSet/>
      <dgm:spPr/>
      <dgm:t>
        <a:bodyPr/>
        <a:lstStyle/>
        <a:p>
          <a:endParaRPr lang="sv-SE"/>
        </a:p>
      </dgm:t>
    </dgm:pt>
    <dgm:pt modelId="{D0469161-18AC-489E-B1E1-03B11289A9BA}" type="parTrans" cxnId="{2FCE421E-4D76-43AD-9E60-6CE441B742E9}">
      <dgm:prSet/>
      <dgm:spPr/>
      <dgm:t>
        <a:bodyPr/>
        <a:lstStyle/>
        <a:p>
          <a:endParaRPr lang="sv-SE"/>
        </a:p>
      </dgm:t>
    </dgm:pt>
    <dgm:pt modelId="{D4368508-4870-4DEB-8FA9-BEBE0EEE2737}" type="pres">
      <dgm:prSet presAssocID="{A7173E36-A1D8-4013-9297-2F7C399A9E33}" presName="Name0" presStyleCnt="0">
        <dgm:presLayoutVars>
          <dgm:dir/>
          <dgm:resizeHandles val="exact"/>
        </dgm:presLayoutVars>
      </dgm:prSet>
      <dgm:spPr/>
      <dgm:t>
        <a:bodyPr/>
        <a:lstStyle/>
        <a:p>
          <a:endParaRPr lang="sv-SE"/>
        </a:p>
      </dgm:t>
    </dgm:pt>
    <dgm:pt modelId="{5D70A25A-F4AF-46BE-B28F-E114EA8ADC42}" type="pres">
      <dgm:prSet presAssocID="{A3C93E3F-5AEB-4BE7-B3FC-103B3ACC4CA9}" presName="node" presStyleLbl="node1" presStyleIdx="0" presStyleCnt="4" custScaleX="203341" custScaleY="112215" custLinFactNeighborX="-514">
        <dgm:presLayoutVars>
          <dgm:bulletEnabled val="1"/>
        </dgm:presLayoutVars>
      </dgm:prSet>
      <dgm:spPr/>
      <dgm:t>
        <a:bodyPr/>
        <a:lstStyle/>
        <a:p>
          <a:endParaRPr lang="sv-SE"/>
        </a:p>
      </dgm:t>
    </dgm:pt>
    <dgm:pt modelId="{6BD3C05F-1B68-4B8F-934D-173A65A61CB4}" type="pres">
      <dgm:prSet presAssocID="{5F3D3437-DCEF-474D-8C02-0DCAEA3700C2}" presName="sibTrans" presStyleLbl="sibTrans2D1" presStyleIdx="0" presStyleCnt="3"/>
      <dgm:spPr/>
      <dgm:t>
        <a:bodyPr/>
        <a:lstStyle/>
        <a:p>
          <a:endParaRPr lang="sv-SE"/>
        </a:p>
      </dgm:t>
    </dgm:pt>
    <dgm:pt modelId="{AA640353-77CA-40FD-B6FB-21971E09A62E}" type="pres">
      <dgm:prSet presAssocID="{5F3D3437-DCEF-474D-8C02-0DCAEA3700C2}" presName="connectorText" presStyleLbl="sibTrans2D1" presStyleIdx="0" presStyleCnt="3"/>
      <dgm:spPr/>
      <dgm:t>
        <a:bodyPr/>
        <a:lstStyle/>
        <a:p>
          <a:endParaRPr lang="sv-SE"/>
        </a:p>
      </dgm:t>
    </dgm:pt>
    <dgm:pt modelId="{EBD244CD-B5DD-4E2A-9A95-3FD551407654}" type="pres">
      <dgm:prSet presAssocID="{BE99EE97-646A-44B9-927E-4ABC7E00FDE1}" presName="node" presStyleLbl="node1" presStyleIdx="1" presStyleCnt="4" custScaleX="138729" custScaleY="97591">
        <dgm:presLayoutVars>
          <dgm:bulletEnabled val="1"/>
        </dgm:presLayoutVars>
      </dgm:prSet>
      <dgm:spPr/>
      <dgm:t>
        <a:bodyPr/>
        <a:lstStyle/>
        <a:p>
          <a:endParaRPr lang="sv-SE"/>
        </a:p>
      </dgm:t>
    </dgm:pt>
    <dgm:pt modelId="{2908FFA4-2C9C-40E8-B23A-6360BCEAF5D9}" type="pres">
      <dgm:prSet presAssocID="{B80232CE-EC67-4306-9EC4-0B68D87AB81A}" presName="sibTrans" presStyleLbl="sibTrans2D1" presStyleIdx="1" presStyleCnt="3"/>
      <dgm:spPr/>
      <dgm:t>
        <a:bodyPr/>
        <a:lstStyle/>
        <a:p>
          <a:endParaRPr lang="sv-SE"/>
        </a:p>
      </dgm:t>
    </dgm:pt>
    <dgm:pt modelId="{F6CF10E0-C246-4747-A1B9-F4752C076A0A}" type="pres">
      <dgm:prSet presAssocID="{B80232CE-EC67-4306-9EC4-0B68D87AB81A}" presName="connectorText" presStyleLbl="sibTrans2D1" presStyleIdx="1" presStyleCnt="3"/>
      <dgm:spPr/>
      <dgm:t>
        <a:bodyPr/>
        <a:lstStyle/>
        <a:p>
          <a:endParaRPr lang="sv-SE"/>
        </a:p>
      </dgm:t>
    </dgm:pt>
    <dgm:pt modelId="{6CB227D4-8973-4305-B437-707EBB44ED66}" type="pres">
      <dgm:prSet presAssocID="{E748DA95-A8FC-4A06-96FC-31EBD35B08BE}" presName="node" presStyleLbl="node1" presStyleIdx="2" presStyleCnt="4" custScaleX="111049" custScaleY="95976" custLinFactNeighborX="-4153" custLinFactNeighborY="-626">
        <dgm:presLayoutVars>
          <dgm:bulletEnabled val="1"/>
        </dgm:presLayoutVars>
      </dgm:prSet>
      <dgm:spPr/>
      <dgm:t>
        <a:bodyPr/>
        <a:lstStyle/>
        <a:p>
          <a:endParaRPr lang="sv-SE"/>
        </a:p>
      </dgm:t>
    </dgm:pt>
    <dgm:pt modelId="{13266271-5616-4C4F-93F8-8B7125BECDB2}" type="pres">
      <dgm:prSet presAssocID="{31FC7753-6B5A-4F84-AF36-D6528A6F35BA}" presName="sibTrans" presStyleLbl="sibTrans2D1" presStyleIdx="2" presStyleCnt="3"/>
      <dgm:spPr/>
      <dgm:t>
        <a:bodyPr/>
        <a:lstStyle/>
        <a:p>
          <a:endParaRPr lang="sv-SE"/>
        </a:p>
      </dgm:t>
    </dgm:pt>
    <dgm:pt modelId="{84660B1B-065C-447D-8859-2E0835A23AB3}" type="pres">
      <dgm:prSet presAssocID="{31FC7753-6B5A-4F84-AF36-D6528A6F35BA}" presName="connectorText" presStyleLbl="sibTrans2D1" presStyleIdx="2" presStyleCnt="3"/>
      <dgm:spPr/>
      <dgm:t>
        <a:bodyPr/>
        <a:lstStyle/>
        <a:p>
          <a:endParaRPr lang="sv-SE"/>
        </a:p>
      </dgm:t>
    </dgm:pt>
    <dgm:pt modelId="{BE39B9B8-D570-4008-94AE-6DEBAE5596AD}" type="pres">
      <dgm:prSet presAssocID="{EA71CE82-A901-4984-A001-B9647A9B64CA}" presName="node" presStyleLbl="node1" presStyleIdx="3" presStyleCnt="4" custScaleY="116920">
        <dgm:presLayoutVars>
          <dgm:bulletEnabled val="1"/>
        </dgm:presLayoutVars>
      </dgm:prSet>
      <dgm:spPr/>
      <dgm:t>
        <a:bodyPr/>
        <a:lstStyle/>
        <a:p>
          <a:endParaRPr lang="sv-SE"/>
        </a:p>
      </dgm:t>
    </dgm:pt>
  </dgm:ptLst>
  <dgm:cxnLst>
    <dgm:cxn modelId="{D0314F1C-6CD0-4294-A487-0F132BDA87B0}" type="presOf" srcId="{31FC7753-6B5A-4F84-AF36-D6528A6F35BA}" destId="{84660B1B-065C-447D-8859-2E0835A23AB3}" srcOrd="1" destOrd="0" presId="urn:microsoft.com/office/officeart/2005/8/layout/process1"/>
    <dgm:cxn modelId="{C4A543DF-0EDD-4375-B903-04DFC6479E0A}" srcId="{A7173E36-A1D8-4013-9297-2F7C399A9E33}" destId="{EA71CE82-A901-4984-A001-B9647A9B64CA}" srcOrd="3" destOrd="0" parTransId="{B405CB7E-DE28-48B5-8EE9-88EC88C1C5C0}" sibTransId="{29AE5303-80FB-4021-804E-6E4C45200ED9}"/>
    <dgm:cxn modelId="{4D2F2849-59C8-4AF9-87EC-541A2D4CBE3A}" srcId="{A7173E36-A1D8-4013-9297-2F7C399A9E33}" destId="{E748DA95-A8FC-4A06-96FC-31EBD35B08BE}" srcOrd="2" destOrd="0" parTransId="{DCC929F5-3CA0-4B4A-808F-6A4C2C4844D5}" sibTransId="{31FC7753-6B5A-4F84-AF36-D6528A6F35BA}"/>
    <dgm:cxn modelId="{F2D6A42C-BF88-4EE3-8B6B-B4E89ED97457}" srcId="{EA71CE82-A901-4984-A001-B9647A9B64CA}" destId="{CA45B881-76CC-4383-BA24-6EE81BF94843}" srcOrd="0" destOrd="0" parTransId="{2EB4F7C5-9C15-466A-8BE3-02F0DC6A27AF}" sibTransId="{D8BB9639-9A04-4BBE-BEF0-9D1B4082429C}"/>
    <dgm:cxn modelId="{F0F72ECD-F140-4961-901C-6A1EBE8C47F1}" type="presOf" srcId="{31FC7753-6B5A-4F84-AF36-D6528A6F35BA}" destId="{13266271-5616-4C4F-93F8-8B7125BECDB2}" srcOrd="0" destOrd="0" presId="urn:microsoft.com/office/officeart/2005/8/layout/process1"/>
    <dgm:cxn modelId="{EE9311AD-E980-48C0-9329-D6B8B8CC019F}" type="presOf" srcId="{CA45B881-76CC-4383-BA24-6EE81BF94843}" destId="{BE39B9B8-D570-4008-94AE-6DEBAE5596AD}" srcOrd="0" destOrd="1" presId="urn:microsoft.com/office/officeart/2005/8/layout/process1"/>
    <dgm:cxn modelId="{F5E0A961-6750-4294-9572-6FBCF08D641B}" type="presOf" srcId="{5F3D3437-DCEF-474D-8C02-0DCAEA3700C2}" destId="{AA640353-77CA-40FD-B6FB-21971E09A62E}" srcOrd="1" destOrd="0" presId="urn:microsoft.com/office/officeart/2005/8/layout/process1"/>
    <dgm:cxn modelId="{9D5866CE-EC8C-4546-B4D8-51DAD2793476}" type="presOf" srcId="{B80232CE-EC67-4306-9EC4-0B68D87AB81A}" destId="{2908FFA4-2C9C-40E8-B23A-6360BCEAF5D9}" srcOrd="0" destOrd="0" presId="urn:microsoft.com/office/officeart/2005/8/layout/process1"/>
    <dgm:cxn modelId="{C642C5F8-B53E-4458-8A34-3FBD5AA7CB3B}" type="presOf" srcId="{E748DA95-A8FC-4A06-96FC-31EBD35B08BE}" destId="{6CB227D4-8973-4305-B437-707EBB44ED66}" srcOrd="0" destOrd="0" presId="urn:microsoft.com/office/officeart/2005/8/layout/process1"/>
    <dgm:cxn modelId="{E9161B86-730D-4F91-8C9B-3F2E3C7931BA}" type="presOf" srcId="{5F3D3437-DCEF-474D-8C02-0DCAEA3700C2}" destId="{6BD3C05F-1B68-4B8F-934D-173A65A61CB4}" srcOrd="0" destOrd="0" presId="urn:microsoft.com/office/officeart/2005/8/layout/process1"/>
    <dgm:cxn modelId="{2FCE421E-4D76-43AD-9E60-6CE441B742E9}" srcId="{A7173E36-A1D8-4013-9297-2F7C399A9E33}" destId="{BE99EE97-646A-44B9-927E-4ABC7E00FDE1}" srcOrd="1" destOrd="0" parTransId="{D0469161-18AC-489E-B1E1-03B11289A9BA}" sibTransId="{B80232CE-EC67-4306-9EC4-0B68D87AB81A}"/>
    <dgm:cxn modelId="{35EC1D34-79FC-48F8-8CFD-AB001ADDAF5C}" type="presOf" srcId="{A7173E36-A1D8-4013-9297-2F7C399A9E33}" destId="{D4368508-4870-4DEB-8FA9-BEBE0EEE2737}" srcOrd="0" destOrd="0" presId="urn:microsoft.com/office/officeart/2005/8/layout/process1"/>
    <dgm:cxn modelId="{B84578F1-FF32-4796-AF63-03C481A774A9}" type="presOf" srcId="{B80232CE-EC67-4306-9EC4-0B68D87AB81A}" destId="{F6CF10E0-C246-4747-A1B9-F4752C076A0A}" srcOrd="1" destOrd="0" presId="urn:microsoft.com/office/officeart/2005/8/layout/process1"/>
    <dgm:cxn modelId="{A9A117DF-9A76-46AB-97BD-744DEE0E08DA}" srcId="{A7173E36-A1D8-4013-9297-2F7C399A9E33}" destId="{A3C93E3F-5AEB-4BE7-B3FC-103B3ACC4CA9}" srcOrd="0" destOrd="0" parTransId="{4411450B-9954-4010-9DA2-6FD815BE22DC}" sibTransId="{5F3D3437-DCEF-474D-8C02-0DCAEA3700C2}"/>
    <dgm:cxn modelId="{77556DE2-AF1B-4A3D-B645-1EFA23A6D7BD}" type="presOf" srcId="{EA71CE82-A901-4984-A001-B9647A9B64CA}" destId="{BE39B9B8-D570-4008-94AE-6DEBAE5596AD}" srcOrd="0" destOrd="0" presId="urn:microsoft.com/office/officeart/2005/8/layout/process1"/>
    <dgm:cxn modelId="{DC72DEEB-8A19-400F-89AF-7EE20F975812}" type="presOf" srcId="{A3C93E3F-5AEB-4BE7-B3FC-103B3ACC4CA9}" destId="{5D70A25A-F4AF-46BE-B28F-E114EA8ADC42}" srcOrd="0" destOrd="0" presId="urn:microsoft.com/office/officeart/2005/8/layout/process1"/>
    <dgm:cxn modelId="{43C73336-E8D3-42B1-AB07-74CF36ED3771}" type="presOf" srcId="{BE99EE97-646A-44B9-927E-4ABC7E00FDE1}" destId="{EBD244CD-B5DD-4E2A-9A95-3FD551407654}" srcOrd="0" destOrd="0" presId="urn:microsoft.com/office/officeart/2005/8/layout/process1"/>
    <dgm:cxn modelId="{D68AAED0-23A7-482E-A368-A9B69DE56553}" type="presParOf" srcId="{D4368508-4870-4DEB-8FA9-BEBE0EEE2737}" destId="{5D70A25A-F4AF-46BE-B28F-E114EA8ADC42}" srcOrd="0" destOrd="0" presId="urn:microsoft.com/office/officeart/2005/8/layout/process1"/>
    <dgm:cxn modelId="{DC406EB1-604B-4B4D-AFB5-F1DE9751CF29}" type="presParOf" srcId="{D4368508-4870-4DEB-8FA9-BEBE0EEE2737}" destId="{6BD3C05F-1B68-4B8F-934D-173A65A61CB4}" srcOrd="1" destOrd="0" presId="urn:microsoft.com/office/officeart/2005/8/layout/process1"/>
    <dgm:cxn modelId="{5253E7F2-CDDB-400A-87F1-1712EA4803F9}" type="presParOf" srcId="{6BD3C05F-1B68-4B8F-934D-173A65A61CB4}" destId="{AA640353-77CA-40FD-B6FB-21971E09A62E}" srcOrd="0" destOrd="0" presId="urn:microsoft.com/office/officeart/2005/8/layout/process1"/>
    <dgm:cxn modelId="{F2EBA6A9-FF03-4720-9F50-9E46BED3B746}" type="presParOf" srcId="{D4368508-4870-4DEB-8FA9-BEBE0EEE2737}" destId="{EBD244CD-B5DD-4E2A-9A95-3FD551407654}" srcOrd="2" destOrd="0" presId="urn:microsoft.com/office/officeart/2005/8/layout/process1"/>
    <dgm:cxn modelId="{28A9EE68-E4D5-4929-9113-F41FAD233D44}" type="presParOf" srcId="{D4368508-4870-4DEB-8FA9-BEBE0EEE2737}" destId="{2908FFA4-2C9C-40E8-B23A-6360BCEAF5D9}" srcOrd="3" destOrd="0" presId="urn:microsoft.com/office/officeart/2005/8/layout/process1"/>
    <dgm:cxn modelId="{B4EFA504-3764-4E4A-9DFD-31FBC4A3CE11}" type="presParOf" srcId="{2908FFA4-2C9C-40E8-B23A-6360BCEAF5D9}" destId="{F6CF10E0-C246-4747-A1B9-F4752C076A0A}" srcOrd="0" destOrd="0" presId="urn:microsoft.com/office/officeart/2005/8/layout/process1"/>
    <dgm:cxn modelId="{2AAF9EA3-9E2D-44D1-8918-2F43EE276A8D}" type="presParOf" srcId="{D4368508-4870-4DEB-8FA9-BEBE0EEE2737}" destId="{6CB227D4-8973-4305-B437-707EBB44ED66}" srcOrd="4" destOrd="0" presId="urn:microsoft.com/office/officeart/2005/8/layout/process1"/>
    <dgm:cxn modelId="{6EFC8D1E-6F49-4E1F-88AD-679B958071B4}" type="presParOf" srcId="{D4368508-4870-4DEB-8FA9-BEBE0EEE2737}" destId="{13266271-5616-4C4F-93F8-8B7125BECDB2}" srcOrd="5" destOrd="0" presId="urn:microsoft.com/office/officeart/2005/8/layout/process1"/>
    <dgm:cxn modelId="{D2760D4B-33EF-4100-8F4A-A86788E7B863}" type="presParOf" srcId="{13266271-5616-4C4F-93F8-8B7125BECDB2}" destId="{84660B1B-065C-447D-8859-2E0835A23AB3}" srcOrd="0" destOrd="0" presId="urn:microsoft.com/office/officeart/2005/8/layout/process1"/>
    <dgm:cxn modelId="{B1321323-9E6B-4EFA-8216-DF0C8809084B}" type="presParOf" srcId="{D4368508-4870-4DEB-8FA9-BEBE0EEE2737}" destId="{BE39B9B8-D570-4008-94AE-6DEBAE5596A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173E36-A1D8-4013-9297-2F7C399A9E33}" type="doc">
      <dgm:prSet loTypeId="urn:microsoft.com/office/officeart/2005/8/layout/process1" loCatId="process" qsTypeId="urn:microsoft.com/office/officeart/2005/8/quickstyle/simple2" qsCatId="simple" csTypeId="urn:microsoft.com/office/officeart/2005/8/colors/accent3_1" csCatId="accent3" phldr="1"/>
      <dgm:spPr/>
      <dgm:t>
        <a:bodyPr/>
        <a:lstStyle/>
        <a:p>
          <a:endParaRPr lang="sv-SE"/>
        </a:p>
      </dgm:t>
    </dgm:pt>
    <dgm:pt modelId="{DAFEE549-C735-4B1F-BB96-948139CF6B66}">
      <dgm:prSet phldrT="[Text]" custT="1"/>
      <dgm:spPr/>
      <dgm:t>
        <a:bodyPr/>
        <a:lstStyle/>
        <a:p>
          <a:pPr algn="l"/>
          <a:r>
            <a:rPr lang="sv-SE" sz="1600" dirty="0" smtClean="0"/>
            <a:t>Apoteket AB  har tre olika betalningslösningar och behöver veta på vilket sätt varje dospatient vill betala. </a:t>
          </a:r>
        </a:p>
        <a:p>
          <a:pPr algn="l"/>
          <a:r>
            <a:rPr lang="sv-SE" sz="1600" dirty="0" smtClean="0"/>
            <a:t>Verksamheterna kan med fördel redan nu förbereda </a:t>
          </a:r>
          <a:r>
            <a:rPr lang="sv-SE" sz="1600" dirty="0" err="1" smtClean="0"/>
            <a:t>dospatienterna</a:t>
          </a:r>
          <a:r>
            <a:rPr lang="sv-SE" sz="1600" dirty="0" smtClean="0"/>
            <a:t>  genom att se till att var och en får information  och att en </a:t>
          </a:r>
          <a:r>
            <a:rPr lang="sv-SE" sz="1600" b="1" dirty="0" smtClean="0"/>
            <a:t>underskriven</a:t>
          </a:r>
          <a:r>
            <a:rPr lang="sv-SE" sz="1600" dirty="0" smtClean="0"/>
            <a:t> talong ”</a:t>
          </a:r>
          <a:r>
            <a:rPr lang="sv-SE" sz="1600" b="1" i="1" dirty="0" smtClean="0"/>
            <a:t>Val av betalningssätt” </a:t>
          </a:r>
          <a:r>
            <a:rPr lang="sv-SE" sz="1600" b="1" dirty="0" smtClean="0"/>
            <a:t>skickas in till Apoteket AB, </a:t>
          </a:r>
          <a:r>
            <a:rPr lang="sv-SE" sz="1600" b="1" dirty="0" err="1" smtClean="0"/>
            <a:t>Apodosorderberedning</a:t>
          </a:r>
          <a:r>
            <a:rPr lang="sv-SE" sz="1600" b="1" dirty="0" smtClean="0"/>
            <a:t>, Svarspost 20238194,758 00 Uppsala</a:t>
          </a:r>
        </a:p>
        <a:p>
          <a:pPr algn="l"/>
          <a:endParaRPr lang="sv-SE" sz="1600" b="0" dirty="0" smtClean="0"/>
        </a:p>
        <a:p>
          <a:pPr algn="l"/>
          <a:r>
            <a:rPr lang="sv-SE" sz="1600" b="0" dirty="0" smtClean="0"/>
            <a:t>Vill dospatienten betala med delbetalning måste även blanketten Kreditansökan med </a:t>
          </a:r>
          <a:r>
            <a:rPr lang="sv-SE" sz="1600" b="0" i="0" dirty="0" smtClean="0"/>
            <a:t>delbetalning fyllas i och skickas in. </a:t>
          </a:r>
          <a:r>
            <a:rPr lang="sv-SE" sz="1600" b="0" i="0" dirty="0" smtClean="0">
              <a:solidFill>
                <a:srgbClr val="00B050"/>
              </a:solidFill>
            </a:rPr>
            <a:t>Ny blankett för kreditansökan från 160101 som ska börja användas nu inför övergången till Apoteket AB. Blanketten finns ännu inte på deras hemsida utan är utskickad separat.</a:t>
          </a:r>
        </a:p>
        <a:p>
          <a:pPr algn="l"/>
          <a:endParaRPr lang="sv-SE" sz="1600" b="0" i="1" dirty="0" smtClean="0"/>
        </a:p>
        <a:p>
          <a:pPr algn="l"/>
          <a:r>
            <a:rPr lang="sv-SE" sz="1600" b="0" i="1" dirty="0" smtClean="0"/>
            <a:t>OBS! Vet man att det finns en aktuell kreditansökan för Apoteket AB behövs ingen ny skickas in, men talongen måste då märkas efter rutan för delbetalning med </a:t>
          </a:r>
          <a:r>
            <a:rPr lang="sv-SE" sz="1600" b="1" i="1" dirty="0" smtClean="0"/>
            <a:t>finns redan</a:t>
          </a:r>
          <a:r>
            <a:rPr lang="sv-SE" sz="1600" b="0" i="1" dirty="0" smtClean="0"/>
            <a:t>.</a:t>
          </a:r>
          <a:r>
            <a:rPr lang="sv-SE" sz="1600" b="1" i="1" dirty="0" smtClean="0"/>
            <a:t> </a:t>
          </a:r>
        </a:p>
      </dgm:t>
    </dgm:pt>
    <dgm:pt modelId="{C50A9150-2489-4F2E-91DC-D89216B74280}" type="parTrans" cxnId="{A50F62BF-15B3-44DA-BAE3-C61BA1D0772E}">
      <dgm:prSet/>
      <dgm:spPr/>
      <dgm:t>
        <a:bodyPr/>
        <a:lstStyle/>
        <a:p>
          <a:endParaRPr lang="sv-SE"/>
        </a:p>
      </dgm:t>
    </dgm:pt>
    <dgm:pt modelId="{8AE572B1-2350-4EA7-B4DD-CEA8BCCE8ADD}" type="sibTrans" cxnId="{A50F62BF-15B3-44DA-BAE3-C61BA1D0772E}">
      <dgm:prSet/>
      <dgm:spPr/>
      <dgm:t>
        <a:bodyPr/>
        <a:lstStyle/>
        <a:p>
          <a:endParaRPr lang="sv-SE"/>
        </a:p>
      </dgm:t>
    </dgm:pt>
    <dgm:pt modelId="{D4368508-4870-4DEB-8FA9-BEBE0EEE2737}" type="pres">
      <dgm:prSet presAssocID="{A7173E36-A1D8-4013-9297-2F7C399A9E33}" presName="Name0" presStyleCnt="0">
        <dgm:presLayoutVars>
          <dgm:dir/>
          <dgm:resizeHandles val="exact"/>
        </dgm:presLayoutVars>
      </dgm:prSet>
      <dgm:spPr/>
      <dgm:t>
        <a:bodyPr/>
        <a:lstStyle/>
        <a:p>
          <a:endParaRPr lang="sv-SE"/>
        </a:p>
      </dgm:t>
    </dgm:pt>
    <dgm:pt modelId="{E686480F-68D1-4383-83A6-C1BCBC9C04EA}" type="pres">
      <dgm:prSet presAssocID="{DAFEE549-C735-4B1F-BB96-948139CF6B66}" presName="node" presStyleLbl="node1" presStyleIdx="0" presStyleCnt="1" custAng="0" custScaleX="141306" custScaleY="145546" custLinFactNeighborX="-2441">
        <dgm:presLayoutVars>
          <dgm:bulletEnabled val="1"/>
        </dgm:presLayoutVars>
      </dgm:prSet>
      <dgm:spPr/>
      <dgm:t>
        <a:bodyPr/>
        <a:lstStyle/>
        <a:p>
          <a:endParaRPr lang="sv-SE"/>
        </a:p>
      </dgm:t>
    </dgm:pt>
  </dgm:ptLst>
  <dgm:cxnLst>
    <dgm:cxn modelId="{A50F62BF-15B3-44DA-BAE3-C61BA1D0772E}" srcId="{A7173E36-A1D8-4013-9297-2F7C399A9E33}" destId="{DAFEE549-C735-4B1F-BB96-948139CF6B66}" srcOrd="0" destOrd="0" parTransId="{C50A9150-2489-4F2E-91DC-D89216B74280}" sibTransId="{8AE572B1-2350-4EA7-B4DD-CEA8BCCE8ADD}"/>
    <dgm:cxn modelId="{2F486F43-5B3D-4BA3-AA09-F8069F4C2918}" type="presOf" srcId="{DAFEE549-C735-4B1F-BB96-948139CF6B66}" destId="{E686480F-68D1-4383-83A6-C1BCBC9C04EA}" srcOrd="0" destOrd="0" presId="urn:microsoft.com/office/officeart/2005/8/layout/process1"/>
    <dgm:cxn modelId="{349ADF8A-A518-46B0-A341-909B65174694}" type="presOf" srcId="{A7173E36-A1D8-4013-9297-2F7C399A9E33}" destId="{D4368508-4870-4DEB-8FA9-BEBE0EEE2737}" srcOrd="0" destOrd="0" presId="urn:microsoft.com/office/officeart/2005/8/layout/process1"/>
    <dgm:cxn modelId="{DFC60FB4-522E-496D-9A82-36895F2AFD3A}" type="presParOf" srcId="{D4368508-4870-4DEB-8FA9-BEBE0EEE2737}" destId="{E686480F-68D1-4383-83A6-C1BCBC9C04EA}"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173E36-A1D8-4013-9297-2F7C399A9E33}" type="doc">
      <dgm:prSet loTypeId="urn:microsoft.com/office/officeart/2005/8/layout/process1" loCatId="process" qsTypeId="urn:microsoft.com/office/officeart/2005/8/quickstyle/simple2" qsCatId="simple" csTypeId="urn:microsoft.com/office/officeart/2005/8/colors/accent3_1" csCatId="accent3" phldr="1"/>
      <dgm:spPr/>
      <dgm:t>
        <a:bodyPr/>
        <a:lstStyle/>
        <a:p>
          <a:endParaRPr lang="sv-SE"/>
        </a:p>
      </dgm:t>
    </dgm:pt>
    <dgm:pt modelId="{DAFEE549-C735-4B1F-BB96-948139CF6B66}">
      <dgm:prSet phldrT="[Text]" custT="1"/>
      <dgm:spPr/>
      <dgm:t>
        <a:bodyPr/>
        <a:lstStyle/>
        <a:p>
          <a:pPr algn="l"/>
          <a:r>
            <a:rPr lang="sv-SE" sz="1600" dirty="0" smtClean="0"/>
            <a:t>Blanketterna/talongen finns att ladda ner från Apotekets hemsida </a:t>
          </a:r>
          <a:r>
            <a:rPr lang="sv-SE" sz="1600" b="1" dirty="0" smtClean="0">
              <a:solidFill>
                <a:srgbClr val="FF0000"/>
              </a:solidFill>
              <a:hlinkClick xmlns:r="http://schemas.openxmlformats.org/officeDocument/2006/relationships" r:id="rId1"/>
            </a:rPr>
            <a:t>https:/</a:t>
          </a:r>
          <a:r>
            <a:rPr lang="sv-SE" sz="1600" dirty="0" smtClean="0">
              <a:solidFill>
                <a:srgbClr val="FF0000"/>
              </a:solidFill>
              <a:hlinkClick xmlns:r="http://schemas.openxmlformats.org/officeDocument/2006/relationships" r:id="rId1"/>
            </a:rPr>
            <a:t>www.apoteket.se/vard-foretag/apodos/jobbar/</a:t>
          </a:r>
          <a:r>
            <a:rPr lang="sv-SE" sz="1600" dirty="0" smtClean="0">
              <a:solidFill>
                <a:srgbClr val="FF0000"/>
              </a:solidFill>
            </a:rPr>
            <a:t> </a:t>
          </a:r>
        </a:p>
        <a:p>
          <a:pPr algn="l"/>
          <a:endParaRPr lang="sv-SE" sz="1600" b="0" dirty="0" smtClean="0"/>
        </a:p>
        <a:p>
          <a:pPr algn="l"/>
          <a:r>
            <a:rPr lang="sv-SE" sz="1600" b="0" dirty="0" smtClean="0"/>
            <a:t>Om inte verksamheterna förbereder denna fråga kommer Apoteket AB skicka ut frågan till dospatienten.  </a:t>
          </a:r>
        </a:p>
        <a:p>
          <a:pPr algn="l"/>
          <a:endParaRPr lang="sv-SE" sz="1600" b="0" dirty="0" smtClean="0"/>
        </a:p>
        <a:p>
          <a:pPr algn="l"/>
          <a:r>
            <a:rPr lang="sv-SE" sz="1600" b="0" dirty="0" smtClean="0"/>
            <a:t>Faktura eller delbetalning är en förutsättning för att kunna ha direktleverans.</a:t>
          </a:r>
          <a:endParaRPr lang="sv-SE" sz="1600" dirty="0" smtClean="0">
            <a:solidFill>
              <a:srgbClr val="FF0000"/>
            </a:solidFill>
          </a:endParaRPr>
        </a:p>
        <a:p>
          <a:pPr algn="l"/>
          <a:endParaRPr lang="sv-SE" sz="1600" dirty="0" smtClean="0"/>
        </a:p>
        <a:p>
          <a:pPr algn="l"/>
          <a:r>
            <a:rPr lang="sv-SE" sz="1600" dirty="0" smtClean="0"/>
            <a:t>Talongerna och kreditansökan kan med fördel samlas in per enhet och skickas i ett gemensamt kuvert.</a:t>
          </a:r>
        </a:p>
      </dgm:t>
    </dgm:pt>
    <dgm:pt modelId="{C50A9150-2489-4F2E-91DC-D89216B74280}" type="parTrans" cxnId="{A50F62BF-15B3-44DA-BAE3-C61BA1D0772E}">
      <dgm:prSet/>
      <dgm:spPr/>
      <dgm:t>
        <a:bodyPr/>
        <a:lstStyle/>
        <a:p>
          <a:endParaRPr lang="sv-SE"/>
        </a:p>
      </dgm:t>
    </dgm:pt>
    <dgm:pt modelId="{8AE572B1-2350-4EA7-B4DD-CEA8BCCE8ADD}" type="sibTrans" cxnId="{A50F62BF-15B3-44DA-BAE3-C61BA1D0772E}">
      <dgm:prSet/>
      <dgm:spPr/>
      <dgm:t>
        <a:bodyPr/>
        <a:lstStyle/>
        <a:p>
          <a:endParaRPr lang="sv-SE"/>
        </a:p>
      </dgm:t>
    </dgm:pt>
    <dgm:pt modelId="{D4368508-4870-4DEB-8FA9-BEBE0EEE2737}" type="pres">
      <dgm:prSet presAssocID="{A7173E36-A1D8-4013-9297-2F7C399A9E33}" presName="Name0" presStyleCnt="0">
        <dgm:presLayoutVars>
          <dgm:dir/>
          <dgm:resizeHandles val="exact"/>
        </dgm:presLayoutVars>
      </dgm:prSet>
      <dgm:spPr/>
      <dgm:t>
        <a:bodyPr/>
        <a:lstStyle/>
        <a:p>
          <a:endParaRPr lang="sv-SE"/>
        </a:p>
      </dgm:t>
    </dgm:pt>
    <dgm:pt modelId="{E686480F-68D1-4383-83A6-C1BCBC9C04EA}" type="pres">
      <dgm:prSet presAssocID="{DAFEE549-C735-4B1F-BB96-948139CF6B66}" presName="node" presStyleLbl="node1" presStyleIdx="0" presStyleCnt="1" custAng="0" custScaleX="141306" custScaleY="145546" custLinFactNeighborX="-2441">
        <dgm:presLayoutVars>
          <dgm:bulletEnabled val="1"/>
        </dgm:presLayoutVars>
      </dgm:prSet>
      <dgm:spPr/>
      <dgm:t>
        <a:bodyPr/>
        <a:lstStyle/>
        <a:p>
          <a:endParaRPr lang="sv-SE"/>
        </a:p>
      </dgm:t>
    </dgm:pt>
  </dgm:ptLst>
  <dgm:cxnLst>
    <dgm:cxn modelId="{A50F62BF-15B3-44DA-BAE3-C61BA1D0772E}" srcId="{A7173E36-A1D8-4013-9297-2F7C399A9E33}" destId="{DAFEE549-C735-4B1F-BB96-948139CF6B66}" srcOrd="0" destOrd="0" parTransId="{C50A9150-2489-4F2E-91DC-D89216B74280}" sibTransId="{8AE572B1-2350-4EA7-B4DD-CEA8BCCE8ADD}"/>
    <dgm:cxn modelId="{21A9A1DE-819F-4512-8078-89401531AF58}" type="presOf" srcId="{DAFEE549-C735-4B1F-BB96-948139CF6B66}" destId="{E686480F-68D1-4383-83A6-C1BCBC9C04EA}" srcOrd="0" destOrd="0" presId="urn:microsoft.com/office/officeart/2005/8/layout/process1"/>
    <dgm:cxn modelId="{94324944-586A-4CB8-9078-6DA1A91A5848}" type="presOf" srcId="{A7173E36-A1D8-4013-9297-2F7C399A9E33}" destId="{D4368508-4870-4DEB-8FA9-BEBE0EEE2737}" srcOrd="0" destOrd="0" presId="urn:microsoft.com/office/officeart/2005/8/layout/process1"/>
    <dgm:cxn modelId="{363B10B1-954B-4DE1-AA89-CA3847BE6AE1}" type="presParOf" srcId="{D4368508-4870-4DEB-8FA9-BEBE0EEE2737}" destId="{E686480F-68D1-4383-83A6-C1BCBC9C04EA}"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173E36-A1D8-4013-9297-2F7C399A9E33}" type="doc">
      <dgm:prSet loTypeId="urn:microsoft.com/office/officeart/2005/8/layout/process1" loCatId="process" qsTypeId="urn:microsoft.com/office/officeart/2005/8/quickstyle/simple2" qsCatId="simple" csTypeId="urn:microsoft.com/office/officeart/2005/8/colors/accent3_1" csCatId="accent3" phldr="1"/>
      <dgm:spPr/>
      <dgm:t>
        <a:bodyPr/>
        <a:lstStyle/>
        <a:p>
          <a:endParaRPr lang="sv-SE"/>
        </a:p>
      </dgm:t>
    </dgm:pt>
    <dgm:pt modelId="{28C1FF9A-8EE4-4970-8026-520CC351C54D}">
      <dgm:prSet phldrT="[Text]" custT="1"/>
      <dgm:spPr/>
      <dgm:t>
        <a:bodyPr/>
        <a:lstStyle/>
        <a:p>
          <a:r>
            <a:rPr lang="sv-SE" sz="1600" dirty="0" smtClean="0"/>
            <a:t>Det är viktigt att alla ser över att det finns giltiga fullmakter för att när behov uppstår kunna hämta ut läkemedel från apotek. OBS Fullmakter som gäller idag behöver inte skrivas om!</a:t>
          </a:r>
          <a:endParaRPr lang="sv-SE" sz="1600" dirty="0"/>
        </a:p>
      </dgm:t>
    </dgm:pt>
    <dgm:pt modelId="{A73E894A-378F-4415-AF92-092B3FC90D3A}" type="parTrans" cxnId="{48FD4C87-5CFB-4351-938C-501F6CD6E046}">
      <dgm:prSet/>
      <dgm:spPr/>
      <dgm:t>
        <a:bodyPr/>
        <a:lstStyle/>
        <a:p>
          <a:endParaRPr lang="sv-SE"/>
        </a:p>
      </dgm:t>
    </dgm:pt>
    <dgm:pt modelId="{F0C7A188-4293-4F6A-B770-ADE9C3DAFCA7}" type="sibTrans" cxnId="{48FD4C87-5CFB-4351-938C-501F6CD6E046}">
      <dgm:prSet/>
      <dgm:spPr/>
      <dgm:t>
        <a:bodyPr/>
        <a:lstStyle/>
        <a:p>
          <a:endParaRPr lang="sv-SE"/>
        </a:p>
      </dgm:t>
    </dgm:pt>
    <dgm:pt modelId="{9F3D6421-A249-4596-B1CB-0F07B22A982B}">
      <dgm:prSet phldrT="[Text]" custT="1"/>
      <dgm:spPr/>
      <dgm:t>
        <a:bodyPr/>
        <a:lstStyle/>
        <a:p>
          <a:r>
            <a:rPr lang="sv-SE" sz="2000" dirty="0" smtClean="0"/>
            <a:t>Vårdenheten registrerad?</a:t>
          </a:r>
          <a:endParaRPr lang="sv-SE" sz="2000" dirty="0"/>
        </a:p>
      </dgm:t>
    </dgm:pt>
    <dgm:pt modelId="{D285A52F-AC42-4CC1-B282-A51B7A4BC624}" type="parTrans" cxnId="{1DEDBB0F-25D6-4F37-AC6F-E92E30447793}">
      <dgm:prSet/>
      <dgm:spPr/>
      <dgm:t>
        <a:bodyPr/>
        <a:lstStyle/>
        <a:p>
          <a:endParaRPr lang="sv-SE"/>
        </a:p>
      </dgm:t>
    </dgm:pt>
    <dgm:pt modelId="{2B5A8055-4302-42F4-8E18-F26456649E05}" type="sibTrans" cxnId="{1DEDBB0F-25D6-4F37-AC6F-E92E30447793}">
      <dgm:prSet/>
      <dgm:spPr/>
      <dgm:t>
        <a:bodyPr/>
        <a:lstStyle/>
        <a:p>
          <a:endParaRPr lang="sv-SE"/>
        </a:p>
      </dgm:t>
    </dgm:pt>
    <dgm:pt modelId="{918BB95B-DF00-41EC-A1EE-33B7F7CC7EEE}">
      <dgm:prSet phldrT="[Text]" custT="1"/>
      <dgm:spPr/>
      <dgm:t>
        <a:bodyPr/>
        <a:lstStyle/>
        <a:p>
          <a:r>
            <a:rPr lang="sv-SE" sz="2000" dirty="0" smtClean="0"/>
            <a:t>Fullmakt från den enskilde?</a:t>
          </a:r>
          <a:endParaRPr lang="sv-SE" sz="2000" dirty="0"/>
        </a:p>
      </dgm:t>
    </dgm:pt>
    <dgm:pt modelId="{AE906E3C-550D-43D9-BBFD-C5AB5FBF354B}" type="parTrans" cxnId="{549B5437-8783-4811-83D3-2A8E6E0E64F3}">
      <dgm:prSet/>
      <dgm:spPr/>
      <dgm:t>
        <a:bodyPr/>
        <a:lstStyle/>
        <a:p>
          <a:endParaRPr lang="sv-SE"/>
        </a:p>
      </dgm:t>
    </dgm:pt>
    <dgm:pt modelId="{A085C5FF-E6CF-4C1E-A173-D4745D4D2AF7}" type="sibTrans" cxnId="{549B5437-8783-4811-83D3-2A8E6E0E64F3}">
      <dgm:prSet/>
      <dgm:spPr/>
      <dgm:t>
        <a:bodyPr/>
        <a:lstStyle/>
        <a:p>
          <a:endParaRPr lang="sv-SE"/>
        </a:p>
      </dgm:t>
    </dgm:pt>
    <dgm:pt modelId="{EE086C06-DDBF-4996-BC95-92B9B4EA660B}">
      <dgm:prSet phldrT="[Text]" custT="1"/>
      <dgm:spPr/>
      <dgm:t>
        <a:bodyPr/>
        <a:lstStyle/>
        <a:p>
          <a:r>
            <a:rPr lang="sv-SE" sz="1400" dirty="0" smtClean="0"/>
            <a:t>Om inte gå in på E-Hälso-myndighetens hemsida och ladda ner blankett </a:t>
          </a:r>
          <a:r>
            <a:rPr lang="sv-SE" sz="1400" dirty="0" smtClean="0">
              <a:hlinkClick xmlns:r="http://schemas.openxmlformats.org/officeDocument/2006/relationships" r:id="rId1"/>
            </a:rPr>
            <a:t>http://www.ehalsomyndigheten.se/serviceochvagledning/blanketter/</a:t>
          </a:r>
          <a:endParaRPr lang="sv-SE" sz="1400" dirty="0"/>
        </a:p>
      </dgm:t>
    </dgm:pt>
    <dgm:pt modelId="{D3352D73-E8DB-46DE-A998-207C266D6837}" type="parTrans" cxnId="{A4B38800-74C8-47D9-946F-F91464A021D8}">
      <dgm:prSet/>
      <dgm:spPr/>
      <dgm:t>
        <a:bodyPr/>
        <a:lstStyle/>
        <a:p>
          <a:endParaRPr lang="sv-SE"/>
        </a:p>
      </dgm:t>
    </dgm:pt>
    <dgm:pt modelId="{3A2A9D66-C512-4034-94A7-2EDB05EEC8C6}" type="sibTrans" cxnId="{A4B38800-74C8-47D9-946F-F91464A021D8}">
      <dgm:prSet/>
      <dgm:spPr/>
      <dgm:t>
        <a:bodyPr/>
        <a:lstStyle/>
        <a:p>
          <a:endParaRPr lang="sv-SE"/>
        </a:p>
      </dgm:t>
    </dgm:pt>
    <dgm:pt modelId="{FC0F4EB4-3833-4076-81FE-97B9BFAFB3B5}">
      <dgm:prSet phldrT="[Text]"/>
      <dgm:spPr/>
      <dgm:t>
        <a:bodyPr/>
        <a:lstStyle/>
        <a:p>
          <a:r>
            <a:rPr lang="sv-SE" sz="1300" dirty="0" smtClean="0"/>
            <a:t>Om inte gå in på E-Hälso-myndighetens hemsida och ladda ner blankett  ”</a:t>
          </a:r>
          <a:r>
            <a:rPr lang="sv-SE" sz="1300" i="1" dirty="0" smtClean="0"/>
            <a:t>Fullmakt vård och omsorg”</a:t>
          </a:r>
          <a:endParaRPr lang="sv-SE" sz="1300" dirty="0"/>
        </a:p>
      </dgm:t>
    </dgm:pt>
    <dgm:pt modelId="{7600B2DA-80D9-40F3-9F6C-338D0079D2DC}" type="parTrans" cxnId="{C5613405-CD0F-43C1-80E9-CE1DFED4E3A3}">
      <dgm:prSet/>
      <dgm:spPr/>
      <dgm:t>
        <a:bodyPr/>
        <a:lstStyle/>
        <a:p>
          <a:endParaRPr lang="sv-SE"/>
        </a:p>
      </dgm:t>
    </dgm:pt>
    <dgm:pt modelId="{0B74F70F-9E30-470C-B779-B70E1997F344}" type="sibTrans" cxnId="{C5613405-CD0F-43C1-80E9-CE1DFED4E3A3}">
      <dgm:prSet/>
      <dgm:spPr/>
      <dgm:t>
        <a:bodyPr/>
        <a:lstStyle/>
        <a:p>
          <a:endParaRPr lang="sv-SE"/>
        </a:p>
      </dgm:t>
    </dgm:pt>
    <dgm:pt modelId="{75948D09-45F6-4F30-9F64-A697C71CC5DF}">
      <dgm:prSet custT="1"/>
      <dgm:spPr/>
      <dgm:t>
        <a:bodyPr/>
        <a:lstStyle/>
        <a:p>
          <a:endParaRPr lang="sv-SE" sz="1400" dirty="0"/>
        </a:p>
      </dgm:t>
    </dgm:pt>
    <dgm:pt modelId="{E63FFB3D-AE48-4E50-B275-A6EF431E5CC4}" type="parTrans" cxnId="{A057F879-DF81-48C0-8F85-DDB265AF46DE}">
      <dgm:prSet/>
      <dgm:spPr/>
      <dgm:t>
        <a:bodyPr/>
        <a:lstStyle/>
        <a:p>
          <a:endParaRPr lang="sv-SE"/>
        </a:p>
      </dgm:t>
    </dgm:pt>
    <dgm:pt modelId="{251E4257-013B-4D9E-83A7-57628424BFB8}" type="sibTrans" cxnId="{A057F879-DF81-48C0-8F85-DDB265AF46DE}">
      <dgm:prSet/>
      <dgm:spPr/>
      <dgm:t>
        <a:bodyPr/>
        <a:lstStyle/>
        <a:p>
          <a:endParaRPr lang="sv-SE"/>
        </a:p>
      </dgm:t>
    </dgm:pt>
    <dgm:pt modelId="{4FEE53B6-0B0F-429E-9300-824403484F68}">
      <dgm:prSet phldrT="[Text]" custT="1"/>
      <dgm:spPr/>
      <dgm:t>
        <a:bodyPr/>
        <a:lstStyle/>
        <a:p>
          <a:r>
            <a:rPr lang="sv-SE" sz="1400" i="1" dirty="0" smtClean="0"/>
            <a:t>”Registrera vårdenheter för hantering av fullmakter mot vård och omsorg”</a:t>
          </a:r>
          <a:endParaRPr lang="sv-SE" sz="1400" dirty="0"/>
        </a:p>
      </dgm:t>
    </dgm:pt>
    <dgm:pt modelId="{F2C80BB4-4322-4F65-9962-4091042A06BB}" type="parTrans" cxnId="{ACECC28C-757A-415E-951E-0ABAC6508B40}">
      <dgm:prSet/>
      <dgm:spPr/>
      <dgm:t>
        <a:bodyPr/>
        <a:lstStyle/>
        <a:p>
          <a:endParaRPr lang="sv-SE"/>
        </a:p>
      </dgm:t>
    </dgm:pt>
    <dgm:pt modelId="{967A3CF4-16F2-4974-A645-D4EDAA0F7C56}" type="sibTrans" cxnId="{ACECC28C-757A-415E-951E-0ABAC6508B40}">
      <dgm:prSet/>
      <dgm:spPr/>
      <dgm:t>
        <a:bodyPr/>
        <a:lstStyle/>
        <a:p>
          <a:endParaRPr lang="sv-SE"/>
        </a:p>
      </dgm:t>
    </dgm:pt>
    <dgm:pt modelId="{D4368508-4870-4DEB-8FA9-BEBE0EEE2737}" type="pres">
      <dgm:prSet presAssocID="{A7173E36-A1D8-4013-9297-2F7C399A9E33}" presName="Name0" presStyleCnt="0">
        <dgm:presLayoutVars>
          <dgm:dir/>
          <dgm:resizeHandles val="exact"/>
        </dgm:presLayoutVars>
      </dgm:prSet>
      <dgm:spPr/>
      <dgm:t>
        <a:bodyPr/>
        <a:lstStyle/>
        <a:p>
          <a:endParaRPr lang="sv-SE"/>
        </a:p>
      </dgm:t>
    </dgm:pt>
    <dgm:pt modelId="{C0CC9CC2-433B-4CE5-A49D-61D650BD9475}" type="pres">
      <dgm:prSet presAssocID="{28C1FF9A-8EE4-4970-8026-520CC351C54D}" presName="node" presStyleLbl="node1" presStyleIdx="0" presStyleCnt="1" custScaleX="73431" custScaleY="81610" custLinFactNeighborX="-3211" custLinFactNeighborY="-19061">
        <dgm:presLayoutVars>
          <dgm:bulletEnabled val="1"/>
        </dgm:presLayoutVars>
      </dgm:prSet>
      <dgm:spPr/>
      <dgm:t>
        <a:bodyPr/>
        <a:lstStyle/>
        <a:p>
          <a:endParaRPr lang="sv-SE"/>
        </a:p>
      </dgm:t>
    </dgm:pt>
  </dgm:ptLst>
  <dgm:cxnLst>
    <dgm:cxn modelId="{2AF34583-3D24-4EA9-9D95-05C9E5D14AD7}" type="presOf" srcId="{A7173E36-A1D8-4013-9297-2F7C399A9E33}" destId="{D4368508-4870-4DEB-8FA9-BEBE0EEE2737}" srcOrd="0" destOrd="0" presId="urn:microsoft.com/office/officeart/2005/8/layout/process1"/>
    <dgm:cxn modelId="{62C39B5C-C3C7-40CE-AD29-DF6E7A147B06}" type="presOf" srcId="{EE086C06-DDBF-4996-BC95-92B9B4EA660B}" destId="{C0CC9CC2-433B-4CE5-A49D-61D650BD9475}" srcOrd="0" destOrd="2" presId="urn:microsoft.com/office/officeart/2005/8/layout/process1"/>
    <dgm:cxn modelId="{48FD4C87-5CFB-4351-938C-501F6CD6E046}" srcId="{A7173E36-A1D8-4013-9297-2F7C399A9E33}" destId="{28C1FF9A-8EE4-4970-8026-520CC351C54D}" srcOrd="0" destOrd="0" parTransId="{A73E894A-378F-4415-AF92-092B3FC90D3A}" sibTransId="{F0C7A188-4293-4F6A-B770-ADE9C3DAFCA7}"/>
    <dgm:cxn modelId="{95A1DF41-EDAF-4E32-A603-87FC3316B178}" type="presOf" srcId="{4FEE53B6-0B0F-429E-9300-824403484F68}" destId="{C0CC9CC2-433B-4CE5-A49D-61D650BD9475}" srcOrd="0" destOrd="3" presId="urn:microsoft.com/office/officeart/2005/8/layout/process1"/>
    <dgm:cxn modelId="{ACECC28C-757A-415E-951E-0ABAC6508B40}" srcId="{28C1FF9A-8EE4-4970-8026-520CC351C54D}" destId="{4FEE53B6-0B0F-429E-9300-824403484F68}" srcOrd="2" destOrd="0" parTransId="{F2C80BB4-4322-4F65-9962-4091042A06BB}" sibTransId="{967A3CF4-16F2-4974-A645-D4EDAA0F7C56}"/>
    <dgm:cxn modelId="{5854F11B-E664-43FF-A06E-90172922036E}" type="presOf" srcId="{9F3D6421-A249-4596-B1CB-0F07B22A982B}" destId="{C0CC9CC2-433B-4CE5-A49D-61D650BD9475}" srcOrd="0" destOrd="1" presId="urn:microsoft.com/office/officeart/2005/8/layout/process1"/>
    <dgm:cxn modelId="{D018EFDD-3292-4523-A2D6-830BB79DE171}" type="presOf" srcId="{28C1FF9A-8EE4-4970-8026-520CC351C54D}" destId="{C0CC9CC2-433B-4CE5-A49D-61D650BD9475}" srcOrd="0" destOrd="0" presId="urn:microsoft.com/office/officeart/2005/8/layout/process1"/>
    <dgm:cxn modelId="{1DEDBB0F-25D6-4F37-AC6F-E92E30447793}" srcId="{28C1FF9A-8EE4-4970-8026-520CC351C54D}" destId="{9F3D6421-A249-4596-B1CB-0F07B22A982B}" srcOrd="0" destOrd="0" parTransId="{D285A52F-AC42-4CC1-B282-A51B7A4BC624}" sibTransId="{2B5A8055-4302-42F4-8E18-F26456649E05}"/>
    <dgm:cxn modelId="{8FA203AA-4808-44DF-915C-88BAD979251B}" type="presOf" srcId="{918BB95B-DF00-41EC-A1EE-33B7F7CC7EEE}" destId="{C0CC9CC2-433B-4CE5-A49D-61D650BD9475}" srcOrd="0" destOrd="5" presId="urn:microsoft.com/office/officeart/2005/8/layout/process1"/>
    <dgm:cxn modelId="{7484BB03-3168-4220-AD9B-FDA0C7A9EA70}" type="presOf" srcId="{75948D09-45F6-4F30-9F64-A697C71CC5DF}" destId="{C0CC9CC2-433B-4CE5-A49D-61D650BD9475}" srcOrd="0" destOrd="4" presId="urn:microsoft.com/office/officeart/2005/8/layout/process1"/>
    <dgm:cxn modelId="{C5613405-CD0F-43C1-80E9-CE1DFED4E3A3}" srcId="{28C1FF9A-8EE4-4970-8026-520CC351C54D}" destId="{FC0F4EB4-3833-4076-81FE-97B9BFAFB3B5}" srcOrd="5" destOrd="0" parTransId="{7600B2DA-80D9-40F3-9F6C-338D0079D2DC}" sibTransId="{0B74F70F-9E30-470C-B779-B70E1997F344}"/>
    <dgm:cxn modelId="{A057F879-DF81-48C0-8F85-DDB265AF46DE}" srcId="{28C1FF9A-8EE4-4970-8026-520CC351C54D}" destId="{75948D09-45F6-4F30-9F64-A697C71CC5DF}" srcOrd="3" destOrd="0" parTransId="{E63FFB3D-AE48-4E50-B275-A6EF431E5CC4}" sibTransId="{251E4257-013B-4D9E-83A7-57628424BFB8}"/>
    <dgm:cxn modelId="{EBE2BEA7-88CE-4EC1-AF39-780E81787EA2}" type="presOf" srcId="{FC0F4EB4-3833-4076-81FE-97B9BFAFB3B5}" destId="{C0CC9CC2-433B-4CE5-A49D-61D650BD9475}" srcOrd="0" destOrd="6" presId="urn:microsoft.com/office/officeart/2005/8/layout/process1"/>
    <dgm:cxn modelId="{A4B38800-74C8-47D9-946F-F91464A021D8}" srcId="{28C1FF9A-8EE4-4970-8026-520CC351C54D}" destId="{EE086C06-DDBF-4996-BC95-92B9B4EA660B}" srcOrd="1" destOrd="0" parTransId="{D3352D73-E8DB-46DE-A998-207C266D6837}" sibTransId="{3A2A9D66-C512-4034-94A7-2EDB05EEC8C6}"/>
    <dgm:cxn modelId="{549B5437-8783-4811-83D3-2A8E6E0E64F3}" srcId="{28C1FF9A-8EE4-4970-8026-520CC351C54D}" destId="{918BB95B-DF00-41EC-A1EE-33B7F7CC7EEE}" srcOrd="4" destOrd="0" parTransId="{AE906E3C-550D-43D9-BBFD-C5AB5FBF354B}" sibTransId="{A085C5FF-E6CF-4C1E-A173-D4745D4D2AF7}"/>
    <dgm:cxn modelId="{D570C383-CD00-4965-921D-B7034C9ED31C}" type="presParOf" srcId="{D4368508-4870-4DEB-8FA9-BEBE0EEE2737}" destId="{C0CC9CC2-433B-4CE5-A49D-61D650BD9475}"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0A25A-F4AF-46BE-B28F-E114EA8ADC42}">
      <dsp:nvSpPr>
        <dsp:cNvPr id="0" name=""/>
        <dsp:cNvSpPr/>
      </dsp:nvSpPr>
      <dsp:spPr>
        <a:xfrm>
          <a:off x="5303" y="89825"/>
          <a:ext cx="2654613" cy="4284844"/>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b="0" kern="1200" dirty="0" smtClean="0"/>
            <a:t>En kontaktperson hos kund ska utses på enhetsnivå, avdelningsnivå eller förvaltningsnivå som snarast kontaktar</a:t>
          </a:r>
        </a:p>
        <a:p>
          <a:pPr lvl="0" algn="ctr" defTabSz="711200">
            <a:lnSpc>
              <a:spcPct val="90000"/>
            </a:lnSpc>
            <a:spcBef>
              <a:spcPct val="0"/>
            </a:spcBef>
            <a:spcAft>
              <a:spcPct val="35000"/>
            </a:spcAft>
          </a:pPr>
          <a:r>
            <a:rPr lang="sv-SE" sz="1600" b="0" kern="1200" dirty="0" smtClean="0"/>
            <a:t> Azin Azadmehr </a:t>
          </a:r>
          <a:r>
            <a:rPr lang="sv-SE" sz="1600" b="0" kern="1200" dirty="0" smtClean="0">
              <a:solidFill>
                <a:schemeClr val="tx1"/>
              </a:solidFill>
            </a:rPr>
            <a:t>kundansvarig </a:t>
          </a:r>
          <a:r>
            <a:rPr lang="sv-SE" sz="1600" b="0" kern="1200" dirty="0" err="1" smtClean="0">
              <a:solidFill>
                <a:schemeClr val="tx1"/>
              </a:solidFill>
            </a:rPr>
            <a:t>Apodos</a:t>
          </a:r>
          <a:r>
            <a:rPr lang="sv-SE" sz="1600" b="0" kern="1200" dirty="0" smtClean="0">
              <a:solidFill>
                <a:schemeClr val="tx1"/>
              </a:solidFill>
            </a:rPr>
            <a:t> för </a:t>
          </a:r>
          <a:r>
            <a:rPr lang="sv-SE" sz="1600" b="0" u="none" kern="1200" dirty="0" smtClean="0">
              <a:solidFill>
                <a:schemeClr val="tx1"/>
              </a:solidFill>
            </a:rPr>
            <a:t>direktleverans:</a:t>
          </a:r>
        </a:p>
        <a:p>
          <a:pPr lvl="0" algn="ctr" defTabSz="711200">
            <a:lnSpc>
              <a:spcPct val="90000"/>
            </a:lnSpc>
            <a:spcBef>
              <a:spcPct val="0"/>
            </a:spcBef>
            <a:spcAft>
              <a:spcPct val="35000"/>
            </a:spcAft>
          </a:pPr>
          <a:r>
            <a:rPr lang="sv-SE" sz="1600" b="0" u="sng" kern="1200" dirty="0" smtClean="0">
              <a:solidFill>
                <a:schemeClr val="tx1"/>
              </a:solidFill>
              <a:hlinkClick xmlns:r="http://schemas.openxmlformats.org/officeDocument/2006/relationships" r:id="rId1"/>
            </a:rPr>
            <a:t>azin.azadmehr@apoteket.se</a:t>
          </a:r>
          <a:r>
            <a:rPr lang="sv-SE" sz="1600" b="0" u="sng" kern="1200" dirty="0" smtClean="0">
              <a:solidFill>
                <a:schemeClr val="tx1"/>
              </a:solidFill>
            </a:rPr>
            <a:t> </a:t>
          </a:r>
        </a:p>
        <a:p>
          <a:pPr lvl="0" algn="ctr" defTabSz="711200">
            <a:lnSpc>
              <a:spcPct val="90000"/>
            </a:lnSpc>
            <a:spcBef>
              <a:spcPct val="0"/>
            </a:spcBef>
            <a:spcAft>
              <a:spcPct val="35000"/>
            </a:spcAft>
          </a:pPr>
          <a:r>
            <a:rPr lang="sv-SE" sz="1600" b="0" u="sng" kern="1200" dirty="0" err="1" smtClean="0">
              <a:solidFill>
                <a:schemeClr val="tx1"/>
              </a:solidFill>
            </a:rPr>
            <a:t>telnr</a:t>
          </a:r>
          <a:r>
            <a:rPr lang="sv-SE" sz="1600" b="0" u="sng" kern="1200" dirty="0" smtClean="0">
              <a:solidFill>
                <a:schemeClr val="tx1"/>
              </a:solidFill>
            </a:rPr>
            <a:t> </a:t>
          </a:r>
          <a:r>
            <a:rPr lang="sv-SE" sz="1600" b="0" u="none" kern="1200" dirty="0" smtClean="0">
              <a:solidFill>
                <a:schemeClr val="tx1"/>
              </a:solidFill>
            </a:rPr>
            <a:t>010- </a:t>
          </a:r>
          <a:r>
            <a:rPr lang="sv-SE" sz="1600" b="0" kern="1200" dirty="0" smtClean="0"/>
            <a:t>447 52 34  </a:t>
          </a:r>
          <a:endParaRPr lang="sv-SE" sz="2400" kern="1200" dirty="0"/>
        </a:p>
      </dsp:txBody>
      <dsp:txXfrm>
        <a:off x="83054" y="167576"/>
        <a:ext cx="2499111" cy="4129342"/>
      </dsp:txXfrm>
    </dsp:sp>
    <dsp:sp modelId="{6BD3C05F-1B68-4B8F-934D-173A65A61CB4}">
      <dsp:nvSpPr>
        <dsp:cNvPr id="0" name=""/>
        <dsp:cNvSpPr/>
      </dsp:nvSpPr>
      <dsp:spPr>
        <a:xfrm>
          <a:off x="2791138" y="2070366"/>
          <a:ext cx="278188" cy="323763"/>
        </a:xfrm>
        <a:prstGeom prst="righ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2791138" y="2135119"/>
        <a:ext cx="194732" cy="194257"/>
      </dsp:txXfrm>
    </dsp:sp>
    <dsp:sp modelId="{EBD244CD-B5DD-4E2A-9A95-3FD551407654}">
      <dsp:nvSpPr>
        <dsp:cNvPr id="0" name=""/>
        <dsp:cNvSpPr/>
      </dsp:nvSpPr>
      <dsp:spPr>
        <a:xfrm>
          <a:off x="3184800" y="369028"/>
          <a:ext cx="1811104" cy="3726438"/>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I  </a:t>
          </a:r>
          <a:r>
            <a:rPr lang="sv-SE" sz="1600" kern="1200" dirty="0" err="1" smtClean="0"/>
            <a:t>excelfilen</a:t>
          </a:r>
          <a:r>
            <a:rPr lang="sv-SE" sz="1600" kern="1200" dirty="0" smtClean="0"/>
            <a:t> </a:t>
          </a:r>
          <a:r>
            <a:rPr lang="sv-SE" sz="1600" b="1" i="0" kern="1200" dirty="0" smtClean="0"/>
            <a:t>”</a:t>
          </a:r>
          <a:r>
            <a:rPr lang="sv-SE" sz="1600" b="1" i="0" kern="1200" dirty="0" smtClean="0">
              <a:solidFill>
                <a:srgbClr val="00B050"/>
              </a:solidFill>
            </a:rPr>
            <a:t>151207 leveransuppgifter   </a:t>
          </a:r>
          <a:r>
            <a:rPr lang="sv-SE" sz="1600" b="1" i="0" kern="1200" dirty="0" smtClean="0">
              <a:solidFill>
                <a:srgbClr val="00B050"/>
              </a:solidFill>
            </a:rPr>
            <a:t>kommuner o VGR </a:t>
          </a:r>
          <a:r>
            <a:rPr lang="sv-SE" sz="1600" b="1" i="0" kern="1200" dirty="0" smtClean="0">
              <a:solidFill>
                <a:srgbClr val="00B050"/>
              </a:solidFill>
            </a:rPr>
            <a:t>dos</a:t>
          </a:r>
          <a:r>
            <a:rPr lang="sv-SE" sz="1600" b="1" i="0" kern="1200" dirty="0" smtClean="0"/>
            <a:t>” </a:t>
          </a:r>
          <a:r>
            <a:rPr lang="sv-SE" sz="1600" kern="1200" dirty="0" smtClean="0"/>
            <a:t>finns de enheter som idag har leverans till apotek /ombud och direktleverans</a:t>
          </a:r>
          <a:endParaRPr lang="sv-SE" sz="1600" kern="1200" dirty="0"/>
        </a:p>
      </dsp:txBody>
      <dsp:txXfrm>
        <a:off x="3237845" y="422073"/>
        <a:ext cx="1705014" cy="3620348"/>
      </dsp:txXfrm>
    </dsp:sp>
    <dsp:sp modelId="{2908FFA4-2C9C-40E8-B23A-6360BCEAF5D9}">
      <dsp:nvSpPr>
        <dsp:cNvPr id="0" name=""/>
        <dsp:cNvSpPr/>
      </dsp:nvSpPr>
      <dsp:spPr>
        <a:xfrm rot="21561439">
          <a:off x="5121025" y="2057316"/>
          <a:ext cx="265288" cy="323763"/>
        </a:xfrm>
        <a:prstGeom prst="righ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5121028" y="2122515"/>
        <a:ext cx="185702" cy="194257"/>
      </dsp:txXfrm>
    </dsp:sp>
    <dsp:sp modelId="{6CB227D4-8973-4305-B437-707EBB44ED66}">
      <dsp:nvSpPr>
        <dsp:cNvPr id="0" name=""/>
        <dsp:cNvSpPr/>
      </dsp:nvSpPr>
      <dsp:spPr>
        <a:xfrm>
          <a:off x="5496417" y="375959"/>
          <a:ext cx="1449742" cy="3664770"/>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sv-SE" sz="1600" kern="1200" dirty="0" smtClean="0"/>
            <a:t>I </a:t>
          </a:r>
          <a:r>
            <a:rPr lang="sv-SE" sz="1600" kern="1200" dirty="0" err="1" smtClean="0"/>
            <a:t>excelfilen</a:t>
          </a:r>
          <a:r>
            <a:rPr lang="sv-SE" sz="1600" kern="1200" dirty="0" smtClean="0"/>
            <a:t> </a:t>
          </a:r>
        </a:p>
        <a:p>
          <a:pPr lvl="0" algn="ctr" defTabSz="711200">
            <a:lnSpc>
              <a:spcPct val="100000"/>
            </a:lnSpc>
            <a:spcBef>
              <a:spcPct val="0"/>
            </a:spcBef>
            <a:spcAft>
              <a:spcPct val="35000"/>
            </a:spcAft>
          </a:pPr>
          <a:r>
            <a:rPr lang="sv-SE" sz="1600" b="1" kern="1200" dirty="0" smtClean="0">
              <a:solidFill>
                <a:srgbClr val="00B050"/>
              </a:solidFill>
            </a:rPr>
            <a:t>”Utlämnings</a:t>
          </a:r>
        </a:p>
        <a:p>
          <a:pPr lvl="0" algn="ctr" defTabSz="711200">
            <a:lnSpc>
              <a:spcPct val="100000"/>
            </a:lnSpc>
            <a:spcBef>
              <a:spcPct val="0"/>
            </a:spcBef>
            <a:spcAft>
              <a:spcPct val="35000"/>
            </a:spcAft>
          </a:pPr>
          <a:r>
            <a:rPr lang="sv-SE" sz="1600" b="1" kern="1200" dirty="0" smtClean="0">
              <a:solidFill>
                <a:srgbClr val="00B050"/>
              </a:solidFill>
            </a:rPr>
            <a:t>ställen VGR och Halland”  </a:t>
          </a:r>
          <a:r>
            <a:rPr lang="sv-SE" sz="1600" kern="1200" dirty="0" smtClean="0"/>
            <a:t>finns apotek/</a:t>
          </a:r>
        </a:p>
        <a:p>
          <a:pPr lvl="0" algn="ctr" defTabSz="711200">
            <a:lnSpc>
              <a:spcPct val="90000"/>
            </a:lnSpc>
            <a:spcBef>
              <a:spcPct val="0"/>
            </a:spcBef>
            <a:spcAft>
              <a:spcPct val="35000"/>
            </a:spcAft>
          </a:pPr>
          <a:r>
            <a:rPr lang="sv-SE" sz="1600" kern="1200" dirty="0" smtClean="0"/>
            <a:t>ombud som dosapoteket kommer att leverera till.</a:t>
          </a:r>
          <a:endParaRPr lang="sv-SE" sz="1600" kern="1200" dirty="0"/>
        </a:p>
      </dsp:txBody>
      <dsp:txXfrm>
        <a:off x="5538878" y="418420"/>
        <a:ext cx="1364820" cy="3579848"/>
      </dsp:txXfrm>
    </dsp:sp>
    <dsp:sp modelId="{13266271-5616-4C4F-93F8-8B7125BECDB2}">
      <dsp:nvSpPr>
        <dsp:cNvPr id="0" name=""/>
        <dsp:cNvSpPr/>
      </dsp:nvSpPr>
      <dsp:spPr>
        <a:xfrm rot="42763">
          <a:off x="7082120" y="2058964"/>
          <a:ext cx="288282" cy="323763"/>
        </a:xfrm>
        <a:prstGeom prst="rightArrow">
          <a:avLst>
            <a:gd name="adj1" fmla="val 60000"/>
            <a:gd name="adj2" fmla="val 50000"/>
          </a:avLst>
        </a:prstGeom>
        <a:solidFill>
          <a:schemeClr val="accent3">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7082123" y="2123179"/>
        <a:ext cx="201797" cy="194257"/>
      </dsp:txXfrm>
    </dsp:sp>
    <dsp:sp modelId="{BE39B9B8-D570-4008-94AE-6DEBAE5596AD}">
      <dsp:nvSpPr>
        <dsp:cNvPr id="0" name=""/>
        <dsp:cNvSpPr/>
      </dsp:nvSpPr>
      <dsp:spPr>
        <a:xfrm>
          <a:off x="7490046" y="-2"/>
          <a:ext cx="1305498" cy="4464501"/>
        </a:xfrm>
        <a:prstGeom prst="roundRect">
          <a:avLst>
            <a:gd name="adj" fmla="val 1000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endParaRPr lang="sv-SE" sz="1600" kern="1200" dirty="0" smtClean="0"/>
        </a:p>
        <a:p>
          <a:pPr lvl="0" algn="l" defTabSz="711200">
            <a:lnSpc>
              <a:spcPct val="90000"/>
            </a:lnSpc>
            <a:spcBef>
              <a:spcPct val="0"/>
            </a:spcBef>
            <a:spcAft>
              <a:spcPct val="35000"/>
            </a:spcAft>
          </a:pPr>
          <a:r>
            <a:rPr lang="sv-SE" sz="1600" kern="1200" dirty="0" smtClean="0"/>
            <a:t>Fyll i  </a:t>
          </a:r>
          <a:r>
            <a:rPr lang="sv-SE" sz="1600" kern="1200" dirty="0" err="1" smtClean="0"/>
            <a:t>excelfilen</a:t>
          </a:r>
          <a:r>
            <a:rPr lang="sv-SE" sz="1600" kern="1200" dirty="0" smtClean="0"/>
            <a:t> </a:t>
          </a:r>
          <a:r>
            <a:rPr lang="sv-SE" sz="1600" b="1" kern="1200" dirty="0" smtClean="0">
              <a:solidFill>
                <a:srgbClr val="00B050"/>
              </a:solidFill>
            </a:rPr>
            <a:t>”Underlag för direktleveransavtal</a:t>
          </a:r>
          <a:r>
            <a:rPr lang="sv-SE" sz="1600" kern="1200" dirty="0" smtClean="0">
              <a:solidFill>
                <a:srgbClr val="00B050"/>
              </a:solidFill>
            </a:rPr>
            <a:t>” </a:t>
          </a:r>
          <a:r>
            <a:rPr lang="sv-SE" sz="1600" kern="1200" dirty="0" smtClean="0"/>
            <a:t>med stöd av uppgifter som efterfrågas .</a:t>
          </a:r>
        </a:p>
        <a:p>
          <a:pPr lvl="0" algn="l" defTabSz="711200">
            <a:lnSpc>
              <a:spcPct val="90000"/>
            </a:lnSpc>
            <a:spcBef>
              <a:spcPct val="0"/>
            </a:spcBef>
            <a:spcAft>
              <a:spcPct val="35000"/>
            </a:spcAft>
          </a:pPr>
          <a:r>
            <a:rPr lang="sv-SE" sz="1600" b="1" kern="1200" dirty="0" err="1" smtClean="0"/>
            <a:t>Nytt</a:t>
          </a:r>
          <a:r>
            <a:rPr lang="sv-SE" sz="1600" kern="1200" dirty="0" err="1" smtClean="0"/>
            <a:t>!Viktigt</a:t>
          </a:r>
          <a:r>
            <a:rPr lang="sv-SE" sz="1600" kern="1200" dirty="0" smtClean="0"/>
            <a:t> att välja ett utlämnings-ställe till alla enheter med direktleveransavtal</a:t>
          </a:r>
          <a:endParaRPr lang="sv-SE" sz="1600" kern="1200" dirty="0"/>
        </a:p>
        <a:p>
          <a:pPr marL="171450" lvl="1" indent="-171450" algn="l" defTabSz="711200">
            <a:lnSpc>
              <a:spcPct val="90000"/>
            </a:lnSpc>
            <a:spcBef>
              <a:spcPct val="0"/>
            </a:spcBef>
            <a:spcAft>
              <a:spcPct val="15000"/>
            </a:spcAft>
            <a:buChar char="••"/>
          </a:pPr>
          <a:endParaRPr lang="sv-SE" sz="1600" b="1" kern="1200" dirty="0">
            <a:solidFill>
              <a:srgbClr val="00B050"/>
            </a:solidFill>
          </a:endParaRPr>
        </a:p>
      </dsp:txBody>
      <dsp:txXfrm>
        <a:off x="7528283" y="38235"/>
        <a:ext cx="1229024" cy="4388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150D44E-71D9-42C0-B989-D0F396A4F184}" type="datetimeFigureOut">
              <a:rPr lang="sv-SE" smtClean="0"/>
              <a:t>2015-12-09</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A23C305-8D06-4F8C-BCF3-DE65327F83C0}" type="slidenum">
              <a:rPr lang="sv-SE" smtClean="0"/>
              <a:t>‹#›</a:t>
            </a:fld>
            <a:endParaRPr lang="sv-SE"/>
          </a:p>
        </p:txBody>
      </p:sp>
    </p:spTree>
    <p:extLst>
      <p:ext uri="{BB962C8B-B14F-4D97-AF65-F5344CB8AC3E}">
        <p14:creationId xmlns:p14="http://schemas.microsoft.com/office/powerpoint/2010/main" val="1136123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A23C305-8D06-4F8C-BCF3-DE65327F83C0}" type="slidenum">
              <a:rPr lang="sv-SE" smtClean="0"/>
              <a:t>2</a:t>
            </a:fld>
            <a:endParaRPr lang="sv-SE"/>
          </a:p>
        </p:txBody>
      </p:sp>
    </p:spTree>
    <p:extLst>
      <p:ext uri="{BB962C8B-B14F-4D97-AF65-F5344CB8AC3E}">
        <p14:creationId xmlns:p14="http://schemas.microsoft.com/office/powerpoint/2010/main" val="2775747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A23C305-8D06-4F8C-BCF3-DE65327F83C0}" type="slidenum">
              <a:rPr lang="sv-SE" smtClean="0"/>
              <a:t>4</a:t>
            </a:fld>
            <a:endParaRPr lang="sv-SE"/>
          </a:p>
        </p:txBody>
      </p:sp>
    </p:spTree>
    <p:extLst>
      <p:ext uri="{BB962C8B-B14F-4D97-AF65-F5344CB8AC3E}">
        <p14:creationId xmlns:p14="http://schemas.microsoft.com/office/powerpoint/2010/main" val="4114484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D44B404C-C784-4A8F-B9CA-E5566AB16E43}" type="datetimeFigureOut">
              <a:rPr lang="sv-SE" smtClean="0"/>
              <a:t>2015-12-09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4281846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44B404C-C784-4A8F-B9CA-E5566AB16E43}" type="datetimeFigureOut">
              <a:rPr lang="sv-SE" smtClean="0"/>
              <a:t>2015-12-09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77810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44B404C-C784-4A8F-B9CA-E5566AB16E43}" type="datetimeFigureOut">
              <a:rPr lang="sv-SE" smtClean="0"/>
              <a:t>2015-12-09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335560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44B404C-C784-4A8F-B9CA-E5566AB16E43}" type="datetimeFigureOut">
              <a:rPr lang="sv-SE" smtClean="0"/>
              <a:t>2015-12-09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124140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D44B404C-C784-4A8F-B9CA-E5566AB16E43}" type="datetimeFigureOut">
              <a:rPr lang="sv-SE" smtClean="0"/>
              <a:t>2015-12-09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184918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44B404C-C784-4A8F-B9CA-E5566AB16E43}" type="datetimeFigureOut">
              <a:rPr lang="sv-SE" smtClean="0"/>
              <a:t>2015-12-09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422843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D44B404C-C784-4A8F-B9CA-E5566AB16E43}" type="datetimeFigureOut">
              <a:rPr lang="sv-SE" smtClean="0"/>
              <a:t>2015-12-09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330349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44B404C-C784-4A8F-B9CA-E5566AB16E43}" type="datetimeFigureOut">
              <a:rPr lang="sv-SE" smtClean="0"/>
              <a:t>2015-12-09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1385262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44B404C-C784-4A8F-B9CA-E5566AB16E43}" type="datetimeFigureOut">
              <a:rPr lang="sv-SE" smtClean="0"/>
              <a:t>2015-12-09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79007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44B404C-C784-4A8F-B9CA-E5566AB16E43}" type="datetimeFigureOut">
              <a:rPr lang="sv-SE" smtClean="0"/>
              <a:t>2015-12-09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3029072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44B404C-C784-4A8F-B9CA-E5566AB16E43}" type="datetimeFigureOut">
              <a:rPr lang="sv-SE" smtClean="0"/>
              <a:t>2015-12-09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53C6606-6589-4263-9C96-3F0A17E95D09}" type="slidenum">
              <a:rPr lang="sv-SE" smtClean="0"/>
              <a:t>‹#›</a:t>
            </a:fld>
            <a:endParaRPr lang="sv-SE"/>
          </a:p>
        </p:txBody>
      </p:sp>
    </p:spTree>
    <p:extLst>
      <p:ext uri="{BB962C8B-B14F-4D97-AF65-F5344CB8AC3E}">
        <p14:creationId xmlns:p14="http://schemas.microsoft.com/office/powerpoint/2010/main" val="116401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B404C-C784-4A8F-B9CA-E5566AB16E43}" type="datetimeFigureOut">
              <a:rPr lang="sv-SE" smtClean="0"/>
              <a:t>2015-12-09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C6606-6589-4263-9C96-3F0A17E95D09}" type="slidenum">
              <a:rPr lang="sv-SE" smtClean="0"/>
              <a:t>‹#›</a:t>
            </a:fld>
            <a:endParaRPr lang="sv-SE"/>
          </a:p>
        </p:txBody>
      </p:sp>
    </p:spTree>
    <p:extLst>
      <p:ext uri="{BB962C8B-B14F-4D97-AF65-F5344CB8AC3E}">
        <p14:creationId xmlns:p14="http://schemas.microsoft.com/office/powerpoint/2010/main" val="3408812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xml"/><Relationship Id="rId7" Type="http://schemas.openxmlformats.org/officeDocument/2006/relationships/image" Target="../media/image5.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hyperlink" Target="https://www.apoteket.se/vard-foretag/apodos/" TargetMode="External"/><Relationship Id="rId2" Type="http://schemas.openxmlformats.org/officeDocument/2006/relationships/hyperlink" Target="http://www.vgregion.se/dos/"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88640"/>
            <a:ext cx="8229600" cy="1143000"/>
          </a:xfrm>
        </p:spPr>
        <p:txBody>
          <a:bodyPr>
            <a:normAutofit fontScale="90000"/>
          </a:bodyPr>
          <a:lstStyle/>
          <a:p>
            <a:r>
              <a:rPr lang="sv-SE" dirty="0" smtClean="0"/>
              <a:t/>
            </a:r>
            <a:br>
              <a:rPr lang="sv-SE" dirty="0" smtClean="0"/>
            </a:br>
            <a:r>
              <a:rPr lang="sv-SE" dirty="0" smtClean="0"/>
              <a:t/>
            </a:r>
            <a:br>
              <a:rPr lang="sv-SE" dirty="0" smtClean="0"/>
            </a:br>
            <a:r>
              <a:rPr lang="sv-SE" dirty="0" smtClean="0"/>
              <a:t>Ny dosleverantör </a:t>
            </a: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98006"/>
            <a:ext cx="2505065" cy="528565"/>
          </a:xfrm>
          <a:prstGeom prst="rect">
            <a:avLst/>
          </a:prstGeom>
        </p:spPr>
      </p:pic>
      <p:sp>
        <p:nvSpPr>
          <p:cNvPr id="3" name="Platshållare för innehåll 2"/>
          <p:cNvSpPr>
            <a:spLocks noGrp="1"/>
          </p:cNvSpPr>
          <p:nvPr>
            <p:ph idx="1"/>
          </p:nvPr>
        </p:nvSpPr>
        <p:spPr/>
        <p:txBody>
          <a:bodyPr>
            <a:normAutofit/>
          </a:bodyPr>
          <a:lstStyle/>
          <a:p>
            <a:pPr marL="0" indent="0">
              <a:buNone/>
            </a:pPr>
            <a:endParaRPr lang="sv-SE" sz="1800" dirty="0" smtClean="0"/>
          </a:p>
          <a:p>
            <a:pPr marL="0" indent="0">
              <a:buNone/>
            </a:pPr>
            <a:r>
              <a:rPr lang="sv-SE" sz="1600" dirty="0" smtClean="0"/>
              <a:t>Västra </a:t>
            </a:r>
            <a:r>
              <a:rPr lang="sv-SE" sz="1600" dirty="0"/>
              <a:t>Götalandsregionen (VGR) har genomfört en ny upphandling av tjänsten dosdispenserade läkemedel för öppenvården. </a:t>
            </a:r>
            <a:endParaRPr lang="sv-SE" sz="1600" dirty="0" smtClean="0"/>
          </a:p>
          <a:p>
            <a:pPr marL="0" indent="0">
              <a:buNone/>
            </a:pPr>
            <a:endParaRPr lang="sv-SE" sz="1600" dirty="0"/>
          </a:p>
          <a:p>
            <a:pPr marL="0" indent="0">
              <a:buNone/>
            </a:pPr>
            <a:r>
              <a:rPr lang="sv-SE" sz="1600" dirty="0" smtClean="0"/>
              <a:t>Avtal </a:t>
            </a:r>
            <a:r>
              <a:rPr lang="sv-SE" sz="1600" dirty="0"/>
              <a:t>har tecknats med Apoteket AB. Apoteket AB påbörjar övertagandet den 15 januari </a:t>
            </a:r>
            <a:r>
              <a:rPr lang="sv-SE" sz="1600" dirty="0" smtClean="0"/>
              <a:t>2016 i Skaraborg. I övriga VGR påbörjas övertagandet den </a:t>
            </a:r>
            <a:r>
              <a:rPr lang="sv-SE" sz="1600" smtClean="0"/>
              <a:t>5 februari.Efter den 15 februari ansvarar </a:t>
            </a:r>
            <a:r>
              <a:rPr lang="sv-SE" sz="1600" dirty="0" smtClean="0"/>
              <a:t>Apoteket </a:t>
            </a:r>
            <a:r>
              <a:rPr lang="sv-SE" sz="1600" smtClean="0"/>
              <a:t>AB själva för </a:t>
            </a:r>
            <a:r>
              <a:rPr lang="sv-SE" sz="1600" dirty="0"/>
              <a:t>leverans av DOS-tjänsten till öppenvårdspatienter i Västra </a:t>
            </a:r>
            <a:r>
              <a:rPr lang="sv-SE" sz="1600" dirty="0" smtClean="0"/>
              <a:t>Götalandsregionen</a:t>
            </a:r>
            <a:r>
              <a:rPr lang="sv-SE" sz="1600" dirty="0"/>
              <a:t>. </a:t>
            </a:r>
          </a:p>
          <a:p>
            <a:pPr marL="0" indent="0">
              <a:buNone/>
            </a:pPr>
            <a:r>
              <a:rPr lang="sv-SE" sz="1600" dirty="0" smtClean="0"/>
              <a:t>Avtalslängd </a:t>
            </a:r>
            <a:r>
              <a:rPr lang="sv-SE" sz="1600" dirty="0"/>
              <a:t>3 år med möjlighet till 1 års förlängning</a:t>
            </a:r>
          </a:p>
          <a:p>
            <a:pPr marL="0" indent="0">
              <a:buNone/>
            </a:pPr>
            <a:endParaRPr lang="sv-SE" sz="1600" dirty="0" smtClean="0"/>
          </a:p>
          <a:p>
            <a:pPr marL="0" indent="0">
              <a:buNone/>
            </a:pPr>
            <a:r>
              <a:rPr lang="sv-SE" sz="1600" dirty="0" smtClean="0"/>
              <a:t>Apoteket AB erbjuder en direktleveranstjänst att till anmälda verksamheter leverera dosexpedierade läkemedel och läkemedel i hela förpackningar, samt beställda handelsvaror.</a:t>
            </a:r>
          </a:p>
          <a:p>
            <a:pPr marL="0" indent="0">
              <a:buNone/>
            </a:pPr>
            <a:endParaRPr lang="sv-SE" sz="1800" dirty="0" smtClean="0"/>
          </a:p>
        </p:txBody>
      </p:sp>
      <p:sp>
        <p:nvSpPr>
          <p:cNvPr id="6" name="Platshållare för sidfot 1"/>
          <p:cNvSpPr>
            <a:spLocks noGrp="1"/>
          </p:cNvSpPr>
          <p:nvPr>
            <p:ph type="ftr" sz="quarter" idx="11"/>
          </p:nvPr>
        </p:nvSpPr>
        <p:spPr>
          <a:xfrm>
            <a:off x="2195736" y="5877272"/>
            <a:ext cx="4536504" cy="432048"/>
          </a:xfrm>
        </p:spPr>
        <p:txBody>
          <a:bodyPr/>
          <a:lstStyle/>
          <a:p>
            <a:r>
              <a:rPr lang="sv-SE" dirty="0" smtClean="0"/>
              <a:t>Förberedelser ny dosleverantör jan 2016 </a:t>
            </a:r>
          </a:p>
          <a:p>
            <a:r>
              <a:rPr lang="sv-SE" dirty="0" smtClean="0"/>
              <a:t>Information framtagen av Marie Elm och Tommy Carlgren </a:t>
            </a:r>
            <a:r>
              <a:rPr lang="sv-SE" dirty="0" err="1" smtClean="0"/>
              <a:t>VästKom</a:t>
            </a:r>
            <a:endParaRPr lang="sv-SE" dirty="0"/>
          </a:p>
        </p:txBody>
      </p:sp>
      <p:pic>
        <p:nvPicPr>
          <p:cNvPr id="7" name="Bild 1" descr="VG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152650"/>
            <a:ext cx="2520280" cy="635449"/>
          </a:xfrm>
          <a:prstGeom prst="rect">
            <a:avLst/>
          </a:prstGeom>
          <a:noFill/>
          <a:ln>
            <a:noFill/>
          </a:ln>
        </p:spPr>
      </p:pic>
    </p:spTree>
    <p:extLst>
      <p:ext uri="{BB962C8B-B14F-4D97-AF65-F5344CB8AC3E}">
        <p14:creationId xmlns:p14="http://schemas.microsoft.com/office/powerpoint/2010/main" val="315815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Autofit/>
          </a:bodyPr>
          <a:lstStyle/>
          <a:p>
            <a:r>
              <a:rPr lang="sv-SE" sz="2800" dirty="0" smtClean="0"/>
              <a:t/>
            </a:r>
            <a:br>
              <a:rPr lang="sv-SE" sz="2800" dirty="0" smtClean="0"/>
            </a:br>
            <a:r>
              <a:rPr lang="sv-SE" sz="2800" dirty="0"/>
              <a:t>I</a:t>
            </a:r>
            <a:r>
              <a:rPr lang="sv-SE" sz="2800" dirty="0" smtClean="0"/>
              <a:t>nför avtalsskrivning för direktleverans/påskrift</a:t>
            </a:r>
            <a:br>
              <a:rPr lang="sv-SE" sz="2800" dirty="0" smtClean="0"/>
            </a:br>
            <a:r>
              <a:rPr lang="sv-SE" sz="2800" dirty="0" smtClean="0"/>
              <a:t>till kunden</a:t>
            </a:r>
            <a:endParaRPr lang="sv-SE" sz="2800"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2404904063"/>
              </p:ext>
            </p:extLst>
          </p:nvPr>
        </p:nvGraphicFramePr>
        <p:xfrm>
          <a:off x="170233" y="1654996"/>
          <a:ext cx="8803533"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Bildobjekt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1520" y="94947"/>
            <a:ext cx="2388909" cy="504056"/>
          </a:xfrm>
          <a:prstGeom prst="rect">
            <a:avLst/>
          </a:prstGeom>
        </p:spPr>
      </p:pic>
      <p:sp>
        <p:nvSpPr>
          <p:cNvPr id="2" name="Platshållare för sidfot 1"/>
          <p:cNvSpPr>
            <a:spLocks noGrp="1"/>
          </p:cNvSpPr>
          <p:nvPr>
            <p:ph type="ftr" sz="quarter" idx="11"/>
          </p:nvPr>
        </p:nvSpPr>
        <p:spPr/>
        <p:txBody>
          <a:bodyPr/>
          <a:lstStyle/>
          <a:p>
            <a:r>
              <a:rPr lang="sv-SE" dirty="0" smtClean="0"/>
              <a:t>Förberedelser ny dosleverantör jan 2016</a:t>
            </a:r>
            <a:endParaRPr lang="sv-SE" dirty="0"/>
          </a:p>
        </p:txBody>
      </p:sp>
      <p:pic>
        <p:nvPicPr>
          <p:cNvPr id="7" name="Bild 1" descr="VG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16216" y="91122"/>
            <a:ext cx="2520280" cy="635449"/>
          </a:xfrm>
          <a:prstGeom prst="rect">
            <a:avLst/>
          </a:prstGeom>
          <a:noFill/>
          <a:ln>
            <a:noFill/>
          </a:ln>
        </p:spPr>
      </p:pic>
    </p:spTree>
    <p:extLst>
      <p:ext uri="{BB962C8B-B14F-4D97-AF65-F5344CB8AC3E}">
        <p14:creationId xmlns:p14="http://schemas.microsoft.com/office/powerpoint/2010/main" val="884698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a:bodyPr>
          <a:lstStyle/>
          <a:p>
            <a:r>
              <a:rPr lang="sv-SE" sz="3100" dirty="0" smtClean="0"/>
              <a:t>Förbereda </a:t>
            </a:r>
            <a:r>
              <a:rPr lang="sv-SE" sz="3100" dirty="0"/>
              <a:t>patientens val av betalningssätt </a:t>
            </a:r>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2392444743"/>
              </p:ext>
            </p:extLst>
          </p:nvPr>
        </p:nvGraphicFramePr>
        <p:xfrm>
          <a:off x="539552" y="1268760"/>
          <a:ext cx="835292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Bildobjekt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4334" y="75557"/>
            <a:ext cx="2466455" cy="520418"/>
          </a:xfrm>
          <a:prstGeom prst="rect">
            <a:avLst/>
          </a:prstGeom>
        </p:spPr>
      </p:pic>
      <p:sp>
        <p:nvSpPr>
          <p:cNvPr id="7" name="Platshållare för sidfot 1"/>
          <p:cNvSpPr>
            <a:spLocks noGrp="1"/>
          </p:cNvSpPr>
          <p:nvPr>
            <p:ph type="ftr" sz="quarter" idx="11"/>
          </p:nvPr>
        </p:nvSpPr>
        <p:spPr>
          <a:xfrm>
            <a:off x="3124200" y="6356350"/>
            <a:ext cx="2895600" cy="365125"/>
          </a:xfrm>
        </p:spPr>
        <p:txBody>
          <a:bodyPr/>
          <a:lstStyle/>
          <a:p>
            <a:r>
              <a:rPr lang="sv-SE" dirty="0" smtClean="0"/>
              <a:t>Förberedelser ny dosleverantör jan 2016</a:t>
            </a:r>
            <a:endParaRPr lang="sv-SE" dirty="0"/>
          </a:p>
        </p:txBody>
      </p:sp>
      <p:pic>
        <p:nvPicPr>
          <p:cNvPr id="8" name="Bild 1" descr="VG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16216" y="91122"/>
            <a:ext cx="2520280" cy="635449"/>
          </a:xfrm>
          <a:prstGeom prst="rect">
            <a:avLst/>
          </a:prstGeom>
          <a:noFill/>
          <a:ln>
            <a:noFill/>
          </a:ln>
        </p:spPr>
      </p:pic>
    </p:spTree>
    <p:extLst>
      <p:ext uri="{BB962C8B-B14F-4D97-AF65-F5344CB8AC3E}">
        <p14:creationId xmlns:p14="http://schemas.microsoft.com/office/powerpoint/2010/main" val="1869527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a:bodyPr>
          <a:lstStyle/>
          <a:p>
            <a:r>
              <a:rPr lang="sv-SE" sz="3100" dirty="0" smtClean="0"/>
              <a:t>Förbereda </a:t>
            </a:r>
            <a:r>
              <a:rPr lang="sv-SE" sz="3100" dirty="0"/>
              <a:t>patientens val av </a:t>
            </a:r>
            <a:r>
              <a:rPr lang="sv-SE" sz="3100" dirty="0" smtClean="0"/>
              <a:t>betalningssätt fort. </a:t>
            </a:r>
            <a:endParaRPr lang="sv-SE" sz="3100"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1046227781"/>
              </p:ext>
            </p:extLst>
          </p:nvPr>
        </p:nvGraphicFramePr>
        <p:xfrm>
          <a:off x="539552" y="1268760"/>
          <a:ext cx="8352928"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Bildobjekt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4334" y="75557"/>
            <a:ext cx="2466455" cy="520418"/>
          </a:xfrm>
          <a:prstGeom prst="rect">
            <a:avLst/>
          </a:prstGeom>
        </p:spPr>
      </p:pic>
      <p:sp>
        <p:nvSpPr>
          <p:cNvPr id="7" name="Platshållare för sidfot 1"/>
          <p:cNvSpPr>
            <a:spLocks noGrp="1"/>
          </p:cNvSpPr>
          <p:nvPr>
            <p:ph type="ftr" sz="quarter" idx="11"/>
          </p:nvPr>
        </p:nvSpPr>
        <p:spPr>
          <a:xfrm>
            <a:off x="3124200" y="6356350"/>
            <a:ext cx="2895600" cy="365125"/>
          </a:xfrm>
        </p:spPr>
        <p:txBody>
          <a:bodyPr/>
          <a:lstStyle/>
          <a:p>
            <a:r>
              <a:rPr lang="sv-SE" dirty="0" smtClean="0"/>
              <a:t>Förberedelser ny dosleverantör jan 2016</a:t>
            </a:r>
            <a:endParaRPr lang="sv-SE" dirty="0"/>
          </a:p>
        </p:txBody>
      </p:sp>
      <p:pic>
        <p:nvPicPr>
          <p:cNvPr id="8" name="Bild 1" descr="VG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16216" y="91122"/>
            <a:ext cx="2520280" cy="635449"/>
          </a:xfrm>
          <a:prstGeom prst="rect">
            <a:avLst/>
          </a:prstGeom>
          <a:noFill/>
          <a:ln>
            <a:noFill/>
          </a:ln>
        </p:spPr>
      </p:pic>
    </p:spTree>
    <p:extLst>
      <p:ext uri="{BB962C8B-B14F-4D97-AF65-F5344CB8AC3E}">
        <p14:creationId xmlns:p14="http://schemas.microsoft.com/office/powerpoint/2010/main" val="3438008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sz="2800" dirty="0" smtClean="0"/>
              <a:t>Fullmakter</a:t>
            </a:r>
            <a:endParaRPr lang="sv-SE" sz="2800"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22254056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Bildobjekt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3528" y="234109"/>
            <a:ext cx="2322439" cy="490031"/>
          </a:xfrm>
          <a:prstGeom prst="rect">
            <a:avLst/>
          </a:prstGeom>
        </p:spPr>
      </p:pic>
      <p:sp>
        <p:nvSpPr>
          <p:cNvPr id="7" name="Platshållare för sidfot 1"/>
          <p:cNvSpPr>
            <a:spLocks noGrp="1"/>
          </p:cNvSpPr>
          <p:nvPr>
            <p:ph type="ftr" sz="quarter" idx="11"/>
          </p:nvPr>
        </p:nvSpPr>
        <p:spPr>
          <a:xfrm>
            <a:off x="2771800" y="6308725"/>
            <a:ext cx="2895600" cy="365125"/>
          </a:xfrm>
        </p:spPr>
        <p:txBody>
          <a:bodyPr/>
          <a:lstStyle/>
          <a:p>
            <a:r>
              <a:rPr lang="sv-SE" dirty="0" smtClean="0"/>
              <a:t>Förberedelser ny dosleverantör jan 2016</a:t>
            </a:r>
            <a:endParaRPr lang="sv-SE" dirty="0"/>
          </a:p>
        </p:txBody>
      </p:sp>
      <p:pic>
        <p:nvPicPr>
          <p:cNvPr id="8" name="Bild 1" descr="VG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72200" y="237422"/>
            <a:ext cx="2520280" cy="635449"/>
          </a:xfrm>
          <a:prstGeom prst="rect">
            <a:avLst/>
          </a:prstGeom>
          <a:noFill/>
          <a:ln>
            <a:noFill/>
          </a:ln>
        </p:spPr>
      </p:pic>
    </p:spTree>
    <p:extLst>
      <p:ext uri="{BB962C8B-B14F-4D97-AF65-F5344CB8AC3E}">
        <p14:creationId xmlns:p14="http://schemas.microsoft.com/office/powerpoint/2010/main" val="832926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548680"/>
            <a:ext cx="8229600" cy="1143000"/>
          </a:xfrm>
        </p:spPr>
        <p:txBody>
          <a:bodyPr>
            <a:normAutofit/>
          </a:bodyPr>
          <a:lstStyle/>
          <a:p>
            <a:r>
              <a:rPr lang="sv-SE" sz="2800" dirty="0"/>
              <a:t>Information om dosexpedition</a:t>
            </a:r>
          </a:p>
        </p:txBody>
      </p:sp>
      <p:sp>
        <p:nvSpPr>
          <p:cNvPr id="3" name="Platshållare för innehåll 2"/>
          <p:cNvSpPr>
            <a:spLocks noGrp="1"/>
          </p:cNvSpPr>
          <p:nvPr>
            <p:ph idx="1"/>
          </p:nvPr>
        </p:nvSpPr>
        <p:spPr/>
        <p:txBody>
          <a:bodyPr>
            <a:normAutofit/>
          </a:bodyPr>
          <a:lstStyle/>
          <a:p>
            <a:r>
              <a:rPr lang="sv-SE" dirty="0" smtClean="0"/>
              <a:t>Västra Götalandsregionen, Vårdgivarstöd , Frågor och svar, </a:t>
            </a:r>
            <a:r>
              <a:rPr lang="sv-SE" dirty="0" smtClean="0">
                <a:hlinkClick r:id="rId2"/>
              </a:rPr>
              <a:t>www.vgregion.se/dos/</a:t>
            </a:r>
            <a:endParaRPr lang="sv-SE" dirty="0" smtClean="0"/>
          </a:p>
          <a:p>
            <a:endParaRPr lang="sv-SE" dirty="0" smtClean="0"/>
          </a:p>
          <a:p>
            <a:r>
              <a:rPr lang="sv-SE" dirty="0" smtClean="0"/>
              <a:t>För mer information om Apotekets dostjänst, </a:t>
            </a:r>
            <a:r>
              <a:rPr lang="sv-SE" dirty="0" smtClean="0">
                <a:hlinkClick r:id="rId3"/>
              </a:rPr>
              <a:t>www.apoteket.se/apodos/ </a:t>
            </a:r>
          </a:p>
          <a:p>
            <a:pPr marL="0" indent="0">
              <a:buNone/>
            </a:pPr>
            <a:endParaRPr lang="sv-SE" sz="1200" dirty="0" smtClean="0">
              <a:solidFill>
                <a:srgbClr val="FF0000"/>
              </a:solidFill>
              <a:hlinkClick r:id="rId3"/>
            </a:endParaRPr>
          </a:p>
          <a:p>
            <a:pPr marL="0" indent="0">
              <a:buNone/>
            </a:pPr>
            <a:endParaRPr lang="sv-SE" sz="1000" u="sng" dirty="0">
              <a:solidFill>
                <a:srgbClr val="FF0000"/>
              </a:solidFill>
              <a:hlinkClick r:id="rId3"/>
            </a:endParaRPr>
          </a:p>
          <a:p>
            <a:pPr marL="0" indent="0">
              <a:buNone/>
            </a:pPr>
            <a:endParaRPr lang="sv-SE" dirty="0">
              <a:hlinkClick r:id="rId3"/>
            </a:endParaRPr>
          </a:p>
        </p:txBody>
      </p:sp>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329" y="75557"/>
            <a:ext cx="2272956" cy="479590"/>
          </a:xfrm>
          <a:prstGeom prst="rect">
            <a:avLst/>
          </a:prstGeom>
        </p:spPr>
      </p:pic>
      <p:pic>
        <p:nvPicPr>
          <p:cNvPr id="6" name="Bild 1" descr="VG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200" y="75557"/>
            <a:ext cx="2520280" cy="635449"/>
          </a:xfrm>
          <a:prstGeom prst="rect">
            <a:avLst/>
          </a:prstGeom>
          <a:noFill/>
          <a:ln>
            <a:noFill/>
          </a:ln>
        </p:spPr>
      </p:pic>
      <p:sp>
        <p:nvSpPr>
          <p:cNvPr id="7" name="Platshållare för sidfot 1"/>
          <p:cNvSpPr>
            <a:spLocks noGrp="1"/>
          </p:cNvSpPr>
          <p:nvPr>
            <p:ph type="ftr" sz="quarter" idx="11"/>
          </p:nvPr>
        </p:nvSpPr>
        <p:spPr>
          <a:xfrm>
            <a:off x="3124200" y="6356350"/>
            <a:ext cx="2895600" cy="365125"/>
          </a:xfrm>
        </p:spPr>
        <p:txBody>
          <a:bodyPr/>
          <a:lstStyle/>
          <a:p>
            <a:r>
              <a:rPr lang="sv-SE" dirty="0" smtClean="0"/>
              <a:t>Förberedelser ny dosleverantör jan 2016</a:t>
            </a:r>
            <a:endParaRPr lang="sv-SE" dirty="0"/>
          </a:p>
        </p:txBody>
      </p:sp>
    </p:spTree>
    <p:extLst>
      <p:ext uri="{BB962C8B-B14F-4D97-AF65-F5344CB8AC3E}">
        <p14:creationId xmlns:p14="http://schemas.microsoft.com/office/powerpoint/2010/main" val="3471574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633</TotalTime>
  <Words>542</Words>
  <Application>Microsoft Office PowerPoint</Application>
  <PresentationFormat>Bildspel på skärmen (4:3)</PresentationFormat>
  <Paragraphs>57</Paragraphs>
  <Slides>6</Slides>
  <Notes>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blank</vt:lpstr>
      <vt:lpstr>  Ny dosleverantör </vt:lpstr>
      <vt:lpstr> Inför avtalsskrivning för direktleverans/påskrift till kunden</vt:lpstr>
      <vt:lpstr>Förbereda patientens val av betalningssätt </vt:lpstr>
      <vt:lpstr>Förbereda patientens val av betalningssätt fort. </vt:lpstr>
      <vt:lpstr>Fullmakter</vt:lpstr>
      <vt:lpstr>Information om dosexpedition</vt:lpstr>
    </vt:vector>
  </TitlesOfParts>
  <Company>Borås Stad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Förberedelser dos</dc:title>
  <dc:creator>Marie Elm</dc:creator>
  <cp:lastModifiedBy>Tommy Carlgren</cp:lastModifiedBy>
  <cp:revision>71</cp:revision>
  <cp:lastPrinted>2015-11-26T14:37:21Z</cp:lastPrinted>
  <dcterms:created xsi:type="dcterms:W3CDTF">2015-11-24T16:02:50Z</dcterms:created>
  <dcterms:modified xsi:type="dcterms:W3CDTF">2015-12-09T07:23:39Z</dcterms:modified>
</cp:coreProperties>
</file>