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6" r:id="rId2"/>
  </p:sldMasterIdLst>
  <p:notesMasterIdLst>
    <p:notesMasterId r:id="rId19"/>
  </p:notesMasterIdLst>
  <p:sldIdLst>
    <p:sldId id="307" r:id="rId3"/>
    <p:sldId id="429" r:id="rId4"/>
    <p:sldId id="442" r:id="rId5"/>
    <p:sldId id="431" r:id="rId6"/>
    <p:sldId id="433" r:id="rId7"/>
    <p:sldId id="430" r:id="rId8"/>
    <p:sldId id="435" r:id="rId9"/>
    <p:sldId id="437" r:id="rId10"/>
    <p:sldId id="438" r:id="rId11"/>
    <p:sldId id="426" r:id="rId12"/>
    <p:sldId id="444" r:id="rId13"/>
    <p:sldId id="439" r:id="rId14"/>
    <p:sldId id="445" r:id="rId15"/>
    <p:sldId id="441" r:id="rId16"/>
    <p:sldId id="440" r:id="rId17"/>
    <p:sldId id="443" r:id="rId18"/>
  </p:sldIdLst>
  <p:sldSz cx="9144000" cy="6858000" type="screen4x3"/>
  <p:notesSz cx="6794500" cy="9931400"/>
  <p:defaultTextStyle>
    <a:defPPr>
      <a:defRPr lang="en-GB"/>
    </a:defPPr>
    <a:lvl1pPr algn="ctr"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1pPr>
    <a:lvl2pPr marL="742950" indent="-285750" algn="ctr"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2pPr>
    <a:lvl3pPr marL="1143000" indent="-228600" algn="ctr"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3pPr>
    <a:lvl4pPr marL="1600200" indent="-228600" algn="ctr"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4pPr>
    <a:lvl5pPr marL="2057400" indent="-228600" algn="ctr"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5pPr>
    <a:lvl6pPr marL="2286000" algn="l" defTabSz="914400" rtl="0" eaLnBrk="1" latinLnBrk="0" hangingPunct="1">
      <a:defRPr kern="1200">
        <a:solidFill>
          <a:schemeClr val="bg1"/>
        </a:solidFill>
        <a:latin typeface="Arial" charset="0"/>
        <a:ea typeface="Microsoft YaHei" pitchFamily="34" charset="-122"/>
        <a:cs typeface="+mn-cs"/>
      </a:defRPr>
    </a:lvl6pPr>
    <a:lvl7pPr marL="2743200" algn="l" defTabSz="914400" rtl="0" eaLnBrk="1" latinLnBrk="0" hangingPunct="1">
      <a:defRPr kern="1200">
        <a:solidFill>
          <a:schemeClr val="bg1"/>
        </a:solidFill>
        <a:latin typeface="Arial" charset="0"/>
        <a:ea typeface="Microsoft YaHei" pitchFamily="34" charset="-122"/>
        <a:cs typeface="+mn-cs"/>
      </a:defRPr>
    </a:lvl7pPr>
    <a:lvl8pPr marL="3200400" algn="l" defTabSz="914400" rtl="0" eaLnBrk="1" latinLnBrk="0" hangingPunct="1">
      <a:defRPr kern="1200">
        <a:solidFill>
          <a:schemeClr val="bg1"/>
        </a:solidFill>
        <a:latin typeface="Arial" charset="0"/>
        <a:ea typeface="Microsoft YaHei" pitchFamily="34" charset="-122"/>
        <a:cs typeface="+mn-cs"/>
      </a:defRPr>
    </a:lvl8pPr>
    <a:lvl9pPr marL="3657600" algn="l" defTabSz="914400" rtl="0" eaLnBrk="1" latinLnBrk="0" hangingPunct="1">
      <a:defRPr kern="1200">
        <a:solidFill>
          <a:schemeClr val="bg1"/>
        </a:solidFill>
        <a:latin typeface="Arial" charset="0"/>
        <a:ea typeface="Microsoft YaHei" pitchFamily="34" charset="-122"/>
        <a:cs typeface="+mn-cs"/>
      </a:defRPr>
    </a:lvl9pPr>
  </p:defaultTextStyle>
  <p:extLst>
    <p:ext uri="{EFAFB233-063F-42B5-8137-9DF3F51BA10A}">
      <p15:sldGuideLst xmlns:p15="http://schemas.microsoft.com/office/powerpoint/2012/main">
        <p15:guide id="1" orient="horz" pos="4102">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va Ekenberg" initials="EE"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63D2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6" autoAdjust="0"/>
    <p:restoredTop sz="91544" autoAdjust="0"/>
  </p:normalViewPr>
  <p:slideViewPr>
    <p:cSldViewPr snapToGrid="0">
      <p:cViewPr varScale="1">
        <p:scale>
          <a:sx n="70" d="100"/>
          <a:sy n="70" d="100"/>
        </p:scale>
        <p:origin x="1300" y="68"/>
      </p:cViewPr>
      <p:guideLst>
        <p:guide orient="horz" pos="4102"/>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3834" y="-90"/>
      </p:cViewPr>
      <p:guideLst>
        <p:guide orient="horz" pos="3128"/>
        <p:guide pos="2140"/>
      </p:guideLst>
    </p:cSldViewPr>
  </p:notes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890" name="AutoShape 1"/>
          <p:cNvSpPr>
            <a:spLocks noChangeArrowheads="1"/>
          </p:cNvSpPr>
          <p:nvPr/>
        </p:nvSpPr>
        <p:spPr bwMode="auto">
          <a:xfrm>
            <a:off x="0" y="0"/>
            <a:ext cx="6794500" cy="99314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95571" tIns="47786" rIns="95571" bIns="47786" anchor="ctr"/>
          <a:lstStyle>
            <a:lvl1pPr defTabSz="487363" eaLnBrk="0" hangingPunct="0">
              <a:defRPr>
                <a:solidFill>
                  <a:schemeClr val="bg1"/>
                </a:solidFill>
                <a:latin typeface="Arial" pitchFamily="34" charset="0"/>
                <a:ea typeface="Microsoft YaHei" pitchFamily="34" charset="-122"/>
              </a:defRPr>
            </a:lvl1pPr>
            <a:lvl2pPr defTabSz="487363" eaLnBrk="0" hangingPunct="0">
              <a:defRPr>
                <a:solidFill>
                  <a:schemeClr val="bg1"/>
                </a:solidFill>
                <a:latin typeface="Arial" pitchFamily="34" charset="0"/>
                <a:ea typeface="Microsoft YaHei" pitchFamily="34" charset="-122"/>
              </a:defRPr>
            </a:lvl2pPr>
            <a:lvl3pPr defTabSz="487363" eaLnBrk="0" hangingPunct="0">
              <a:defRPr>
                <a:solidFill>
                  <a:schemeClr val="bg1"/>
                </a:solidFill>
                <a:latin typeface="Arial" pitchFamily="34" charset="0"/>
                <a:ea typeface="Microsoft YaHei" pitchFamily="34" charset="-122"/>
              </a:defRPr>
            </a:lvl3pPr>
            <a:lvl4pPr defTabSz="487363" eaLnBrk="0" hangingPunct="0">
              <a:defRPr>
                <a:solidFill>
                  <a:schemeClr val="bg1"/>
                </a:solidFill>
                <a:latin typeface="Arial" pitchFamily="34" charset="0"/>
                <a:ea typeface="Microsoft YaHei" pitchFamily="34" charset="-122"/>
              </a:defRPr>
            </a:lvl4pPr>
            <a:lvl5pPr defTabSz="487363" eaLnBrk="0" hangingPunct="0">
              <a:defRPr>
                <a:solidFill>
                  <a:schemeClr val="bg1"/>
                </a:solidFill>
                <a:latin typeface="Arial" pitchFamily="34" charset="0"/>
                <a:ea typeface="Microsoft YaHei" pitchFamily="34" charset="-122"/>
              </a:defRPr>
            </a:lvl5pPr>
            <a:lvl6pPr marL="25146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6pPr>
            <a:lvl7pPr marL="29718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7pPr>
            <a:lvl8pPr marL="34290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8pPr>
            <a:lvl9pPr marL="38862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9pPr>
          </a:lstStyle>
          <a:p>
            <a:pPr eaLnBrk="1" hangingPunct="1">
              <a:defRPr/>
            </a:pPr>
            <a:endParaRPr lang="sv-SE" altLang="sv-SE" smtClean="0"/>
          </a:p>
        </p:txBody>
      </p:sp>
      <p:sp>
        <p:nvSpPr>
          <p:cNvPr id="37891" name="AutoShape 2"/>
          <p:cNvSpPr>
            <a:spLocks noChangeArrowheads="1"/>
          </p:cNvSpPr>
          <p:nvPr/>
        </p:nvSpPr>
        <p:spPr bwMode="auto">
          <a:xfrm>
            <a:off x="0" y="0"/>
            <a:ext cx="6794500" cy="9931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5571" tIns="47786" rIns="95571" bIns="47786" anchor="ctr"/>
          <a:lstStyle>
            <a:lvl1pPr defTabSz="487363" eaLnBrk="0" hangingPunct="0">
              <a:defRPr>
                <a:solidFill>
                  <a:schemeClr val="bg1"/>
                </a:solidFill>
                <a:latin typeface="Arial" pitchFamily="34" charset="0"/>
                <a:ea typeface="Microsoft YaHei" pitchFamily="34" charset="-122"/>
              </a:defRPr>
            </a:lvl1pPr>
            <a:lvl2pPr defTabSz="487363" eaLnBrk="0" hangingPunct="0">
              <a:defRPr>
                <a:solidFill>
                  <a:schemeClr val="bg1"/>
                </a:solidFill>
                <a:latin typeface="Arial" pitchFamily="34" charset="0"/>
                <a:ea typeface="Microsoft YaHei" pitchFamily="34" charset="-122"/>
              </a:defRPr>
            </a:lvl2pPr>
            <a:lvl3pPr defTabSz="487363" eaLnBrk="0" hangingPunct="0">
              <a:defRPr>
                <a:solidFill>
                  <a:schemeClr val="bg1"/>
                </a:solidFill>
                <a:latin typeface="Arial" pitchFamily="34" charset="0"/>
                <a:ea typeface="Microsoft YaHei" pitchFamily="34" charset="-122"/>
              </a:defRPr>
            </a:lvl3pPr>
            <a:lvl4pPr defTabSz="487363" eaLnBrk="0" hangingPunct="0">
              <a:defRPr>
                <a:solidFill>
                  <a:schemeClr val="bg1"/>
                </a:solidFill>
                <a:latin typeface="Arial" pitchFamily="34" charset="0"/>
                <a:ea typeface="Microsoft YaHei" pitchFamily="34" charset="-122"/>
              </a:defRPr>
            </a:lvl4pPr>
            <a:lvl5pPr defTabSz="487363" eaLnBrk="0" hangingPunct="0">
              <a:defRPr>
                <a:solidFill>
                  <a:schemeClr val="bg1"/>
                </a:solidFill>
                <a:latin typeface="Arial" pitchFamily="34" charset="0"/>
                <a:ea typeface="Microsoft YaHei" pitchFamily="34" charset="-122"/>
              </a:defRPr>
            </a:lvl5pPr>
            <a:lvl6pPr marL="25146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6pPr>
            <a:lvl7pPr marL="29718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7pPr>
            <a:lvl8pPr marL="34290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8pPr>
            <a:lvl9pPr marL="38862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9pPr>
          </a:lstStyle>
          <a:p>
            <a:pPr eaLnBrk="1" hangingPunct="1">
              <a:defRPr/>
            </a:pPr>
            <a:endParaRPr lang="sv-SE" altLang="sv-SE" smtClean="0"/>
          </a:p>
        </p:txBody>
      </p:sp>
      <p:sp>
        <p:nvSpPr>
          <p:cNvPr id="37892" name="AutoShape 3"/>
          <p:cNvSpPr>
            <a:spLocks noChangeArrowheads="1"/>
          </p:cNvSpPr>
          <p:nvPr/>
        </p:nvSpPr>
        <p:spPr bwMode="auto">
          <a:xfrm>
            <a:off x="0" y="0"/>
            <a:ext cx="6794500" cy="9931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5571" tIns="47786" rIns="95571" bIns="47786" anchor="ctr"/>
          <a:lstStyle>
            <a:lvl1pPr defTabSz="487363" eaLnBrk="0" hangingPunct="0">
              <a:defRPr>
                <a:solidFill>
                  <a:schemeClr val="bg1"/>
                </a:solidFill>
                <a:latin typeface="Arial" pitchFamily="34" charset="0"/>
                <a:ea typeface="Microsoft YaHei" pitchFamily="34" charset="-122"/>
              </a:defRPr>
            </a:lvl1pPr>
            <a:lvl2pPr defTabSz="487363" eaLnBrk="0" hangingPunct="0">
              <a:defRPr>
                <a:solidFill>
                  <a:schemeClr val="bg1"/>
                </a:solidFill>
                <a:latin typeface="Arial" pitchFamily="34" charset="0"/>
                <a:ea typeface="Microsoft YaHei" pitchFamily="34" charset="-122"/>
              </a:defRPr>
            </a:lvl2pPr>
            <a:lvl3pPr defTabSz="487363" eaLnBrk="0" hangingPunct="0">
              <a:defRPr>
                <a:solidFill>
                  <a:schemeClr val="bg1"/>
                </a:solidFill>
                <a:latin typeface="Arial" pitchFamily="34" charset="0"/>
                <a:ea typeface="Microsoft YaHei" pitchFamily="34" charset="-122"/>
              </a:defRPr>
            </a:lvl3pPr>
            <a:lvl4pPr defTabSz="487363" eaLnBrk="0" hangingPunct="0">
              <a:defRPr>
                <a:solidFill>
                  <a:schemeClr val="bg1"/>
                </a:solidFill>
                <a:latin typeface="Arial" pitchFamily="34" charset="0"/>
                <a:ea typeface="Microsoft YaHei" pitchFamily="34" charset="-122"/>
              </a:defRPr>
            </a:lvl4pPr>
            <a:lvl5pPr defTabSz="487363" eaLnBrk="0" hangingPunct="0">
              <a:defRPr>
                <a:solidFill>
                  <a:schemeClr val="bg1"/>
                </a:solidFill>
                <a:latin typeface="Arial" pitchFamily="34" charset="0"/>
                <a:ea typeface="Microsoft YaHei" pitchFamily="34" charset="-122"/>
              </a:defRPr>
            </a:lvl5pPr>
            <a:lvl6pPr marL="25146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6pPr>
            <a:lvl7pPr marL="29718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7pPr>
            <a:lvl8pPr marL="34290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8pPr>
            <a:lvl9pPr marL="38862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9pPr>
          </a:lstStyle>
          <a:p>
            <a:pPr eaLnBrk="1" hangingPunct="1">
              <a:defRPr/>
            </a:pPr>
            <a:endParaRPr lang="sv-SE" altLang="sv-SE" smtClean="0"/>
          </a:p>
        </p:txBody>
      </p:sp>
      <p:sp>
        <p:nvSpPr>
          <p:cNvPr id="37893" name="AutoShape 4"/>
          <p:cNvSpPr>
            <a:spLocks noChangeArrowheads="1"/>
          </p:cNvSpPr>
          <p:nvPr/>
        </p:nvSpPr>
        <p:spPr bwMode="auto">
          <a:xfrm>
            <a:off x="0" y="0"/>
            <a:ext cx="6794500" cy="9931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5571" tIns="47786" rIns="95571" bIns="47786" anchor="ctr"/>
          <a:lstStyle>
            <a:lvl1pPr defTabSz="487363" eaLnBrk="0" hangingPunct="0">
              <a:defRPr>
                <a:solidFill>
                  <a:schemeClr val="bg1"/>
                </a:solidFill>
                <a:latin typeface="Arial" pitchFamily="34" charset="0"/>
                <a:ea typeface="Microsoft YaHei" pitchFamily="34" charset="-122"/>
              </a:defRPr>
            </a:lvl1pPr>
            <a:lvl2pPr defTabSz="487363" eaLnBrk="0" hangingPunct="0">
              <a:defRPr>
                <a:solidFill>
                  <a:schemeClr val="bg1"/>
                </a:solidFill>
                <a:latin typeface="Arial" pitchFamily="34" charset="0"/>
                <a:ea typeface="Microsoft YaHei" pitchFamily="34" charset="-122"/>
              </a:defRPr>
            </a:lvl2pPr>
            <a:lvl3pPr defTabSz="487363" eaLnBrk="0" hangingPunct="0">
              <a:defRPr>
                <a:solidFill>
                  <a:schemeClr val="bg1"/>
                </a:solidFill>
                <a:latin typeface="Arial" pitchFamily="34" charset="0"/>
                <a:ea typeface="Microsoft YaHei" pitchFamily="34" charset="-122"/>
              </a:defRPr>
            </a:lvl3pPr>
            <a:lvl4pPr defTabSz="487363" eaLnBrk="0" hangingPunct="0">
              <a:defRPr>
                <a:solidFill>
                  <a:schemeClr val="bg1"/>
                </a:solidFill>
                <a:latin typeface="Arial" pitchFamily="34" charset="0"/>
                <a:ea typeface="Microsoft YaHei" pitchFamily="34" charset="-122"/>
              </a:defRPr>
            </a:lvl4pPr>
            <a:lvl5pPr defTabSz="487363" eaLnBrk="0" hangingPunct="0">
              <a:defRPr>
                <a:solidFill>
                  <a:schemeClr val="bg1"/>
                </a:solidFill>
                <a:latin typeface="Arial" pitchFamily="34" charset="0"/>
                <a:ea typeface="Microsoft YaHei" pitchFamily="34" charset="-122"/>
              </a:defRPr>
            </a:lvl5pPr>
            <a:lvl6pPr marL="25146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6pPr>
            <a:lvl7pPr marL="29718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7pPr>
            <a:lvl8pPr marL="34290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8pPr>
            <a:lvl9pPr marL="38862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9pPr>
          </a:lstStyle>
          <a:p>
            <a:pPr eaLnBrk="1" hangingPunct="1">
              <a:defRPr/>
            </a:pPr>
            <a:endParaRPr lang="sv-SE" altLang="sv-SE" smtClean="0"/>
          </a:p>
        </p:txBody>
      </p:sp>
      <p:sp>
        <p:nvSpPr>
          <p:cNvPr id="37894" name="AutoShape 5"/>
          <p:cNvSpPr>
            <a:spLocks noChangeArrowheads="1"/>
          </p:cNvSpPr>
          <p:nvPr/>
        </p:nvSpPr>
        <p:spPr bwMode="auto">
          <a:xfrm>
            <a:off x="0" y="0"/>
            <a:ext cx="6794500" cy="9931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5571" tIns="47786" rIns="95571" bIns="47786" anchor="ctr"/>
          <a:lstStyle>
            <a:lvl1pPr defTabSz="487363" eaLnBrk="0" hangingPunct="0">
              <a:defRPr>
                <a:solidFill>
                  <a:schemeClr val="bg1"/>
                </a:solidFill>
                <a:latin typeface="Arial" pitchFamily="34" charset="0"/>
                <a:ea typeface="Microsoft YaHei" pitchFamily="34" charset="-122"/>
              </a:defRPr>
            </a:lvl1pPr>
            <a:lvl2pPr defTabSz="487363" eaLnBrk="0" hangingPunct="0">
              <a:defRPr>
                <a:solidFill>
                  <a:schemeClr val="bg1"/>
                </a:solidFill>
                <a:latin typeface="Arial" pitchFamily="34" charset="0"/>
                <a:ea typeface="Microsoft YaHei" pitchFamily="34" charset="-122"/>
              </a:defRPr>
            </a:lvl2pPr>
            <a:lvl3pPr defTabSz="487363" eaLnBrk="0" hangingPunct="0">
              <a:defRPr>
                <a:solidFill>
                  <a:schemeClr val="bg1"/>
                </a:solidFill>
                <a:latin typeface="Arial" pitchFamily="34" charset="0"/>
                <a:ea typeface="Microsoft YaHei" pitchFamily="34" charset="-122"/>
              </a:defRPr>
            </a:lvl3pPr>
            <a:lvl4pPr defTabSz="487363" eaLnBrk="0" hangingPunct="0">
              <a:defRPr>
                <a:solidFill>
                  <a:schemeClr val="bg1"/>
                </a:solidFill>
                <a:latin typeface="Arial" pitchFamily="34" charset="0"/>
                <a:ea typeface="Microsoft YaHei" pitchFamily="34" charset="-122"/>
              </a:defRPr>
            </a:lvl4pPr>
            <a:lvl5pPr defTabSz="487363" eaLnBrk="0" hangingPunct="0">
              <a:defRPr>
                <a:solidFill>
                  <a:schemeClr val="bg1"/>
                </a:solidFill>
                <a:latin typeface="Arial" pitchFamily="34" charset="0"/>
                <a:ea typeface="Microsoft YaHei" pitchFamily="34" charset="-122"/>
              </a:defRPr>
            </a:lvl5pPr>
            <a:lvl6pPr marL="25146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6pPr>
            <a:lvl7pPr marL="29718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7pPr>
            <a:lvl8pPr marL="34290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8pPr>
            <a:lvl9pPr marL="3886200" indent="-22860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9pPr>
          </a:lstStyle>
          <a:p>
            <a:pPr eaLnBrk="1" hangingPunct="1">
              <a:defRPr/>
            </a:pPr>
            <a:endParaRPr lang="sv-SE" altLang="sv-SE" smtClean="0"/>
          </a:p>
        </p:txBody>
      </p:sp>
      <p:sp>
        <p:nvSpPr>
          <p:cNvPr id="49159" name="Text Box 6"/>
          <p:cNvSpPr txBox="1">
            <a:spLocks noChangeArrowheads="1"/>
          </p:cNvSpPr>
          <p:nvPr/>
        </p:nvSpPr>
        <p:spPr bwMode="auto">
          <a:xfrm>
            <a:off x="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5571" tIns="47786" rIns="95571" bIns="47786" anchor="ctr"/>
          <a:lstStyle>
            <a:lvl1pPr defTabSz="487363" eaLnBrk="0" hangingPunct="0">
              <a:defRPr>
                <a:solidFill>
                  <a:schemeClr val="bg1"/>
                </a:solidFill>
                <a:latin typeface="Arial" pitchFamily="34" charset="0"/>
                <a:ea typeface="Microsoft YaHei" pitchFamily="34" charset="-122"/>
              </a:defRPr>
            </a:lvl1pPr>
            <a:lvl2pPr marL="804863" indent="-309563" defTabSz="487363" eaLnBrk="0" hangingPunct="0">
              <a:defRPr>
                <a:solidFill>
                  <a:schemeClr val="bg1"/>
                </a:solidFill>
                <a:latin typeface="Arial" pitchFamily="34" charset="0"/>
                <a:ea typeface="Microsoft YaHei" pitchFamily="34" charset="-122"/>
              </a:defRPr>
            </a:lvl2pPr>
            <a:lvl3pPr marL="1238250" indent="-247650" defTabSz="487363" eaLnBrk="0" hangingPunct="0">
              <a:defRPr>
                <a:solidFill>
                  <a:schemeClr val="bg1"/>
                </a:solidFill>
                <a:latin typeface="Arial" pitchFamily="34" charset="0"/>
                <a:ea typeface="Microsoft YaHei" pitchFamily="34" charset="-122"/>
              </a:defRPr>
            </a:lvl3pPr>
            <a:lvl4pPr marL="1733550" indent="-247650" defTabSz="487363" eaLnBrk="0" hangingPunct="0">
              <a:defRPr>
                <a:solidFill>
                  <a:schemeClr val="bg1"/>
                </a:solidFill>
                <a:latin typeface="Arial" pitchFamily="34" charset="0"/>
                <a:ea typeface="Microsoft YaHei" pitchFamily="34" charset="-122"/>
              </a:defRPr>
            </a:lvl4pPr>
            <a:lvl5pPr marL="2228850" indent="-247650" defTabSz="487363" eaLnBrk="0" hangingPunct="0">
              <a:defRPr>
                <a:solidFill>
                  <a:schemeClr val="bg1"/>
                </a:solidFill>
                <a:latin typeface="Arial" pitchFamily="34" charset="0"/>
                <a:ea typeface="Microsoft YaHei" pitchFamily="34" charset="-122"/>
              </a:defRPr>
            </a:lvl5pPr>
            <a:lvl6pPr marL="26860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6pPr>
            <a:lvl7pPr marL="31432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7pPr>
            <a:lvl8pPr marL="36004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8pPr>
            <a:lvl9pPr marL="40576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9pPr>
          </a:lstStyle>
          <a:p>
            <a:pPr eaLnBrk="1" hangingPunct="1">
              <a:defRPr/>
            </a:pPr>
            <a:endParaRPr lang="sv-SE" smtClean="0"/>
          </a:p>
        </p:txBody>
      </p:sp>
      <p:sp>
        <p:nvSpPr>
          <p:cNvPr id="49160" name="Text Box 7"/>
          <p:cNvSpPr txBox="1">
            <a:spLocks noChangeArrowheads="1"/>
          </p:cNvSpPr>
          <p:nvPr/>
        </p:nvSpPr>
        <p:spPr bwMode="auto">
          <a:xfrm>
            <a:off x="384810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5571" tIns="47786" rIns="95571" bIns="47786" anchor="ctr"/>
          <a:lstStyle>
            <a:lvl1pPr defTabSz="487363" eaLnBrk="0" hangingPunct="0">
              <a:defRPr>
                <a:solidFill>
                  <a:schemeClr val="bg1"/>
                </a:solidFill>
                <a:latin typeface="Arial" pitchFamily="34" charset="0"/>
                <a:ea typeface="Microsoft YaHei" pitchFamily="34" charset="-122"/>
              </a:defRPr>
            </a:lvl1pPr>
            <a:lvl2pPr marL="804863" indent="-309563" defTabSz="487363" eaLnBrk="0" hangingPunct="0">
              <a:defRPr>
                <a:solidFill>
                  <a:schemeClr val="bg1"/>
                </a:solidFill>
                <a:latin typeface="Arial" pitchFamily="34" charset="0"/>
                <a:ea typeface="Microsoft YaHei" pitchFamily="34" charset="-122"/>
              </a:defRPr>
            </a:lvl2pPr>
            <a:lvl3pPr marL="1238250" indent="-247650" defTabSz="487363" eaLnBrk="0" hangingPunct="0">
              <a:defRPr>
                <a:solidFill>
                  <a:schemeClr val="bg1"/>
                </a:solidFill>
                <a:latin typeface="Arial" pitchFamily="34" charset="0"/>
                <a:ea typeface="Microsoft YaHei" pitchFamily="34" charset="-122"/>
              </a:defRPr>
            </a:lvl3pPr>
            <a:lvl4pPr marL="1733550" indent="-247650" defTabSz="487363" eaLnBrk="0" hangingPunct="0">
              <a:defRPr>
                <a:solidFill>
                  <a:schemeClr val="bg1"/>
                </a:solidFill>
                <a:latin typeface="Arial" pitchFamily="34" charset="0"/>
                <a:ea typeface="Microsoft YaHei" pitchFamily="34" charset="-122"/>
              </a:defRPr>
            </a:lvl4pPr>
            <a:lvl5pPr marL="2228850" indent="-247650" defTabSz="487363" eaLnBrk="0" hangingPunct="0">
              <a:defRPr>
                <a:solidFill>
                  <a:schemeClr val="bg1"/>
                </a:solidFill>
                <a:latin typeface="Arial" pitchFamily="34" charset="0"/>
                <a:ea typeface="Microsoft YaHei" pitchFamily="34" charset="-122"/>
              </a:defRPr>
            </a:lvl5pPr>
            <a:lvl6pPr marL="26860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6pPr>
            <a:lvl7pPr marL="31432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7pPr>
            <a:lvl8pPr marL="36004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8pPr>
            <a:lvl9pPr marL="40576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9pPr>
          </a:lstStyle>
          <a:p>
            <a:pPr eaLnBrk="1" hangingPunct="1">
              <a:defRPr/>
            </a:pPr>
            <a:endParaRPr lang="sv-SE" smtClean="0"/>
          </a:p>
        </p:txBody>
      </p:sp>
      <p:sp>
        <p:nvSpPr>
          <p:cNvPr id="10249" name="Rectangle 8"/>
          <p:cNvSpPr>
            <a:spLocks noGrp="1" noRot="1" noChangeAspect="1" noChangeArrowheads="1"/>
          </p:cNvSpPr>
          <p:nvPr>
            <p:ph type="sldImg"/>
          </p:nvPr>
        </p:nvSpPr>
        <p:spPr bwMode="auto">
          <a:xfrm>
            <a:off x="915988" y="746125"/>
            <a:ext cx="4953000" cy="3714750"/>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7" name="Rectangle 9"/>
          <p:cNvSpPr>
            <a:spLocks noGrp="1" noChangeArrowheads="1"/>
          </p:cNvSpPr>
          <p:nvPr>
            <p:ph type="body"/>
          </p:nvPr>
        </p:nvSpPr>
        <p:spPr bwMode="auto">
          <a:xfrm>
            <a:off x="679450" y="4716463"/>
            <a:ext cx="5427663" cy="446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4066" tIns="48915" rIns="94066" bIns="48915" numCol="1" anchor="t" anchorCtr="0" compatLnSpc="1">
            <a:prstTxWarp prst="textNoShape">
              <a:avLst/>
            </a:prstTxWarp>
          </a:bodyPr>
          <a:lstStyle/>
          <a:p>
            <a:pPr lvl="0"/>
            <a:endParaRPr lang="sv-SE" noProof="0" smtClean="0"/>
          </a:p>
        </p:txBody>
      </p:sp>
      <p:sp>
        <p:nvSpPr>
          <p:cNvPr id="49163" name="Text Box 10"/>
          <p:cNvSpPr txBox="1">
            <a:spLocks noChangeArrowheads="1"/>
          </p:cNvSpPr>
          <p:nvPr/>
        </p:nvSpPr>
        <p:spPr bwMode="auto">
          <a:xfrm>
            <a:off x="0" y="94345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5571" tIns="47786" rIns="95571" bIns="47786" anchor="ctr"/>
          <a:lstStyle>
            <a:lvl1pPr defTabSz="487363" eaLnBrk="0" hangingPunct="0">
              <a:defRPr>
                <a:solidFill>
                  <a:schemeClr val="bg1"/>
                </a:solidFill>
                <a:latin typeface="Arial" pitchFamily="34" charset="0"/>
                <a:ea typeface="Microsoft YaHei" pitchFamily="34" charset="-122"/>
              </a:defRPr>
            </a:lvl1pPr>
            <a:lvl2pPr marL="804863" indent="-309563" defTabSz="487363" eaLnBrk="0" hangingPunct="0">
              <a:defRPr>
                <a:solidFill>
                  <a:schemeClr val="bg1"/>
                </a:solidFill>
                <a:latin typeface="Arial" pitchFamily="34" charset="0"/>
                <a:ea typeface="Microsoft YaHei" pitchFamily="34" charset="-122"/>
              </a:defRPr>
            </a:lvl2pPr>
            <a:lvl3pPr marL="1238250" indent="-247650" defTabSz="487363" eaLnBrk="0" hangingPunct="0">
              <a:defRPr>
                <a:solidFill>
                  <a:schemeClr val="bg1"/>
                </a:solidFill>
                <a:latin typeface="Arial" pitchFamily="34" charset="0"/>
                <a:ea typeface="Microsoft YaHei" pitchFamily="34" charset="-122"/>
              </a:defRPr>
            </a:lvl3pPr>
            <a:lvl4pPr marL="1733550" indent="-247650" defTabSz="487363" eaLnBrk="0" hangingPunct="0">
              <a:defRPr>
                <a:solidFill>
                  <a:schemeClr val="bg1"/>
                </a:solidFill>
                <a:latin typeface="Arial" pitchFamily="34" charset="0"/>
                <a:ea typeface="Microsoft YaHei" pitchFamily="34" charset="-122"/>
              </a:defRPr>
            </a:lvl4pPr>
            <a:lvl5pPr marL="2228850" indent="-247650" defTabSz="487363" eaLnBrk="0" hangingPunct="0">
              <a:defRPr>
                <a:solidFill>
                  <a:schemeClr val="bg1"/>
                </a:solidFill>
                <a:latin typeface="Arial" pitchFamily="34" charset="0"/>
                <a:ea typeface="Microsoft YaHei" pitchFamily="34" charset="-122"/>
              </a:defRPr>
            </a:lvl5pPr>
            <a:lvl6pPr marL="26860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6pPr>
            <a:lvl7pPr marL="31432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7pPr>
            <a:lvl8pPr marL="36004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8pPr>
            <a:lvl9pPr marL="4057650" indent="-247650" algn="ctr" defTabSz="4873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ea typeface="Microsoft YaHei" pitchFamily="34" charset="-122"/>
              </a:defRPr>
            </a:lvl9pPr>
          </a:lstStyle>
          <a:p>
            <a:pPr eaLnBrk="1" hangingPunct="1">
              <a:defRPr/>
            </a:pPr>
            <a:endParaRPr lang="sv-SE" smtClean="0"/>
          </a:p>
        </p:txBody>
      </p:sp>
      <p:sp>
        <p:nvSpPr>
          <p:cNvPr id="2059" name="Rectangle 11"/>
          <p:cNvSpPr>
            <a:spLocks noGrp="1" noChangeArrowheads="1"/>
          </p:cNvSpPr>
          <p:nvPr>
            <p:ph type="sldNum"/>
          </p:nvPr>
        </p:nvSpPr>
        <p:spPr bwMode="auto">
          <a:xfrm>
            <a:off x="3848100" y="9434513"/>
            <a:ext cx="29368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4066" tIns="48915" rIns="94066" bIns="48915" numCol="1" anchor="b" anchorCtr="0" compatLnSpc="1">
            <a:prstTxWarp prst="textNoShape">
              <a:avLst/>
            </a:prstTxWarp>
          </a:bodyPr>
          <a:lstStyle>
            <a:lvl1pPr algn="r" defTabSz="470257">
              <a:buClrTx/>
              <a:buFontTx/>
              <a:buNone/>
              <a:tabLst>
                <a:tab pos="0" algn="l"/>
                <a:tab pos="467193" algn="l"/>
                <a:tab pos="937449" algn="l"/>
                <a:tab pos="1407705" algn="l"/>
                <a:tab pos="1876429" algn="l"/>
                <a:tab pos="2346685" algn="l"/>
                <a:tab pos="2815409" algn="l"/>
                <a:tab pos="3285666" algn="l"/>
                <a:tab pos="3754390" algn="l"/>
                <a:tab pos="4224646" algn="l"/>
                <a:tab pos="4693370" algn="l"/>
                <a:tab pos="5163627" algn="l"/>
                <a:tab pos="5632351" algn="l"/>
                <a:tab pos="6102607" algn="l"/>
                <a:tab pos="6572863" algn="l"/>
                <a:tab pos="7041587" algn="l"/>
                <a:tab pos="7511843" algn="l"/>
                <a:tab pos="7980567" algn="l"/>
                <a:tab pos="8450824" algn="l"/>
                <a:tab pos="8919548" algn="l"/>
                <a:tab pos="9389804" algn="l"/>
              </a:tabLst>
              <a:defRPr sz="1300">
                <a:solidFill>
                  <a:srgbClr val="000000"/>
                </a:solidFill>
                <a:latin typeface="Arial" pitchFamily="34" charset="0"/>
              </a:defRPr>
            </a:lvl1pPr>
          </a:lstStyle>
          <a:p>
            <a:pPr>
              <a:defRPr/>
            </a:pPr>
            <a:fld id="{434309AE-6FC8-460A-AF2E-DA5B9B480CE5}" type="slidenum">
              <a:rPr lang="sv-SE"/>
              <a:pPr>
                <a:defRPr/>
              </a:pPr>
              <a:t>‹#›</a:t>
            </a:fld>
            <a:endParaRPr lang="sv-SE"/>
          </a:p>
        </p:txBody>
      </p:sp>
    </p:spTree>
    <p:extLst>
      <p:ext uri="{BB962C8B-B14F-4D97-AF65-F5344CB8AC3E}">
        <p14:creationId xmlns:p14="http://schemas.microsoft.com/office/powerpoint/2010/main" val="86446387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0" i="0" u="none" strike="noStrike" kern="1200" baseline="0" dirty="0" smtClean="0">
              <a:solidFill>
                <a:srgbClr val="000000"/>
              </a:solidFill>
              <a:latin typeface="Times New Roman" pitchFamily="16" charset="0"/>
              <a:ea typeface="+mn-ea"/>
              <a:cs typeface="+mn-cs"/>
            </a:endParaRPr>
          </a:p>
          <a:p>
            <a:r>
              <a:rPr lang="sv-SE" sz="1200" b="0" i="0" u="none" strike="noStrike" kern="1200" baseline="0" dirty="0" smtClean="0">
                <a:solidFill>
                  <a:srgbClr val="000000"/>
                </a:solidFill>
                <a:latin typeface="Times New Roman" pitchFamily="16" charset="0"/>
                <a:ea typeface="+mn-ea"/>
                <a:cs typeface="+mn-cs"/>
              </a:rPr>
              <a:t>Svensk e-legitimation är ett samlingsbegrepp som omfattar arkitektur, upphandling och kvalitetsmärkning av e-legitimationer. Man kan säga att det är nästa generations juridiska och tekniska arkitektur för elektronisk legitimering och underskrift. Det är en vidareutveckling av den existerande e-legitimationsarkitekturen vilket innebär att även dagens e-legitimationer ska ingå framöver.</a:t>
            </a:r>
          </a:p>
          <a:p>
            <a:r>
              <a:rPr lang="sv-SE" sz="1200" b="0" i="0" u="none" strike="noStrike" kern="1200" baseline="0" dirty="0" smtClean="0">
                <a:solidFill>
                  <a:srgbClr val="000000"/>
                </a:solidFill>
                <a:latin typeface="Times New Roman" pitchFamily="16" charset="0"/>
                <a:ea typeface="+mn-ea"/>
                <a:cs typeface="+mn-cs"/>
              </a:rPr>
              <a:t>Arkitekturen för Svensk e-legitimation bygger på konceptet ”identitetsfederation”, där flera anslutna e-tjänster pratar med anslutna legitimeringstjänster genom användning av s.k. identitetsintyg. För offentlig sektor svarar E-legitimationsnämnden för identitetsfederationen, och utfärdare ansluts och upphandlas genom lagen (2013:311) om valfrihetssystem i fråga om tjänster för elektronisk identifiering, där nämnden genom ett fullmaktsförfarande tilldelar kontrakt för offentlig sektors räkning. </a:t>
            </a:r>
            <a:endParaRPr lang="sv-SE" dirty="0"/>
          </a:p>
        </p:txBody>
      </p:sp>
      <p:sp>
        <p:nvSpPr>
          <p:cNvPr id="4" name="Platshållare för bildnummer 3"/>
          <p:cNvSpPr>
            <a:spLocks noGrp="1"/>
          </p:cNvSpPr>
          <p:nvPr>
            <p:ph type="sldNum" idx="10"/>
          </p:nvPr>
        </p:nvSpPr>
        <p:spPr/>
        <p:txBody>
          <a:bodyPr/>
          <a:lstStyle/>
          <a:p>
            <a:pPr>
              <a:defRPr/>
            </a:pPr>
            <a:fld id="{434309AE-6FC8-460A-AF2E-DA5B9B480CE5}" type="slidenum">
              <a:rPr lang="sv-SE" smtClean="0"/>
              <a:pPr>
                <a:defRPr/>
              </a:pPr>
              <a:t>2</a:t>
            </a:fld>
            <a:endParaRPr lang="sv-SE"/>
          </a:p>
        </p:txBody>
      </p:sp>
    </p:spTree>
    <p:extLst>
      <p:ext uri="{BB962C8B-B14F-4D97-AF65-F5344CB8AC3E}">
        <p14:creationId xmlns:p14="http://schemas.microsoft.com/office/powerpoint/2010/main" val="4186386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0" i="0" u="none" strike="noStrike" kern="1200" baseline="0" dirty="0" smtClean="0">
              <a:solidFill>
                <a:srgbClr val="000000"/>
              </a:solidFill>
              <a:latin typeface="Times New Roman" pitchFamily="16" charset="0"/>
              <a:ea typeface="+mn-ea"/>
              <a:cs typeface="+mn-cs"/>
            </a:endParaRPr>
          </a:p>
          <a:p>
            <a:r>
              <a:rPr lang="sv-SE" sz="1200" b="0" i="0" u="none" strike="noStrike" kern="1200" baseline="0" dirty="0" smtClean="0">
                <a:solidFill>
                  <a:srgbClr val="000000"/>
                </a:solidFill>
                <a:latin typeface="Times New Roman" pitchFamily="16" charset="0"/>
                <a:ea typeface="+mn-ea"/>
                <a:cs typeface="+mn-cs"/>
              </a:rPr>
              <a:t> • Lagen om offentlig upphandling ger inte möjlighet att avropa e-legitimationer på det sätt som tidigare gjorts genom ramavtal.</a:t>
            </a:r>
          </a:p>
          <a:p>
            <a:r>
              <a:rPr lang="sv-SE" sz="1200" b="0" i="0" u="none" strike="noStrike" kern="1200" baseline="0" dirty="0" smtClean="0">
                <a:solidFill>
                  <a:srgbClr val="000000"/>
                </a:solidFill>
                <a:latin typeface="Times New Roman" pitchFamily="16" charset="0"/>
                <a:ea typeface="+mn-ea"/>
                <a:cs typeface="+mn-cs"/>
              </a:rPr>
              <a:t>• Den nya lagen om valfrihetssystem och den teknikneutrala kravställningen öppnar upp möjligheter för nya aktörer att erbjuda innovativa och säkra e-legitimationstjänster.</a:t>
            </a:r>
          </a:p>
          <a:p>
            <a:r>
              <a:rPr lang="sv-SE" sz="1200" b="0" i="0" u="none" strike="noStrike" kern="1200" baseline="0" dirty="0" smtClean="0">
                <a:solidFill>
                  <a:srgbClr val="000000"/>
                </a:solidFill>
                <a:latin typeface="Times New Roman" pitchFamily="16" charset="0"/>
                <a:ea typeface="+mn-ea"/>
                <a:cs typeface="+mn-cs"/>
              </a:rPr>
              <a:t>• Myndigheternas integration av stöd för olika e-legitimationer i e-tjänsterna underlättas över tid, genom ett standardiserat och gemensamt gränssnitt (identitetsintyg). </a:t>
            </a:r>
          </a:p>
          <a:p>
            <a:r>
              <a:rPr lang="sv-SE" sz="1200" b="0" i="0" u="none" strike="noStrike" kern="1200" baseline="0" dirty="0" smtClean="0">
                <a:solidFill>
                  <a:srgbClr val="000000"/>
                </a:solidFill>
                <a:latin typeface="Times New Roman" pitchFamily="16" charset="0"/>
                <a:ea typeface="+mn-ea"/>
                <a:cs typeface="+mn-cs"/>
              </a:rPr>
              <a:t>• Svensk e-legitimation innebär att offentlig sektor gör en gemensam kravställning, och att det finns en central kompetenspool och förvaltningsorganisation. Det minskar kraven på respektive upphandlande myndighet.</a:t>
            </a:r>
          </a:p>
          <a:p>
            <a:r>
              <a:rPr lang="sv-SE" sz="1200" b="0" i="0" u="none" strike="noStrike" kern="1200" baseline="0" dirty="0" smtClean="0">
                <a:solidFill>
                  <a:srgbClr val="000000"/>
                </a:solidFill>
                <a:latin typeface="Times New Roman" pitchFamily="16" charset="0"/>
                <a:ea typeface="+mn-ea"/>
                <a:cs typeface="+mn-cs"/>
              </a:rPr>
              <a:t>• Svensk e-legitimation tillhandahåller ett riskbaserat ramverk som bygger på harmoniserade och internationellt erkända </a:t>
            </a:r>
            <a:r>
              <a:rPr lang="sv-SE" sz="1200" b="0" i="0" u="none" strike="noStrike" kern="1200" baseline="0" dirty="0" err="1" smtClean="0">
                <a:solidFill>
                  <a:srgbClr val="000000"/>
                </a:solidFill>
                <a:latin typeface="Times New Roman" pitchFamily="16" charset="0"/>
                <a:ea typeface="+mn-ea"/>
                <a:cs typeface="+mn-cs"/>
              </a:rPr>
              <a:t>til�litsnivåer</a:t>
            </a:r>
            <a:r>
              <a:rPr lang="sv-SE" sz="1200" b="0" i="0" u="none" strike="noStrike" kern="1200" baseline="0" dirty="0" smtClean="0">
                <a:solidFill>
                  <a:srgbClr val="000000"/>
                </a:solidFill>
                <a:latin typeface="Times New Roman" pitchFamily="16" charset="0"/>
                <a:ea typeface="+mn-ea"/>
                <a:cs typeface="+mn-cs"/>
              </a:rPr>
              <a:t> som i sin tur svarar mot de behov som framgår av e-tjänstens informationsklassning och övriga säkerhetskrav. </a:t>
            </a:r>
          </a:p>
          <a:p>
            <a:r>
              <a:rPr lang="sv-SE" sz="1200" b="0" i="0" u="none" strike="noStrike" kern="1200" baseline="0" dirty="0" smtClean="0">
                <a:solidFill>
                  <a:srgbClr val="000000"/>
                </a:solidFill>
                <a:latin typeface="Times New Roman" pitchFamily="16" charset="0"/>
                <a:ea typeface="+mn-ea"/>
                <a:cs typeface="+mn-cs"/>
              </a:rPr>
              <a:t>• Nya EU-regler på området påverkar alla offentliga e-tjänster som kräver e-legitimering och Svensk e-legitimation underlättar den samordning och övergång som krävs.</a:t>
            </a:r>
            <a:endParaRPr lang="sv-SE" dirty="0"/>
          </a:p>
        </p:txBody>
      </p:sp>
      <p:sp>
        <p:nvSpPr>
          <p:cNvPr id="4" name="Platshållare för bildnummer 3"/>
          <p:cNvSpPr>
            <a:spLocks noGrp="1"/>
          </p:cNvSpPr>
          <p:nvPr>
            <p:ph type="sldNum" idx="10"/>
          </p:nvPr>
        </p:nvSpPr>
        <p:spPr/>
        <p:txBody>
          <a:bodyPr/>
          <a:lstStyle/>
          <a:p>
            <a:pPr>
              <a:defRPr/>
            </a:pPr>
            <a:fld id="{434309AE-6FC8-460A-AF2E-DA5B9B480CE5}" type="slidenum">
              <a:rPr lang="sv-SE" smtClean="0"/>
              <a:pPr>
                <a:defRPr/>
              </a:pPr>
              <a:t>4</a:t>
            </a:fld>
            <a:endParaRPr lang="sv-SE"/>
          </a:p>
        </p:txBody>
      </p:sp>
    </p:spTree>
    <p:extLst>
      <p:ext uri="{BB962C8B-B14F-4D97-AF65-F5344CB8AC3E}">
        <p14:creationId xmlns:p14="http://schemas.microsoft.com/office/powerpoint/2010/main" val="1957151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0" i="0" u="none" strike="noStrike" kern="1200" baseline="0" dirty="0" smtClean="0">
              <a:solidFill>
                <a:srgbClr val="000000"/>
              </a:solidFill>
              <a:latin typeface="Times New Roman" pitchFamily="16" charset="0"/>
              <a:ea typeface="+mn-ea"/>
              <a:cs typeface="+mn-cs"/>
            </a:endParaRPr>
          </a:p>
          <a:p>
            <a:r>
              <a:rPr lang="sv-SE" sz="1200" b="0" i="0" u="none" strike="noStrike" kern="1200" baseline="0" dirty="0" smtClean="0">
                <a:solidFill>
                  <a:srgbClr val="000000"/>
                </a:solidFill>
                <a:latin typeface="Times New Roman" pitchFamily="16" charset="0"/>
                <a:ea typeface="+mn-ea"/>
                <a:cs typeface="+mn-cs"/>
              </a:rPr>
              <a:t> Senast den 1 juli 2016 behöver varje offentlig myndighet som redan använder e-legitimationer teckna avtal med E-legitimationsnämnden om Svensk e-legitimation. Det gäller även de myndigheter som går via Kammarkollegiets ramavtal E-förvaltningsstödjande tjänster 2010 (EFST-avtalet). Detta beror på att de gamla avropsavtalen löper ut senast detta datum. E-legitimationsnämnden erbjuder även en möjlighet till övergångslösning för de som inte tekniskt hinner gå över med sina e-tjänster före den 1 juli 2016 (se nedan). </a:t>
            </a:r>
          </a:p>
          <a:p>
            <a:endParaRPr lang="sv-SE" sz="1200" b="0" i="0" u="none" strike="noStrike" kern="1200" baseline="0" dirty="0" smtClean="0">
              <a:solidFill>
                <a:srgbClr val="000000"/>
              </a:solidFill>
              <a:latin typeface="Times New Roman" pitchFamily="16" charset="0"/>
              <a:ea typeface="+mn-ea"/>
              <a:cs typeface="+mn-cs"/>
            </a:endParaRPr>
          </a:p>
          <a:p>
            <a:endParaRPr lang="sv-SE" sz="1200" b="0" i="0" u="none" strike="noStrike" kern="1200" baseline="0" dirty="0" smtClean="0">
              <a:solidFill>
                <a:srgbClr val="000000"/>
              </a:solidFill>
              <a:latin typeface="Times New Roman" pitchFamily="16" charset="0"/>
              <a:ea typeface="+mn-ea"/>
              <a:cs typeface="+mn-cs"/>
            </a:endParaRPr>
          </a:p>
          <a:p>
            <a:r>
              <a:rPr lang="sv-SE" sz="1200" b="0" i="0" u="none" strike="noStrike" kern="1200" baseline="0" dirty="0" smtClean="0">
                <a:solidFill>
                  <a:srgbClr val="000000"/>
                </a:solidFill>
                <a:latin typeface="Times New Roman" pitchFamily="16" charset="0"/>
                <a:ea typeface="+mn-ea"/>
                <a:cs typeface="+mn-cs"/>
              </a:rPr>
              <a:t> E-legitimationsnämnden ger en möjlighet för utfärdare (t.ex. bankerna och Telia) att inom ramen för Svensk e-legitimation erbjuda myndigheter att genom ett optionsavtal ligga kvar med det gamla ramavtalets (eID 2008) teknik under en övergångsperiod. Tekniken kommer att behöva ställas om i takt med att det tillkommer fler svenska e-legitimationsutfärdare och utländska e-legitimeringar. Optionen kommer därför att tidsbegränsas. </a:t>
            </a:r>
          </a:p>
          <a:p>
            <a:r>
              <a:rPr lang="sv-SE" sz="1200" b="0" i="0" u="none" strike="noStrike" kern="1200" baseline="0" dirty="0" smtClean="0">
                <a:solidFill>
                  <a:srgbClr val="000000"/>
                </a:solidFill>
                <a:latin typeface="Times New Roman" pitchFamily="16" charset="0"/>
                <a:ea typeface="+mn-ea"/>
                <a:cs typeface="+mn-cs"/>
              </a:rPr>
              <a:t>För att nyttja övergångslösningen krävs att myndigheten tecknar avtal om anslutning till Svensk e-legitimation. Detta måste ske senast den 1 juli 2016 för att inte riskera avtalslöshet på området. </a:t>
            </a:r>
            <a:endParaRPr lang="sv-SE" dirty="0"/>
          </a:p>
        </p:txBody>
      </p:sp>
      <p:sp>
        <p:nvSpPr>
          <p:cNvPr id="4" name="Platshållare för bildnummer 3"/>
          <p:cNvSpPr>
            <a:spLocks noGrp="1"/>
          </p:cNvSpPr>
          <p:nvPr>
            <p:ph type="sldNum" idx="10"/>
          </p:nvPr>
        </p:nvSpPr>
        <p:spPr/>
        <p:txBody>
          <a:bodyPr/>
          <a:lstStyle/>
          <a:p>
            <a:pPr>
              <a:defRPr/>
            </a:pPr>
            <a:fld id="{434309AE-6FC8-460A-AF2E-DA5B9B480CE5}" type="slidenum">
              <a:rPr lang="sv-SE" smtClean="0"/>
              <a:pPr>
                <a:defRPr/>
              </a:pPr>
              <a:t>5</a:t>
            </a:fld>
            <a:endParaRPr lang="sv-SE"/>
          </a:p>
        </p:txBody>
      </p:sp>
    </p:spTree>
    <p:extLst>
      <p:ext uri="{BB962C8B-B14F-4D97-AF65-F5344CB8AC3E}">
        <p14:creationId xmlns:p14="http://schemas.microsoft.com/office/powerpoint/2010/main" val="1076249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rgbClr val="000000"/>
                </a:solidFill>
                <a:latin typeface="Times New Roman" pitchFamily="16" charset="0"/>
                <a:ea typeface="+mn-ea"/>
                <a:cs typeface="+mn-cs"/>
              </a:rPr>
              <a:t>Det nu beslutade priset för myndigheten är 2,03 kr per månadsanvändare. Med månadsanvändare avses all användning av en unik e-legitimation i den anslutna myndighetens alla e-tjänster under en månad. Om en individ är inne många gånger en månad är priset gentemot myndigheten fortfarande 2,03 kr för den användaren och månaden, vilket gynnar aktörer med flera e-tjänster och e-tjänster med hög användning. Priset revideras årligen med utgångspunkt i den totala volymökningen för offentlig sektor.</a:t>
            </a:r>
          </a:p>
          <a:p>
            <a:r>
              <a:rPr lang="sv-SE" sz="1200" b="0" i="0" u="none" strike="noStrike" kern="1200" baseline="0" dirty="0" smtClean="0">
                <a:solidFill>
                  <a:srgbClr val="000000"/>
                </a:solidFill>
                <a:latin typeface="Times New Roman" pitchFamily="16" charset="0"/>
                <a:ea typeface="+mn-ea"/>
                <a:cs typeface="+mn-cs"/>
              </a:rPr>
              <a:t>Utöver ersättningen till leverantörerna betalar myndigheten en avgift på 47 % för finansiering av den centrala infrastrukturen. </a:t>
            </a:r>
          </a:p>
          <a:p>
            <a:r>
              <a:rPr lang="sv-SE" sz="1200" b="0" i="0" u="none" strike="noStrike" kern="1200" baseline="0" dirty="0" smtClean="0">
                <a:solidFill>
                  <a:srgbClr val="000000"/>
                </a:solidFill>
                <a:latin typeface="Times New Roman" pitchFamily="16" charset="0"/>
                <a:ea typeface="+mn-ea"/>
                <a:cs typeface="+mn-cs"/>
              </a:rPr>
              <a:t>För elektroniska underskrifter ingår identitetsintyget som underskriften baseras på i månadsanvändningen. Övrig kostnad för myndighetens underskriftshantering tillkommer. </a:t>
            </a:r>
            <a:endParaRPr lang="sv-SE" dirty="0"/>
          </a:p>
        </p:txBody>
      </p:sp>
      <p:sp>
        <p:nvSpPr>
          <p:cNvPr id="4" name="Platshållare för bildnummer 3"/>
          <p:cNvSpPr>
            <a:spLocks noGrp="1"/>
          </p:cNvSpPr>
          <p:nvPr>
            <p:ph type="sldNum" idx="10"/>
          </p:nvPr>
        </p:nvSpPr>
        <p:spPr/>
        <p:txBody>
          <a:bodyPr/>
          <a:lstStyle/>
          <a:p>
            <a:pPr>
              <a:defRPr/>
            </a:pPr>
            <a:fld id="{434309AE-6FC8-460A-AF2E-DA5B9B480CE5}" type="slidenum">
              <a:rPr lang="sv-SE" smtClean="0"/>
              <a:pPr>
                <a:defRPr/>
              </a:pPr>
              <a:t>7</a:t>
            </a:fld>
            <a:endParaRPr lang="sv-SE"/>
          </a:p>
        </p:txBody>
      </p:sp>
    </p:spTree>
    <p:extLst>
      <p:ext uri="{BB962C8B-B14F-4D97-AF65-F5344CB8AC3E}">
        <p14:creationId xmlns:p14="http://schemas.microsoft.com/office/powerpoint/2010/main" val="1435813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rgbClr val="000000"/>
                </a:solidFill>
                <a:latin typeface="Times New Roman" pitchFamily="16" charset="0"/>
                <a:ea typeface="+mn-ea"/>
                <a:cs typeface="+mn-cs"/>
              </a:rPr>
              <a:t>Det finns inga regler i Svensk e-legitimation som hindrar att en individ använder sin e-legitimation i tjänsten. Den enda begränsningen är att det alltid ska vara en unik individ som legitimeras och att det därmed måste finnas en koppling till individens personnummer eller samordningsnummer. Kopplingen innebär dock inte att personnummer eller samordningsnummer alltid måste visas i e-legitimationen eller ut mot e-tjänsten, utan lösningar som bygger på tjänsteidentitet går också bra, förutsatt att det finns en säker bakomliggande koppling mellan tjänsteidentitet och personnummer/samordningsnummer.</a:t>
            </a:r>
          </a:p>
          <a:p>
            <a:r>
              <a:rPr lang="sv-SE" sz="1200" b="0" i="0" u="none" strike="noStrike" kern="1200" baseline="0" dirty="0" smtClean="0">
                <a:solidFill>
                  <a:srgbClr val="000000"/>
                </a:solidFill>
                <a:latin typeface="Times New Roman" pitchFamily="16" charset="0"/>
                <a:ea typeface="+mn-ea"/>
                <a:cs typeface="+mn-cs"/>
              </a:rPr>
              <a:t>Många myndigheter och företag vill försäkra sig om att anställda, uppdragstagare eller andra målgrupper förses med e-legitimationer på den upphandlade interna identifieringslösningen (t.ex. på ett smartcard). I upphandlingen kan man i så fall ställa krav på att utfärdaren av e-legitimation ska tillhandahålla lösningen inom ramen för Svensk e-legitimation. </a:t>
            </a:r>
          </a:p>
          <a:p>
            <a:r>
              <a:rPr lang="sv-SE" sz="1200" b="0" i="0" u="none" strike="noStrike" kern="1200" baseline="0" dirty="0" smtClean="0">
                <a:solidFill>
                  <a:srgbClr val="000000"/>
                </a:solidFill>
                <a:latin typeface="Times New Roman" pitchFamily="16" charset="0"/>
                <a:ea typeface="+mn-ea"/>
                <a:cs typeface="+mn-cs"/>
              </a:rPr>
              <a:t>Identitetsintygen kan byggas på med information (attribut) som hjälper e-tjänsterna att avgöra om användaren är behörig att utföra olika saker. Normalt sett är attributen specifika för en viss verksamhet eller sektor. Attributshanteringen kan även hanteras genom en federation, så som exempelvis i fallen för federationerna SAMBI och Skolfederation.se. I förlängningen kan viktiga centrala attribut, t.ex. firmatecknare för alla organisationsformer eller förmyndarskap, behöva samordnas i mer generella och standardiserade attributtjänster. </a:t>
            </a:r>
            <a:endParaRPr lang="sv-SE" dirty="0"/>
          </a:p>
        </p:txBody>
      </p:sp>
      <p:sp>
        <p:nvSpPr>
          <p:cNvPr id="4" name="Platshållare för bildnummer 3"/>
          <p:cNvSpPr>
            <a:spLocks noGrp="1"/>
          </p:cNvSpPr>
          <p:nvPr>
            <p:ph type="sldNum" idx="10"/>
          </p:nvPr>
        </p:nvSpPr>
        <p:spPr/>
        <p:txBody>
          <a:bodyPr/>
          <a:lstStyle/>
          <a:p>
            <a:pPr>
              <a:defRPr/>
            </a:pPr>
            <a:fld id="{434309AE-6FC8-460A-AF2E-DA5B9B480CE5}" type="slidenum">
              <a:rPr lang="sv-SE" smtClean="0"/>
              <a:pPr>
                <a:defRPr/>
              </a:pPr>
              <a:t>8</a:t>
            </a:fld>
            <a:endParaRPr lang="sv-SE"/>
          </a:p>
        </p:txBody>
      </p:sp>
    </p:spTree>
    <p:extLst>
      <p:ext uri="{BB962C8B-B14F-4D97-AF65-F5344CB8AC3E}">
        <p14:creationId xmlns:p14="http://schemas.microsoft.com/office/powerpoint/2010/main" val="1891840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rgbClr val="000000"/>
                </a:solidFill>
                <a:latin typeface="Times New Roman" pitchFamily="16" charset="0"/>
                <a:ea typeface="+mn-ea"/>
                <a:cs typeface="+mn-cs"/>
              </a:rPr>
              <a:t>Privata utförare upphandlar inte enligt LOU och behöver därför göra egna upphandlingar för att deras tjänster ska ha möjlighet att legitimera användare elektroniskt. I upphandlingen kan man ställa krav på att utfärdaren ska tillhandahålla lösningar som är godkända inom Svensk e-legitimation, framförallt för att underlätta för användarna genom att man säkerställer att samma e-legitimationer kan användas i både offentliga och privata e-tjänster.</a:t>
            </a:r>
            <a:endParaRPr lang="sv-SE" dirty="0"/>
          </a:p>
        </p:txBody>
      </p:sp>
      <p:sp>
        <p:nvSpPr>
          <p:cNvPr id="4" name="Platshållare för bildnummer 3"/>
          <p:cNvSpPr>
            <a:spLocks noGrp="1"/>
          </p:cNvSpPr>
          <p:nvPr>
            <p:ph type="sldNum" idx="10"/>
          </p:nvPr>
        </p:nvSpPr>
        <p:spPr/>
        <p:txBody>
          <a:bodyPr/>
          <a:lstStyle/>
          <a:p>
            <a:pPr>
              <a:defRPr/>
            </a:pPr>
            <a:fld id="{434309AE-6FC8-460A-AF2E-DA5B9B480CE5}" type="slidenum">
              <a:rPr lang="sv-SE" smtClean="0"/>
              <a:pPr>
                <a:defRPr/>
              </a:pPr>
              <a:t>9</a:t>
            </a:fld>
            <a:endParaRPr lang="sv-SE"/>
          </a:p>
        </p:txBody>
      </p:sp>
    </p:spTree>
    <p:extLst>
      <p:ext uri="{BB962C8B-B14F-4D97-AF65-F5344CB8AC3E}">
        <p14:creationId xmlns:p14="http://schemas.microsoft.com/office/powerpoint/2010/main" val="1875855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rgbClr val="000000"/>
                </a:solidFill>
                <a:latin typeface="Times New Roman" pitchFamily="16" charset="0"/>
                <a:ea typeface="+mn-ea"/>
                <a:cs typeface="+mn-cs"/>
              </a:rPr>
              <a:t>EU fattade under 2014 beslut om en förordning som ska underlätta e-legitimering över landsgränserna (den s.k. </a:t>
            </a:r>
            <a:r>
              <a:rPr lang="sv-SE" sz="1200" b="0" i="0" u="none" strike="noStrike" kern="1200" baseline="0" dirty="0" err="1" smtClean="0">
                <a:solidFill>
                  <a:srgbClr val="000000"/>
                </a:solidFill>
                <a:latin typeface="Times New Roman" pitchFamily="16" charset="0"/>
                <a:ea typeface="+mn-ea"/>
                <a:cs typeface="+mn-cs"/>
              </a:rPr>
              <a:t>eIDAS</a:t>
            </a:r>
            <a:r>
              <a:rPr lang="sv-SE" sz="1200" b="0" i="0" u="none" strike="noStrike" kern="1200" baseline="0" dirty="0" smtClean="0">
                <a:solidFill>
                  <a:srgbClr val="000000"/>
                </a:solidFill>
                <a:latin typeface="Times New Roman" pitchFamily="16" charset="0"/>
                <a:ea typeface="+mn-ea"/>
                <a:cs typeface="+mn-cs"/>
              </a:rPr>
              <a:t>-förordningen). Förordningen innebär krav på samtliga offentliga e-tjänster som i dagsläget tar emot e-legitimationer att från september 2018 även ta emot utländska e-legitimationer på motsvarande eller högre säkerhetsnivå. </a:t>
            </a:r>
          </a:p>
          <a:p>
            <a:r>
              <a:rPr lang="sv-SE" sz="1200" b="0" i="0" u="none" strike="noStrike" kern="1200" baseline="0" dirty="0" smtClean="0">
                <a:solidFill>
                  <a:srgbClr val="000000"/>
                </a:solidFill>
                <a:latin typeface="Times New Roman" pitchFamily="16" charset="0"/>
                <a:ea typeface="+mn-ea"/>
                <a:cs typeface="+mn-cs"/>
              </a:rPr>
              <a:t>Genom att ansluta till Svensk e-legitimation har myndigheten löst större delen av den tekniska anslutningen till </a:t>
            </a:r>
            <a:r>
              <a:rPr lang="sv-SE" sz="1200" b="0" i="0" u="none" strike="noStrike" kern="1200" baseline="0" dirty="0" err="1" smtClean="0">
                <a:solidFill>
                  <a:srgbClr val="000000"/>
                </a:solidFill>
                <a:latin typeface="Times New Roman" pitchFamily="16" charset="0"/>
                <a:ea typeface="+mn-ea"/>
                <a:cs typeface="+mn-cs"/>
              </a:rPr>
              <a:t>eIDAS</a:t>
            </a:r>
            <a:r>
              <a:rPr lang="sv-SE" sz="1200" b="0" i="0" u="none" strike="noStrike" kern="1200" baseline="0" dirty="0" smtClean="0">
                <a:solidFill>
                  <a:srgbClr val="000000"/>
                </a:solidFill>
                <a:latin typeface="Times New Roman" pitchFamily="16" charset="0"/>
                <a:ea typeface="+mn-ea"/>
                <a:cs typeface="+mn-cs"/>
              </a:rPr>
              <a:t>. Viss anpassning, av t.ex. nya personidentitetsbegrepp och språk, tillkommer dock.</a:t>
            </a:r>
          </a:p>
          <a:p>
            <a:r>
              <a:rPr lang="sv-SE" sz="1200" b="0" i="0" u="none" strike="noStrike" kern="1200" baseline="0" dirty="0" smtClean="0">
                <a:solidFill>
                  <a:srgbClr val="000000"/>
                </a:solidFill>
                <a:latin typeface="Times New Roman" pitchFamily="16" charset="0"/>
                <a:ea typeface="+mn-ea"/>
                <a:cs typeface="+mn-cs"/>
              </a:rPr>
              <a:t>Svenska e-legitimationer skulle på motsvarande sätt kunna användas utomlands, men det är i dagsläget oklart när och i vilka former det kommer att vara möjligt. </a:t>
            </a:r>
            <a:endParaRPr lang="sv-SE" dirty="0"/>
          </a:p>
        </p:txBody>
      </p:sp>
      <p:sp>
        <p:nvSpPr>
          <p:cNvPr id="4" name="Platshållare för bildnummer 3"/>
          <p:cNvSpPr>
            <a:spLocks noGrp="1"/>
          </p:cNvSpPr>
          <p:nvPr>
            <p:ph type="sldNum" idx="10"/>
          </p:nvPr>
        </p:nvSpPr>
        <p:spPr/>
        <p:txBody>
          <a:bodyPr/>
          <a:lstStyle/>
          <a:p>
            <a:pPr>
              <a:defRPr/>
            </a:pPr>
            <a:fld id="{434309AE-6FC8-460A-AF2E-DA5B9B480CE5}" type="slidenum">
              <a:rPr lang="sv-SE" smtClean="0"/>
              <a:pPr>
                <a:defRPr/>
              </a:pPr>
              <a:t>12</a:t>
            </a:fld>
            <a:endParaRPr lang="sv-SE"/>
          </a:p>
        </p:txBody>
      </p:sp>
    </p:spTree>
    <p:extLst>
      <p:ext uri="{BB962C8B-B14F-4D97-AF65-F5344CB8AC3E}">
        <p14:creationId xmlns:p14="http://schemas.microsoft.com/office/powerpoint/2010/main" val="819560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rgbClr val="000000"/>
                </a:solidFill>
                <a:latin typeface="Times New Roman" pitchFamily="16" charset="0"/>
                <a:ea typeface="+mn-ea"/>
                <a:cs typeface="+mn-cs"/>
              </a:rPr>
              <a:t>EU fattade under 2014 beslut om en förordning som ska underlätta e-legitimering över landsgränserna (den s.k. </a:t>
            </a:r>
            <a:r>
              <a:rPr lang="sv-SE" sz="1200" b="0" i="0" u="none" strike="noStrike" kern="1200" baseline="0" dirty="0" err="1" smtClean="0">
                <a:solidFill>
                  <a:srgbClr val="000000"/>
                </a:solidFill>
                <a:latin typeface="Times New Roman" pitchFamily="16" charset="0"/>
                <a:ea typeface="+mn-ea"/>
                <a:cs typeface="+mn-cs"/>
              </a:rPr>
              <a:t>eIDAS</a:t>
            </a:r>
            <a:r>
              <a:rPr lang="sv-SE" sz="1200" b="0" i="0" u="none" strike="noStrike" kern="1200" baseline="0" dirty="0" smtClean="0">
                <a:solidFill>
                  <a:srgbClr val="000000"/>
                </a:solidFill>
                <a:latin typeface="Times New Roman" pitchFamily="16" charset="0"/>
                <a:ea typeface="+mn-ea"/>
                <a:cs typeface="+mn-cs"/>
              </a:rPr>
              <a:t>-förordningen). Förordningen innebär krav på samtliga offentliga e-tjänster som i dagsläget tar emot e-legitimationer att från september 2018 även ta emot utländska e-legitimationer på motsvarande eller högre säkerhetsnivå. </a:t>
            </a:r>
          </a:p>
          <a:p>
            <a:r>
              <a:rPr lang="sv-SE" sz="1200" b="0" i="0" u="none" strike="noStrike" kern="1200" baseline="0" dirty="0" smtClean="0">
                <a:solidFill>
                  <a:srgbClr val="000000"/>
                </a:solidFill>
                <a:latin typeface="Times New Roman" pitchFamily="16" charset="0"/>
                <a:ea typeface="+mn-ea"/>
                <a:cs typeface="+mn-cs"/>
              </a:rPr>
              <a:t>Genom att ansluta till Svensk e-legitimation har myndigheten löst större delen av den tekniska anslutningen till </a:t>
            </a:r>
            <a:r>
              <a:rPr lang="sv-SE" sz="1200" b="0" i="0" u="none" strike="noStrike" kern="1200" baseline="0" dirty="0" err="1" smtClean="0">
                <a:solidFill>
                  <a:srgbClr val="000000"/>
                </a:solidFill>
                <a:latin typeface="Times New Roman" pitchFamily="16" charset="0"/>
                <a:ea typeface="+mn-ea"/>
                <a:cs typeface="+mn-cs"/>
              </a:rPr>
              <a:t>eIDAS</a:t>
            </a:r>
            <a:r>
              <a:rPr lang="sv-SE" sz="1200" b="0" i="0" u="none" strike="noStrike" kern="1200" baseline="0" dirty="0" smtClean="0">
                <a:solidFill>
                  <a:srgbClr val="000000"/>
                </a:solidFill>
                <a:latin typeface="Times New Roman" pitchFamily="16" charset="0"/>
                <a:ea typeface="+mn-ea"/>
                <a:cs typeface="+mn-cs"/>
              </a:rPr>
              <a:t>. Viss anpassning, av t.ex. nya personidentitetsbegrepp och språk, tillkommer dock.</a:t>
            </a:r>
          </a:p>
          <a:p>
            <a:r>
              <a:rPr lang="sv-SE" sz="1200" b="0" i="0" u="none" strike="noStrike" kern="1200" baseline="0" dirty="0" smtClean="0">
                <a:solidFill>
                  <a:srgbClr val="000000"/>
                </a:solidFill>
                <a:latin typeface="Times New Roman" pitchFamily="16" charset="0"/>
                <a:ea typeface="+mn-ea"/>
                <a:cs typeface="+mn-cs"/>
              </a:rPr>
              <a:t>Svenska e-legitimationer skulle på motsvarande sätt kunna användas utomlands, men det är i dagsläget oklart när och i vilka former det kommer att vara möjligt. </a:t>
            </a:r>
            <a:endParaRPr lang="sv-SE" dirty="0"/>
          </a:p>
        </p:txBody>
      </p:sp>
      <p:sp>
        <p:nvSpPr>
          <p:cNvPr id="4" name="Platshållare för bildnummer 3"/>
          <p:cNvSpPr>
            <a:spLocks noGrp="1"/>
          </p:cNvSpPr>
          <p:nvPr>
            <p:ph type="sldNum" idx="10"/>
          </p:nvPr>
        </p:nvSpPr>
        <p:spPr/>
        <p:txBody>
          <a:bodyPr/>
          <a:lstStyle/>
          <a:p>
            <a:pPr>
              <a:defRPr/>
            </a:pPr>
            <a:fld id="{434309AE-6FC8-460A-AF2E-DA5B9B480CE5}" type="slidenum">
              <a:rPr lang="sv-SE" smtClean="0"/>
              <a:pPr>
                <a:defRPr/>
              </a:pPr>
              <a:t>13</a:t>
            </a:fld>
            <a:endParaRPr lang="sv-SE"/>
          </a:p>
        </p:txBody>
      </p:sp>
    </p:spTree>
    <p:extLst>
      <p:ext uri="{BB962C8B-B14F-4D97-AF65-F5344CB8AC3E}">
        <p14:creationId xmlns:p14="http://schemas.microsoft.com/office/powerpoint/2010/main" val="81956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defRPr/>
            </a:pPr>
            <a:fld id="{434309AE-6FC8-460A-AF2E-DA5B9B480CE5}" type="slidenum">
              <a:rPr lang="sv-SE" smtClean="0"/>
              <a:pPr>
                <a:defRPr/>
              </a:pPr>
              <a:t>15</a:t>
            </a:fld>
            <a:endParaRPr lang="sv-SE"/>
          </a:p>
        </p:txBody>
      </p:sp>
    </p:spTree>
    <p:extLst>
      <p:ext uri="{BB962C8B-B14F-4D97-AF65-F5344CB8AC3E}">
        <p14:creationId xmlns:p14="http://schemas.microsoft.com/office/powerpoint/2010/main" val="1531583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136725313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567FF448-94E6-4FD1-B694-DB2DD44867CC}" type="datetimeFigureOut">
              <a:rPr lang="sv-SE" smtClean="0"/>
              <a:t>2015-10-19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27552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67FF448-94E6-4FD1-B694-DB2DD44867CC}" type="datetimeFigureOut">
              <a:rPr lang="sv-SE" smtClean="0"/>
              <a:t>2015-10-19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4122935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67FF448-94E6-4FD1-B694-DB2DD44867CC}" type="datetimeFigureOut">
              <a:rPr lang="sv-SE" smtClean="0"/>
              <a:t>2015-10-19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3347252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67FF448-94E6-4FD1-B694-DB2DD44867CC}" type="datetimeFigureOut">
              <a:rPr lang="sv-SE" smtClean="0"/>
              <a:t>2015-10-19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4252406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67FF448-94E6-4FD1-B694-DB2DD44867CC}" type="datetimeFigureOut">
              <a:rPr lang="sv-SE" smtClean="0"/>
              <a:t>2015-10-19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2572621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67FF448-94E6-4FD1-B694-DB2DD44867CC}" type="datetimeFigureOut">
              <a:rPr lang="sv-SE" smtClean="0"/>
              <a:t>2015-10-19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2445291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67FF448-94E6-4FD1-B694-DB2DD44867CC}" type="datetimeFigureOut">
              <a:rPr lang="sv-SE" smtClean="0"/>
              <a:t>2015-10-19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3004775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67FF448-94E6-4FD1-B694-DB2DD44867CC}" type="datetimeFigureOut">
              <a:rPr lang="sv-SE" smtClean="0"/>
              <a:t>2015-10-19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3486380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67FF448-94E6-4FD1-B694-DB2DD44867CC}" type="datetimeFigureOut">
              <a:rPr lang="sv-SE" smtClean="0"/>
              <a:t>2015-10-19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366502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lstStyle/>
          <a:p>
            <a:r>
              <a:rPr lang="sv-SE" dirty="0" smtClean="0"/>
              <a:t>Klicka här för att ändra format</a:t>
            </a:r>
            <a:endParaRPr lang="sv-SE" dirty="0"/>
          </a:p>
        </p:txBody>
      </p:sp>
      <p:sp>
        <p:nvSpPr>
          <p:cNvPr id="3" name="Platshållare för innehåll 2"/>
          <p:cNvSpPr>
            <a:spLocks noGrp="1"/>
          </p:cNvSpPr>
          <p:nvPr>
            <p:ph idx="1"/>
          </p:nvPr>
        </p:nvSpPr>
        <p:spPr>
          <a:xfrm>
            <a:off x="468313" y="1634591"/>
            <a:ext cx="8221662" cy="4307422"/>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103250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2606000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68313" y="1642683"/>
            <a:ext cx="4033837" cy="42993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54550" y="1642683"/>
            <a:ext cx="4035425" cy="42993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04934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634591"/>
            <a:ext cx="4040188" cy="5402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Klicka här för att ändra format på bakgrundstexten</a:t>
            </a:r>
          </a:p>
        </p:txBody>
      </p:sp>
      <p:sp>
        <p:nvSpPr>
          <p:cNvPr id="4" name="Platshållare för innehåll 3"/>
          <p:cNvSpPr>
            <a:spLocks noGrp="1"/>
          </p:cNvSpPr>
          <p:nvPr>
            <p:ph sz="half" idx="2"/>
          </p:nvPr>
        </p:nvSpPr>
        <p:spPr>
          <a:xfrm>
            <a:off x="457200" y="2184849"/>
            <a:ext cx="4040188" cy="39413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634591"/>
            <a:ext cx="4041775" cy="5402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30145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05300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780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567FF448-94E6-4FD1-B694-DB2DD44867CC}" type="datetimeFigureOut">
              <a:rPr lang="sv-SE" smtClean="0"/>
              <a:t>2015-10-19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26380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67FF448-94E6-4FD1-B694-DB2DD44867CC}" type="datetimeFigureOut">
              <a:rPr lang="sv-SE" smtClean="0"/>
              <a:t>2015-10-19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F9EF74-3808-4DE8-A6B0-B20D8758E828}" type="slidenum">
              <a:rPr lang="sv-SE" smtClean="0"/>
              <a:t>‹#›</a:t>
            </a:fld>
            <a:endParaRPr lang="sv-SE"/>
          </a:p>
        </p:txBody>
      </p:sp>
    </p:spTree>
    <p:extLst>
      <p:ext uri="{BB962C8B-B14F-4D97-AF65-F5344CB8AC3E}">
        <p14:creationId xmlns:p14="http://schemas.microsoft.com/office/powerpoint/2010/main" val="389736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3550" y="315913"/>
            <a:ext cx="8223250"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46800" rIns="90000" bIns="46800" numCol="1" anchor="ctr" anchorCtr="0" compatLnSpc="1">
            <a:prstTxWarp prst="textNoShape">
              <a:avLst/>
            </a:prstTxWarp>
          </a:bodyPr>
          <a:lstStyle/>
          <a:p>
            <a:pPr lvl="0"/>
            <a:r>
              <a:rPr lang="en-GB" altLang="sv-SE" smtClean="0"/>
              <a:t>Rubrik</a:t>
            </a:r>
          </a:p>
        </p:txBody>
      </p:sp>
      <p:sp>
        <p:nvSpPr>
          <p:cNvPr id="1027" name="Rectangle 3"/>
          <p:cNvSpPr>
            <a:spLocks noGrp="1" noChangeArrowheads="1"/>
          </p:cNvSpPr>
          <p:nvPr>
            <p:ph type="body" idx="1"/>
          </p:nvPr>
        </p:nvSpPr>
        <p:spPr bwMode="auto">
          <a:xfrm>
            <a:off x="468313" y="1643063"/>
            <a:ext cx="8221662"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46800" rIns="90000" bIns="46800" numCol="1" anchor="t" anchorCtr="0" compatLnSpc="1">
            <a:prstTxWarp prst="textNoShape">
              <a:avLst/>
            </a:prstTxWarp>
          </a:bodyPr>
          <a:lstStyle/>
          <a:p>
            <a:pPr lvl="0"/>
            <a:r>
              <a:rPr lang="en-GB" altLang="sv-SE" smtClean="0"/>
              <a:t>Klicka för att redigera dispositionstextens format</a:t>
            </a:r>
          </a:p>
          <a:p>
            <a:pPr lvl="1"/>
            <a:r>
              <a:rPr lang="en-GB" altLang="sv-SE" smtClean="0"/>
              <a:t>Andra dispositionsnivån</a:t>
            </a:r>
          </a:p>
          <a:p>
            <a:pPr lvl="2"/>
            <a:r>
              <a:rPr lang="en-GB" altLang="sv-SE" smtClean="0"/>
              <a:t>Tredje dispositionsnivån</a:t>
            </a:r>
          </a:p>
          <a:p>
            <a:pPr lvl="3"/>
            <a:r>
              <a:rPr lang="en-GB" altLang="sv-SE" smtClean="0"/>
              <a:t>Fjärde dispositionsnivån</a:t>
            </a:r>
          </a:p>
          <a:p>
            <a:pPr lvl="4"/>
            <a:r>
              <a:rPr lang="en-GB" altLang="sv-SE" smtClean="0"/>
              <a:t>Femte dispositionsnivån</a:t>
            </a:r>
          </a:p>
        </p:txBody>
      </p:sp>
      <p:sp>
        <p:nvSpPr>
          <p:cNvPr id="1028" name="Rectangle 5"/>
          <p:cNvSpPr>
            <a:spLocks noChangeArrowheads="1"/>
          </p:cNvSpPr>
          <p:nvPr userDrawn="1"/>
        </p:nvSpPr>
        <p:spPr bwMode="auto">
          <a:xfrm>
            <a:off x="382588" y="6238875"/>
            <a:ext cx="11620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ltLang="sv-SE"/>
          </a:p>
        </p:txBody>
      </p:sp>
      <p:sp>
        <p:nvSpPr>
          <p:cNvPr id="1029" name="textruta 14"/>
          <p:cNvSpPr txBox="1">
            <a:spLocks noChangeArrowheads="1"/>
          </p:cNvSpPr>
          <p:nvPr userDrawn="1"/>
        </p:nvSpPr>
        <p:spPr bwMode="auto">
          <a:xfrm>
            <a:off x="65088" y="6359525"/>
            <a:ext cx="1535112"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fld id="{D9B6F001-E31B-49E2-A784-DE5C9177F029}" type="datetime4">
              <a:rPr lang="sv-SE" altLang="sv-SE" sz="700">
                <a:solidFill>
                  <a:schemeClr val="tx1"/>
                </a:solidFill>
              </a:rPr>
              <a:pPr algn="r"/>
              <a:t>19 oktober 2015</a:t>
            </a:fld>
            <a:r>
              <a:rPr lang="sv-SE" altLang="sv-SE" sz="700">
                <a:solidFill>
                  <a:schemeClr val="tx1"/>
                </a:solidFill>
              </a:rPr>
              <a:t>   </a:t>
            </a:r>
            <a:r>
              <a:rPr lang="sv-SE" altLang="sv-SE" sz="800">
                <a:solidFill>
                  <a:schemeClr val="tx1"/>
                </a:solidFill>
                <a:sym typeface="Symbol" pitchFamily="18" charset="2"/>
              </a:rPr>
              <a:t>   </a:t>
            </a:r>
            <a:fld id="{CC66CE3E-9613-4C82-88CD-920D9F658F2B}" type="slidenum">
              <a:rPr lang="sv-SE" altLang="sv-SE" sz="800">
                <a:solidFill>
                  <a:schemeClr val="tx1"/>
                </a:solidFill>
              </a:rPr>
              <a:pPr algn="r"/>
              <a:t>‹#›</a:t>
            </a:fld>
            <a:endParaRPr lang="sv-SE" altLang="sv-SE" sz="800">
              <a:solidFill>
                <a:schemeClr val="tx1"/>
              </a:solidFill>
            </a:endParaRPr>
          </a:p>
          <a:p>
            <a:pPr algn="r"/>
            <a:endParaRPr lang="sv-SE" altLang="sv-SE" sz="700">
              <a:solidFill>
                <a:schemeClr val="tx1"/>
              </a:solidFill>
            </a:endParaRPr>
          </a:p>
        </p:txBody>
      </p:sp>
      <p:pic>
        <p:nvPicPr>
          <p:cNvPr id="1030" name="Bildobjekt 1"/>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085138" y="5964238"/>
            <a:ext cx="874712"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chemeClr val="tx2"/>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chemeClr val="tx2"/>
          </a:solidFill>
          <a:latin typeface="HelveticaNeue" pitchFamily="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chemeClr val="tx2"/>
          </a:solidFill>
          <a:latin typeface="HelveticaNeue" pitchFamily="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chemeClr val="tx2"/>
          </a:solidFill>
          <a:latin typeface="HelveticaNeue" pitchFamily="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chemeClr val="tx2"/>
          </a:solidFill>
          <a:latin typeface="HelveticaNeue" pitchFamily="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E7511E"/>
          </a:solidFill>
          <a:latin typeface="Helvetica 55 Roman"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E7511E"/>
          </a:solidFill>
          <a:latin typeface="Helvetica 55 Roman"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E7511E"/>
          </a:solidFill>
          <a:latin typeface="Helvetica 55 Roman"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E7511E"/>
          </a:solidFill>
          <a:latin typeface="Helvetica 55 Roman" pitchFamily="32" charset="0"/>
          <a:ea typeface="Microsoft YaHei" charset="-122"/>
        </a:defRPr>
      </a:lvl9pPr>
    </p:titleStyle>
    <p:bodyStyle>
      <a:lvl1pPr marL="342900" indent="-342900" algn="l" defTabSz="449263" rtl="0" eaLnBrk="0" fontAlgn="base" hangingPunct="0">
        <a:spcBef>
          <a:spcPts val="800"/>
        </a:spcBef>
        <a:spcAft>
          <a:spcPct val="0"/>
        </a:spcAft>
        <a:buClr>
          <a:schemeClr val="tx1"/>
        </a:buClr>
        <a:buSzPct val="120000"/>
        <a:buFont typeface="Symbol" pitchFamily="18" charset="2"/>
        <a:buChar char="·"/>
        <a:defRPr sz="2000">
          <a:solidFill>
            <a:schemeClr val="tx1"/>
          </a:solidFill>
          <a:latin typeface="+mn-lt"/>
          <a:ea typeface="+mn-ea"/>
          <a:cs typeface="+mn-cs"/>
        </a:defRPr>
      </a:lvl1pPr>
      <a:lvl2pPr marL="742950" indent="-285750" algn="l" defTabSz="449263" rtl="0" eaLnBrk="0" fontAlgn="base" hangingPunct="0">
        <a:spcBef>
          <a:spcPts val="700"/>
        </a:spcBef>
        <a:spcAft>
          <a:spcPct val="0"/>
        </a:spcAft>
        <a:buClr>
          <a:schemeClr val="tx1"/>
        </a:buClr>
        <a:buSzPct val="120000"/>
        <a:buFont typeface="Symbol" pitchFamily="18" charset="2"/>
        <a:buChar char="·"/>
        <a:defRPr>
          <a:solidFill>
            <a:schemeClr val="tx1"/>
          </a:solidFill>
          <a:latin typeface="+mn-lt"/>
          <a:ea typeface="+mn-ea"/>
        </a:defRPr>
      </a:lvl2pPr>
      <a:lvl3pPr marL="1200150" indent="-285750" algn="l" defTabSz="449263" rtl="0" eaLnBrk="0" fontAlgn="base" hangingPunct="0">
        <a:spcBef>
          <a:spcPts val="600"/>
        </a:spcBef>
        <a:spcAft>
          <a:spcPct val="0"/>
        </a:spcAft>
        <a:buClr>
          <a:schemeClr val="tx1"/>
        </a:buClr>
        <a:buSzPct val="120000"/>
        <a:buFont typeface="Symbol" pitchFamily="18" charset="2"/>
        <a:buChar char="·"/>
        <a:defRPr sz="1600">
          <a:solidFill>
            <a:schemeClr val="tx1"/>
          </a:solidFill>
          <a:latin typeface="+mn-lt"/>
          <a:ea typeface="+mn-ea"/>
        </a:defRPr>
      </a:lvl3pPr>
      <a:lvl4pPr marL="1657350" indent="-285750" algn="l" defTabSz="449263" rtl="0" eaLnBrk="0" fontAlgn="base" hangingPunct="0">
        <a:spcBef>
          <a:spcPts val="500"/>
        </a:spcBef>
        <a:spcAft>
          <a:spcPct val="0"/>
        </a:spcAft>
        <a:buClr>
          <a:schemeClr val="tx1"/>
        </a:buClr>
        <a:buSzPct val="120000"/>
        <a:buFont typeface="Symbol" pitchFamily="18" charset="2"/>
        <a:buChar char="·"/>
        <a:defRPr sz="1400">
          <a:solidFill>
            <a:schemeClr val="tx1"/>
          </a:solidFill>
          <a:latin typeface="+mn-lt"/>
          <a:ea typeface="+mn-ea"/>
        </a:defRPr>
      </a:lvl4pPr>
      <a:lvl5pPr marL="2057400" indent="-228600" algn="l" defTabSz="449263" rtl="0" eaLnBrk="0" fontAlgn="base" hangingPunct="0">
        <a:spcBef>
          <a:spcPts val="500"/>
        </a:spcBef>
        <a:spcAft>
          <a:spcPct val="0"/>
        </a:spcAft>
        <a:buClr>
          <a:schemeClr val="tx1"/>
        </a:buClr>
        <a:buSzPct val="120000"/>
        <a:buFont typeface="Symbol" pitchFamily="18" charset="2"/>
        <a:buChar char="·"/>
        <a:defRPr sz="1200">
          <a:solidFill>
            <a:schemeClr val="tx1"/>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FF448-94E6-4FD1-B694-DB2DD44867CC}" type="datetimeFigureOut">
              <a:rPr lang="sv-SE" smtClean="0"/>
              <a:t>2015-10-19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9EF74-3808-4DE8-A6B0-B20D8758E828}" type="slidenum">
              <a:rPr lang="sv-SE" smtClean="0"/>
              <a:t>‹#›</a:t>
            </a:fld>
            <a:endParaRPr lang="sv-SE"/>
          </a:p>
        </p:txBody>
      </p:sp>
    </p:spTree>
    <p:extLst>
      <p:ext uri="{BB962C8B-B14F-4D97-AF65-F5344CB8AC3E}">
        <p14:creationId xmlns:p14="http://schemas.microsoft.com/office/powerpoint/2010/main" val="1425572216"/>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eva.sartorius@elegnamnden.se" TargetMode="External"/><Relationship Id="rId1" Type="http://schemas.openxmlformats.org/officeDocument/2006/relationships/slideLayout" Target="../slideLayouts/slideLayout1.xml"/><Relationship Id="rId4" Type="http://schemas.openxmlformats.org/officeDocument/2006/relationships/image" Target="file:///S:\Office14\Bildbank\Arbetsliv%20liten\skatteverket%2013021335513-96ppi-41x46.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legnamnden.se/download/18.5a85666214dbad743ff10b33/1440592487071/Webbformul%C3%A4r+-+Anslutningsavtal+f%C3%B6r+tillhandah%C3%A5llare+av+e-tj%C3%A4n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eur-lex.europa.eu/legal-content/SV/TXT/PDF/?uri=CELEX:32014R0910&amp;from=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file:///S:\Office14\Bildbank\Myndigheter&amp;SKV%20liten\2012_11_20_1342%20IMG_4277-96ppi-41x46.jpg" TargetMode="Externa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legnamnden.s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s://twitter.com/elegnamnden" TargetMode="External"/><Relationship Id="rId4" Type="http://schemas.openxmlformats.org/officeDocument/2006/relationships/hyperlink" Target="http://www.sveleg.s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file:///S:\Office14\Bildbank\M&#228;nniskor%20liten\skatteverket%2013021335325-96ppi-41x46.jpg"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file:///S:\Office14\Bildbank\M&#228;nniskor%20liten\_MG_4889-2-96ppi-41x46.jpg" TargetMode="External"/><Relationship Id="rId5" Type="http://schemas.openxmlformats.org/officeDocument/2006/relationships/image" Target="../media/image5.jpg"/><Relationship Id="rId4" Type="http://schemas.openxmlformats.org/officeDocument/2006/relationships/hyperlink" Target="http://www.elegnamnden.s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file:///S:\Office14\Bildbank\M&#228;nniskor%20liten\_MG_4844-2-96ppi-41x46.jpg"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file:///S:\Office14\Bildbank\Symboler&amp;Id&#233;bilder%20liten\2011_05_12_0632%20_MG_9616-96ppi-41x46.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file:///S:\Office14\Bildbank\Myndigheter&amp;SKV%20liten\skatteverket-fatburen-300-96ppi-41x46.jpg"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file:///S:\Office14\Bildbank\M&#228;nniskor%20liten\skatteverket%2013021335284-96ppi-41x46.jpg" TargetMode="Externa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01040" y="2115185"/>
            <a:ext cx="7772400" cy="1470025"/>
          </a:xfrm>
        </p:spPr>
        <p:txBody>
          <a:bodyPr/>
          <a:lstStyle/>
          <a:p>
            <a:r>
              <a:rPr lang="sv-SE" b="1" dirty="0" smtClean="0">
                <a:latin typeface="Calibri" panose="020F0502020204030204" pitchFamily="34" charset="0"/>
              </a:rPr>
              <a:t>Svenska och utländska e-legitimationer </a:t>
            </a:r>
            <a:br>
              <a:rPr lang="sv-SE" b="1" dirty="0" smtClean="0">
                <a:latin typeface="Calibri" panose="020F0502020204030204" pitchFamily="34" charset="0"/>
              </a:rPr>
            </a:br>
            <a:r>
              <a:rPr lang="sv-SE" b="1" dirty="0" smtClean="0">
                <a:latin typeface="Calibri" panose="020F0502020204030204" pitchFamily="34" charset="0"/>
              </a:rPr>
              <a:t>– vad händer? </a:t>
            </a:r>
            <a:br>
              <a:rPr lang="sv-SE" b="1" dirty="0" smtClean="0">
                <a:latin typeface="Calibri" panose="020F0502020204030204" pitchFamily="34" charset="0"/>
              </a:rPr>
            </a:br>
            <a:endParaRPr lang="sv-SE" b="1" dirty="0">
              <a:solidFill>
                <a:schemeClr val="tx1">
                  <a:lumMod val="75000"/>
                  <a:lumOff val="25000"/>
                </a:schemeClr>
              </a:solidFill>
              <a:latin typeface="Calibri" panose="020F0502020204030204" pitchFamily="34" charset="0"/>
              <a:cs typeface="Arial" panose="020B0604020202020204" pitchFamily="34" charset="0"/>
            </a:endParaRPr>
          </a:p>
        </p:txBody>
      </p:sp>
      <p:sp>
        <p:nvSpPr>
          <p:cNvPr id="3" name="Underrubrik 2"/>
          <p:cNvSpPr>
            <a:spLocks noGrp="1"/>
          </p:cNvSpPr>
          <p:nvPr>
            <p:ph type="subTitle" idx="1"/>
          </p:nvPr>
        </p:nvSpPr>
        <p:spPr>
          <a:xfrm>
            <a:off x="731520" y="3886200"/>
            <a:ext cx="6903720" cy="1752600"/>
          </a:xfrm>
        </p:spPr>
        <p:txBody>
          <a:bodyPr/>
          <a:lstStyle/>
          <a:p>
            <a:pPr algn="l"/>
            <a:r>
              <a:rPr lang="sv-SE" sz="1600" dirty="0" smtClean="0">
                <a:latin typeface="Calibri" panose="020F0502020204030204" pitchFamily="34" charset="0"/>
              </a:rPr>
              <a:t/>
            </a:r>
            <a:br>
              <a:rPr lang="sv-SE" sz="1600" dirty="0" smtClean="0">
                <a:latin typeface="Calibri" panose="020F0502020204030204" pitchFamily="34" charset="0"/>
              </a:rPr>
            </a:br>
            <a:r>
              <a:rPr lang="sv-SE" sz="1600" dirty="0" smtClean="0">
                <a:latin typeface="Calibri" panose="020F0502020204030204" pitchFamily="34" charset="0"/>
              </a:rPr>
              <a:t>2015-10-21</a:t>
            </a:r>
            <a:br>
              <a:rPr lang="sv-SE" sz="1600" dirty="0" smtClean="0">
                <a:latin typeface="Calibri" panose="020F0502020204030204" pitchFamily="34" charset="0"/>
              </a:rPr>
            </a:br>
            <a:r>
              <a:rPr lang="sv-SE" sz="1600" dirty="0" smtClean="0">
                <a:latin typeface="Calibri" panose="020F0502020204030204" pitchFamily="34" charset="0"/>
              </a:rPr>
              <a:t/>
            </a:r>
            <a:br>
              <a:rPr lang="sv-SE" sz="1600" dirty="0" smtClean="0">
                <a:latin typeface="Calibri" panose="020F0502020204030204" pitchFamily="34" charset="0"/>
              </a:rPr>
            </a:br>
            <a:r>
              <a:rPr lang="sv-SE" sz="1600" dirty="0" smtClean="0">
                <a:latin typeface="Calibri" panose="020F0502020204030204" pitchFamily="34" charset="0"/>
              </a:rPr>
              <a:t>Eva Sartorius, </a:t>
            </a:r>
            <a:r>
              <a:rPr lang="sv-SE" sz="1600" dirty="0" smtClean="0">
                <a:latin typeface="Calibri" panose="020F0502020204030204" pitchFamily="34" charset="0"/>
                <a:hlinkClick r:id="rId2"/>
              </a:rPr>
              <a:t>eva.sartorius@elegnamnden.se</a:t>
            </a:r>
            <a:endParaRPr lang="sv-SE" sz="1600" dirty="0" smtClean="0">
              <a:latin typeface="Calibri" panose="020F0502020204030204" pitchFamily="34" charset="0"/>
            </a:endParaRPr>
          </a:p>
          <a:p>
            <a:pPr algn="l"/>
            <a:endParaRPr lang="sv-SE" sz="1600" dirty="0">
              <a:latin typeface="Calibri" panose="020F0502020204030204" pitchFamily="34" charset="0"/>
            </a:endParaRPr>
          </a:p>
          <a:p>
            <a:pPr algn="l"/>
            <a:endParaRPr lang="sv-SE" sz="1600" dirty="0" smtClean="0">
              <a:latin typeface="Calibri" panose="020F0502020204030204" pitchFamily="34" charset="0"/>
            </a:endParaRPr>
          </a:p>
          <a:p>
            <a:pPr algn="l"/>
            <a:r>
              <a:rPr lang="sv-SE" sz="1600" dirty="0" smtClean="0">
                <a:latin typeface="Calibri" panose="020F0502020204030204" pitchFamily="34" charset="0"/>
              </a:rPr>
              <a:t>@</a:t>
            </a:r>
            <a:r>
              <a:rPr lang="sv-SE" sz="1600" dirty="0" err="1" smtClean="0">
                <a:latin typeface="Calibri" panose="020F0502020204030204" pitchFamily="34" charset="0"/>
              </a:rPr>
              <a:t>elegnamnden</a:t>
            </a:r>
            <a:endParaRPr lang="sv-SE" sz="1600" dirty="0" smtClean="0">
              <a:latin typeface="Calibri" panose="020F0502020204030204" pitchFamily="34" charset="0"/>
            </a:endParaRPr>
          </a:p>
          <a:p>
            <a:pPr algn="l"/>
            <a:endParaRPr lang="sv-SE" dirty="0">
              <a:latin typeface="Calibri" panose="020F0502020204030204" pitchFamily="34" charset="0"/>
            </a:endParaRPr>
          </a:p>
          <a:p>
            <a:pPr algn="l"/>
            <a:endParaRPr lang="sv-SE" dirty="0">
              <a:latin typeface="Calibri" panose="020F0502020204030204" pitchFamily="34" charset="0"/>
            </a:endParaRPr>
          </a:p>
        </p:txBody>
      </p:sp>
      <p:pic>
        <p:nvPicPr>
          <p:cNvPr id="4" name="Bildobjekt 3"/>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6035040" y="3566160"/>
            <a:ext cx="1488319" cy="1670758"/>
          </a:xfrm>
          <a:prstGeom prst="rect">
            <a:avLst/>
          </a:prstGeom>
        </p:spPr>
      </p:pic>
    </p:spTree>
    <p:extLst>
      <p:ext uri="{BB962C8B-B14F-4D97-AF65-F5344CB8AC3E}">
        <p14:creationId xmlns:p14="http://schemas.microsoft.com/office/powerpoint/2010/main" val="1028298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Checklista för offentliga myndigheter</a:t>
            </a:r>
            <a:br>
              <a:rPr lang="sv-SE" dirty="0" smtClean="0">
                <a:latin typeface="Calibri" panose="020F0502020204030204" pitchFamily="34" charset="0"/>
              </a:rPr>
            </a:br>
            <a:r>
              <a:rPr lang="sv-SE" dirty="0" smtClean="0">
                <a:latin typeface="Calibri" panose="020F0502020204030204" pitchFamily="34" charset="0"/>
              </a:rPr>
              <a:t>2015 - 2016</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pPr marL="457200" indent="-457200">
              <a:buFont typeface="+mj-lt"/>
              <a:buAutoNum type="arabicPeriod"/>
            </a:pPr>
            <a:r>
              <a:rPr lang="sv-SE" sz="1800" dirty="0" smtClean="0">
                <a:latin typeface="Calibri" panose="020F0502020204030204" pitchFamily="34" charset="0"/>
              </a:rPr>
              <a:t>Teckna </a:t>
            </a:r>
            <a:r>
              <a:rPr lang="sv-SE" sz="1800" dirty="0" smtClean="0">
                <a:latin typeface="Calibri" panose="020F0502020204030204" pitchFamily="34" charset="0"/>
                <a:hlinkClick r:id="rId2"/>
              </a:rPr>
              <a:t>avtal</a:t>
            </a:r>
            <a:r>
              <a:rPr lang="sv-SE" sz="1800" dirty="0" smtClean="0">
                <a:latin typeface="Calibri" panose="020F0502020204030204" pitchFamily="34" charset="0"/>
              </a:rPr>
              <a:t> (med E-legitimationsnämnden – det kostar först vid trafik)</a:t>
            </a:r>
            <a:endParaRPr lang="sv-SE" sz="1800" dirty="0">
              <a:latin typeface="Calibri" panose="020F0502020204030204" pitchFamily="34" charset="0"/>
            </a:endParaRPr>
          </a:p>
          <a:p>
            <a:pPr marL="457200" indent="-457200">
              <a:buFont typeface="+mj-lt"/>
              <a:buAutoNum type="arabicPeriod"/>
            </a:pPr>
            <a:r>
              <a:rPr lang="sv-SE" sz="1800" dirty="0" smtClean="0">
                <a:latin typeface="Calibri" panose="020F0502020204030204" pitchFamily="34" charset="0"/>
              </a:rPr>
              <a:t>Snabbinventera </a:t>
            </a:r>
            <a:r>
              <a:rPr lang="sv-SE" sz="1800" dirty="0">
                <a:latin typeface="Calibri" panose="020F0502020204030204" pitchFamily="34" charset="0"/>
              </a:rPr>
              <a:t>e-tjänsterna och budgetera</a:t>
            </a:r>
          </a:p>
          <a:p>
            <a:pPr lvl="1"/>
            <a:r>
              <a:rPr lang="sv-SE" dirty="0" smtClean="0">
                <a:latin typeface="Calibri" panose="020F0502020204030204" pitchFamily="34" charset="0"/>
              </a:rPr>
              <a:t>I vilka e-tjänster använder </a:t>
            </a:r>
            <a:r>
              <a:rPr lang="sv-SE" dirty="0">
                <a:latin typeface="Calibri" panose="020F0502020204030204" pitchFamily="34" charset="0"/>
              </a:rPr>
              <a:t>vi e-legitimationer?</a:t>
            </a:r>
          </a:p>
          <a:p>
            <a:pPr lvl="1"/>
            <a:r>
              <a:rPr lang="sv-SE" dirty="0">
                <a:latin typeface="Calibri" panose="020F0502020204030204" pitchFamily="34" charset="0"/>
              </a:rPr>
              <a:t>Använder vi elektroniska underskrifter?</a:t>
            </a:r>
          </a:p>
          <a:p>
            <a:pPr lvl="1"/>
            <a:r>
              <a:rPr lang="sv-SE" dirty="0" smtClean="0">
                <a:latin typeface="Calibri" panose="020F0502020204030204" pitchFamily="34" charset="0"/>
              </a:rPr>
              <a:t>Vilka leverantörer, lösningar </a:t>
            </a:r>
            <a:r>
              <a:rPr lang="sv-SE" dirty="0">
                <a:latin typeface="Calibri" panose="020F0502020204030204" pitchFamily="34" charset="0"/>
              </a:rPr>
              <a:t>och avtal har vi? Kom ihåg outsourcade e-tjänster.</a:t>
            </a:r>
          </a:p>
          <a:p>
            <a:pPr marL="457200" indent="-457200">
              <a:buFont typeface="+mj-lt"/>
              <a:buAutoNum type="arabicPeriod"/>
            </a:pPr>
            <a:r>
              <a:rPr lang="sv-SE" sz="1800" dirty="0" smtClean="0">
                <a:latin typeface="Calibri" panose="020F0502020204030204" pitchFamily="34" charset="0"/>
              </a:rPr>
              <a:t>Avropa vid behov</a:t>
            </a:r>
            <a:endParaRPr lang="sv-SE" sz="1800" dirty="0">
              <a:latin typeface="Calibri" panose="020F0502020204030204" pitchFamily="34" charset="0"/>
            </a:endParaRPr>
          </a:p>
          <a:p>
            <a:pPr lvl="1"/>
            <a:r>
              <a:rPr lang="sv-SE" dirty="0" smtClean="0">
                <a:latin typeface="Calibri" panose="020F0502020204030204" pitchFamily="34" charset="0"/>
              </a:rPr>
              <a:t>Underskriftstjänst (Kammarkollegiets ramavtal PT14IF)</a:t>
            </a:r>
            <a:endParaRPr lang="sv-SE" dirty="0">
              <a:latin typeface="Calibri" panose="020F0502020204030204" pitchFamily="34" charset="0"/>
            </a:endParaRPr>
          </a:p>
          <a:p>
            <a:pPr lvl="1"/>
            <a:r>
              <a:rPr lang="sv-SE" dirty="0" smtClean="0">
                <a:latin typeface="Calibri" panose="020F0502020204030204" pitchFamily="34" charset="0"/>
              </a:rPr>
              <a:t>Ev. övrig systemintegration som behövs </a:t>
            </a:r>
            <a:endParaRPr lang="sv-SE" dirty="0">
              <a:latin typeface="Calibri" panose="020F0502020204030204" pitchFamily="34" charset="0"/>
            </a:endParaRPr>
          </a:p>
          <a:p>
            <a:pPr lvl="1"/>
            <a:r>
              <a:rPr lang="sv-SE" sz="1800" dirty="0" smtClean="0">
                <a:latin typeface="Calibri" panose="020F0502020204030204" pitchFamily="34" charset="0"/>
              </a:rPr>
              <a:t>Genomför tekniska förändringar och testa </a:t>
            </a:r>
            <a:endParaRPr lang="sv-SE" dirty="0">
              <a:latin typeface="Calibri" panose="020F0502020204030204" pitchFamily="34" charset="0"/>
            </a:endParaRPr>
          </a:p>
          <a:p>
            <a:pPr marL="457200" indent="-457200">
              <a:buFont typeface="+mj-lt"/>
              <a:buAutoNum type="arabicPeriod"/>
            </a:pPr>
            <a:r>
              <a:rPr lang="sv-SE" sz="1800" dirty="0">
                <a:latin typeface="Calibri" panose="020F0502020204030204" pitchFamily="34" charset="0"/>
              </a:rPr>
              <a:t>Testa i E-legitimationsnämndens testfederation (läs mer på sveleg.se) och produktionssätt</a:t>
            </a: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9715" y="5699735"/>
            <a:ext cx="2362205" cy="868039"/>
          </a:xfrm>
          <a:prstGeom prst="rect">
            <a:avLst/>
          </a:prstGeom>
        </p:spPr>
      </p:pic>
    </p:spTree>
    <p:extLst>
      <p:ext uri="{BB962C8B-B14F-4D97-AF65-F5344CB8AC3E}">
        <p14:creationId xmlns:p14="http://schemas.microsoft.com/office/powerpoint/2010/main" val="460218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01040" y="2115185"/>
            <a:ext cx="7772400" cy="1470025"/>
          </a:xfrm>
        </p:spPr>
        <p:txBody>
          <a:bodyPr/>
          <a:lstStyle/>
          <a:p>
            <a:r>
              <a:rPr lang="sv-SE" b="1" dirty="0">
                <a:latin typeface="Calibri" panose="020F0502020204030204" pitchFamily="34" charset="0"/>
              </a:rPr>
              <a:t>U</a:t>
            </a:r>
            <a:r>
              <a:rPr lang="sv-SE" b="1" dirty="0" smtClean="0">
                <a:latin typeface="Calibri" panose="020F0502020204030204" pitchFamily="34" charset="0"/>
              </a:rPr>
              <a:t>tländska e-legitimationer </a:t>
            </a:r>
            <a:br>
              <a:rPr lang="sv-SE" b="1" dirty="0" smtClean="0">
                <a:latin typeface="Calibri" panose="020F0502020204030204" pitchFamily="34" charset="0"/>
              </a:rPr>
            </a:br>
            <a:r>
              <a:rPr lang="sv-SE" b="1" dirty="0" smtClean="0">
                <a:latin typeface="Calibri" panose="020F0502020204030204" pitchFamily="34" charset="0"/>
              </a:rPr>
              <a:t>– vad händer? </a:t>
            </a:r>
            <a:br>
              <a:rPr lang="sv-SE" b="1" dirty="0" smtClean="0">
                <a:latin typeface="Calibri" panose="020F0502020204030204" pitchFamily="34" charset="0"/>
              </a:rPr>
            </a:br>
            <a:endParaRPr lang="sv-SE" b="1" dirty="0">
              <a:solidFill>
                <a:schemeClr val="tx1">
                  <a:lumMod val="75000"/>
                  <a:lumOff val="25000"/>
                </a:schemeClr>
              </a:solidFill>
              <a:latin typeface="Calibri" panose="020F0502020204030204" pitchFamily="34" charset="0"/>
              <a:cs typeface="Arial" panose="020B0604020202020204" pitchFamily="34" charset="0"/>
            </a:endParaRPr>
          </a:p>
        </p:txBody>
      </p:sp>
      <p:sp>
        <p:nvSpPr>
          <p:cNvPr id="3" name="Underrubrik 2"/>
          <p:cNvSpPr>
            <a:spLocks noGrp="1"/>
          </p:cNvSpPr>
          <p:nvPr>
            <p:ph type="subTitle" idx="1"/>
          </p:nvPr>
        </p:nvSpPr>
        <p:spPr>
          <a:xfrm>
            <a:off x="731520" y="3886200"/>
            <a:ext cx="6903720" cy="1752600"/>
          </a:xfrm>
        </p:spPr>
        <p:txBody>
          <a:bodyPr/>
          <a:lstStyle/>
          <a:p>
            <a:pPr algn="l"/>
            <a:endParaRPr lang="sv-SE" sz="1600" dirty="0">
              <a:latin typeface="Calibri" panose="020F0502020204030204" pitchFamily="34" charset="0"/>
            </a:endParaRPr>
          </a:p>
          <a:p>
            <a:pPr algn="l"/>
            <a:endParaRPr lang="sv-SE" sz="1600" dirty="0" smtClean="0">
              <a:latin typeface="Calibri" panose="020F0502020204030204" pitchFamily="34" charset="0"/>
            </a:endParaRPr>
          </a:p>
          <a:p>
            <a:pPr algn="l"/>
            <a:endParaRPr lang="sv-SE" dirty="0">
              <a:latin typeface="Calibri" panose="020F0502020204030204" pitchFamily="34" charset="0"/>
            </a:endParaRPr>
          </a:p>
          <a:p>
            <a:pPr algn="l"/>
            <a:endParaRPr lang="sv-SE" dirty="0">
              <a:latin typeface="Calibri" panose="020F0502020204030204" pitchFamily="34" charset="0"/>
            </a:endParaRPr>
          </a:p>
        </p:txBody>
      </p:sp>
    </p:spTree>
    <p:extLst>
      <p:ext uri="{BB962C8B-B14F-4D97-AF65-F5344CB8AC3E}">
        <p14:creationId xmlns:p14="http://schemas.microsoft.com/office/powerpoint/2010/main" val="3089199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Vad gäller för utländska e-legitimationer?</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r>
              <a:rPr lang="sv-SE" sz="1800" dirty="0" smtClean="0">
                <a:latin typeface="Calibri" panose="020F0502020204030204" pitchFamily="34" charset="0"/>
              </a:rPr>
              <a:t>Beslutad EU-förordning gäller som lag (</a:t>
            </a:r>
            <a:r>
              <a:rPr lang="sv-SE" sz="1800" dirty="0" err="1" smtClean="0">
                <a:latin typeface="Calibri" panose="020F0502020204030204" pitchFamily="34" charset="0"/>
                <a:hlinkClick r:id="rId3"/>
              </a:rPr>
              <a:t>eIDAS</a:t>
            </a:r>
            <a:r>
              <a:rPr lang="sv-SE" sz="1800" dirty="0" smtClean="0">
                <a:latin typeface="Calibri" panose="020F0502020204030204" pitchFamily="34" charset="0"/>
              </a:rPr>
              <a:t>)</a:t>
            </a:r>
          </a:p>
          <a:p>
            <a:r>
              <a:rPr lang="sv-SE" sz="1800" dirty="0" smtClean="0">
                <a:latin typeface="Calibri" panose="020F0502020204030204" pitchFamily="34" charset="0"/>
              </a:rPr>
              <a:t>Omfattar EU-/EES-godkända e-legitimationer  </a:t>
            </a:r>
          </a:p>
          <a:p>
            <a:r>
              <a:rPr lang="sv-SE" sz="1800" dirty="0" smtClean="0">
                <a:latin typeface="Calibri" panose="020F0502020204030204" pitchFamily="34" charset="0"/>
              </a:rPr>
              <a:t>Alla offentliga myndigheter måste ta emot godkända e-legitimeringar i e-tjänster som kräver e-legitimation, från 29 september 2018</a:t>
            </a:r>
          </a:p>
          <a:p>
            <a:r>
              <a:rPr lang="sv-SE" sz="1800" dirty="0" smtClean="0">
                <a:latin typeface="Calibri" panose="020F0502020204030204" pitchFamily="34" charset="0"/>
              </a:rPr>
              <a:t>Frivilligt </a:t>
            </a:r>
            <a:r>
              <a:rPr lang="sv-SE" sz="1800" dirty="0">
                <a:latin typeface="Calibri" panose="020F0502020204030204" pitchFamily="34" charset="0"/>
              </a:rPr>
              <a:t>för privat </a:t>
            </a:r>
            <a:r>
              <a:rPr lang="sv-SE" sz="1800" dirty="0" smtClean="0">
                <a:latin typeface="Calibri" panose="020F0502020204030204" pitchFamily="34" charset="0"/>
              </a:rPr>
              <a:t>sektor att </a:t>
            </a:r>
            <a:r>
              <a:rPr lang="sv-SE" sz="1800" dirty="0">
                <a:latin typeface="Calibri" panose="020F0502020204030204" pitchFamily="34" charset="0"/>
              </a:rPr>
              <a:t>ta emot </a:t>
            </a:r>
            <a:endParaRPr lang="sv-SE" sz="1800" dirty="0" smtClean="0">
              <a:latin typeface="Calibri" panose="020F0502020204030204" pitchFamily="34" charset="0"/>
            </a:endParaRPr>
          </a:p>
          <a:p>
            <a:r>
              <a:rPr lang="sv-SE" sz="1800" dirty="0" smtClean="0">
                <a:latin typeface="Calibri" panose="020F0502020204030204" pitchFamily="34" charset="0"/>
              </a:rPr>
              <a:t>Användarens behörighet avgörs av varje e-tjänst</a:t>
            </a:r>
          </a:p>
          <a:p>
            <a:r>
              <a:rPr lang="sv-SE" sz="1800" dirty="0" smtClean="0">
                <a:latin typeface="Calibri" panose="020F0502020204030204" pitchFamily="34" charset="0"/>
              </a:rPr>
              <a:t>Personidentitetsbegrepp bestäms av e-legitimationslandet, ”så beständigt som möjligt”</a:t>
            </a:r>
          </a:p>
          <a:p>
            <a:r>
              <a:rPr lang="sv-SE" sz="1800" dirty="0" smtClean="0">
                <a:latin typeface="Calibri" panose="020F0502020204030204" pitchFamily="34" charset="0"/>
              </a:rPr>
              <a:t>Frivilligt för länderna att ge användare</a:t>
            </a:r>
            <a:br>
              <a:rPr lang="sv-SE" sz="1800" dirty="0" smtClean="0">
                <a:latin typeface="Calibri" panose="020F0502020204030204" pitchFamily="34" charset="0"/>
              </a:rPr>
            </a:br>
            <a:r>
              <a:rPr lang="sv-SE" sz="1800" dirty="0" smtClean="0">
                <a:latin typeface="Calibri" panose="020F0502020204030204" pitchFamily="34" charset="0"/>
              </a:rPr>
              <a:t>tillgång till e-legitimationer</a:t>
            </a:r>
          </a:p>
          <a:p>
            <a:r>
              <a:rPr lang="sv-SE" sz="1800" dirty="0" smtClean="0">
                <a:latin typeface="Calibri" panose="020F0502020204030204" pitchFamily="34" charset="0"/>
              </a:rPr>
              <a:t>Varje EU-/EES-land ska ha en </a:t>
            </a:r>
            <a:r>
              <a:rPr lang="sv-SE" sz="1800" dirty="0" err="1" smtClean="0">
                <a:latin typeface="Calibri" panose="020F0502020204030204" pitchFamily="34" charset="0"/>
              </a:rPr>
              <a:t>eIDAS</a:t>
            </a:r>
            <a:r>
              <a:rPr lang="sv-SE" sz="1800" dirty="0" smtClean="0">
                <a:latin typeface="Calibri" panose="020F0502020204030204" pitchFamily="34" charset="0"/>
              </a:rPr>
              <a:t>-nod som slussar</a:t>
            </a:r>
            <a:br>
              <a:rPr lang="sv-SE" sz="1800" dirty="0" smtClean="0">
                <a:latin typeface="Calibri" panose="020F0502020204030204" pitchFamily="34" charset="0"/>
              </a:rPr>
            </a:br>
            <a:r>
              <a:rPr lang="sv-SE" sz="1800" dirty="0" smtClean="0">
                <a:latin typeface="Calibri" panose="020F0502020204030204" pitchFamily="34" charset="0"/>
              </a:rPr>
              <a:t>e-legitimationstrafiken till och från landet </a:t>
            </a:r>
          </a:p>
          <a:p>
            <a:r>
              <a:rPr lang="sv-SE" sz="1800" dirty="0" smtClean="0">
                <a:latin typeface="Calibri" panose="020F0502020204030204" pitchFamily="34" charset="0"/>
              </a:rPr>
              <a:t>EU:s samarbetsnätverk har kommit igång</a:t>
            </a:r>
          </a:p>
        </p:txBody>
      </p:sp>
      <p:pic>
        <p:nvPicPr>
          <p:cNvPr id="4" name="Bildobjekt 3"/>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6278880" y="4693920"/>
            <a:ext cx="1422925" cy="1597349"/>
          </a:xfrm>
          <a:prstGeom prst="rect">
            <a:avLst/>
          </a:prstGeom>
        </p:spPr>
      </p:pic>
    </p:spTree>
    <p:extLst>
      <p:ext uri="{BB962C8B-B14F-4D97-AF65-F5344CB8AC3E}">
        <p14:creationId xmlns:p14="http://schemas.microsoft.com/office/powerpoint/2010/main" val="939953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E-legitimationsnämndens uppdrag </a:t>
            </a:r>
            <a:r>
              <a:rPr lang="sv-SE" dirty="0" err="1" smtClean="0">
                <a:latin typeface="Calibri" panose="020F0502020204030204" pitchFamily="34" charset="0"/>
              </a:rPr>
              <a:t>eIDAS</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pPr marL="0" indent="0">
              <a:buNone/>
            </a:pPr>
            <a:r>
              <a:rPr lang="sv-SE" sz="1800" dirty="0" smtClean="0">
                <a:latin typeface="Calibri" panose="020F0502020204030204" pitchFamily="34" charset="0"/>
              </a:rPr>
              <a:t>Regeringen har hittills givit följande uppdrag:</a:t>
            </a:r>
          </a:p>
          <a:p>
            <a:r>
              <a:rPr lang="sv-SE" sz="1800" dirty="0" smtClean="0">
                <a:latin typeface="Calibri" panose="020F0502020204030204" pitchFamily="34" charset="0"/>
              </a:rPr>
              <a:t>Regeringsuppdrag – utredning 31 december 2015</a:t>
            </a:r>
          </a:p>
          <a:p>
            <a:r>
              <a:rPr lang="sv-SE" sz="1800" dirty="0" smtClean="0">
                <a:latin typeface="Calibri" panose="020F0502020204030204" pitchFamily="34" charset="0"/>
              </a:rPr>
              <a:t>Samarbetsnätverk</a:t>
            </a:r>
          </a:p>
          <a:p>
            <a:r>
              <a:rPr lang="sv-SE" sz="1800" dirty="0" smtClean="0">
                <a:latin typeface="Calibri" panose="020F0502020204030204" pitchFamily="34" charset="0"/>
              </a:rPr>
              <a:t>Svenska kontaktpunkten</a:t>
            </a:r>
          </a:p>
          <a:p>
            <a:endParaRPr lang="sv-SE" sz="1800" dirty="0">
              <a:latin typeface="Calibri" panose="020F0502020204030204" pitchFamily="34" charset="0"/>
            </a:endParaRPr>
          </a:p>
          <a:p>
            <a:pPr marL="0" indent="0">
              <a:buNone/>
            </a:pPr>
            <a:r>
              <a:rPr lang="sv-SE" sz="1800" dirty="0" smtClean="0">
                <a:latin typeface="Calibri" panose="020F0502020204030204" pitchFamily="34" charset="0"/>
              </a:rPr>
              <a:t>Kommande uppdrag (gissat från budgetpropositionen för 2016):</a:t>
            </a:r>
          </a:p>
          <a:p>
            <a:r>
              <a:rPr lang="sv-SE" sz="1800" dirty="0" err="1" smtClean="0">
                <a:latin typeface="Calibri" panose="020F0502020204030204" pitchFamily="34" charset="0"/>
              </a:rPr>
              <a:t>eIDAS</a:t>
            </a:r>
            <a:r>
              <a:rPr lang="sv-SE" sz="1800" dirty="0" smtClean="0">
                <a:latin typeface="Calibri" panose="020F0502020204030204" pitchFamily="34" charset="0"/>
              </a:rPr>
              <a:t>-nod</a:t>
            </a:r>
          </a:p>
          <a:p>
            <a:r>
              <a:rPr lang="sv-SE" sz="1800" dirty="0" smtClean="0">
                <a:latin typeface="Calibri" panose="020F0502020204030204" pitchFamily="34" charset="0"/>
              </a:rPr>
              <a:t>Information till myndigheter</a:t>
            </a:r>
          </a:p>
          <a:p>
            <a:r>
              <a:rPr lang="sv-SE" sz="1800" dirty="0" smtClean="0">
                <a:latin typeface="Calibri" panose="020F0502020204030204" pitchFamily="34" charset="0"/>
              </a:rPr>
              <a:t>xxx</a:t>
            </a:r>
          </a:p>
        </p:txBody>
      </p:sp>
    </p:spTree>
    <p:extLst>
      <p:ext uri="{BB962C8B-B14F-4D97-AF65-F5344CB8AC3E}">
        <p14:creationId xmlns:p14="http://schemas.microsoft.com/office/powerpoint/2010/main" val="2668222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Checklista utländska e-legitimationer</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pPr marL="457200" indent="-457200">
              <a:buFont typeface="+mj-lt"/>
              <a:buAutoNum type="arabicPeriod"/>
            </a:pPr>
            <a:r>
              <a:rPr lang="sv-SE" sz="1800" dirty="0" smtClean="0">
                <a:latin typeface="Calibri" panose="020F0502020204030204" pitchFamily="34" charset="0"/>
              </a:rPr>
              <a:t>Alla offentliga e-tjänster som tar emot svenska e-legitimationer (t.ex. </a:t>
            </a:r>
            <a:r>
              <a:rPr lang="sv-SE" sz="1800" dirty="0" err="1" smtClean="0">
                <a:latin typeface="Calibri" panose="020F0502020204030204" pitchFamily="34" charset="0"/>
              </a:rPr>
              <a:t>BankID</a:t>
            </a:r>
            <a:r>
              <a:rPr lang="sv-SE" sz="1800" dirty="0" smtClean="0">
                <a:latin typeface="Calibri" panose="020F0502020204030204" pitchFamily="34" charset="0"/>
              </a:rPr>
              <a:t>) måste även ta emot EU-listade utländska e-legitimationer från 29 september 2018</a:t>
            </a:r>
            <a:endParaRPr lang="sv-SE" sz="1800" dirty="0">
              <a:latin typeface="Calibri" panose="020F0502020204030204" pitchFamily="34" charset="0"/>
            </a:endParaRPr>
          </a:p>
          <a:p>
            <a:pPr lvl="1"/>
            <a:r>
              <a:rPr lang="sv-SE" dirty="0" smtClean="0">
                <a:latin typeface="Calibri" panose="020F0502020204030204" pitchFamily="34" charset="0"/>
              </a:rPr>
              <a:t>Hantera som ett minimum ”väntrummet” (</a:t>
            </a:r>
            <a:r>
              <a:rPr lang="sv-SE" dirty="0" err="1" smtClean="0">
                <a:latin typeface="Calibri" panose="020F0502020204030204" pitchFamily="34" charset="0"/>
              </a:rPr>
              <a:t>We</a:t>
            </a:r>
            <a:r>
              <a:rPr lang="sv-SE" dirty="0" smtClean="0">
                <a:latin typeface="Calibri" panose="020F0502020204030204" pitchFamily="34" charset="0"/>
              </a:rPr>
              <a:t> </a:t>
            </a:r>
            <a:r>
              <a:rPr lang="sv-SE" dirty="0" err="1" smtClean="0">
                <a:latin typeface="Calibri" panose="020F0502020204030204" pitchFamily="34" charset="0"/>
              </a:rPr>
              <a:t>have</a:t>
            </a:r>
            <a:r>
              <a:rPr lang="sv-SE" dirty="0" smtClean="0">
                <a:latin typeface="Calibri" panose="020F0502020204030204" pitchFamily="34" charset="0"/>
              </a:rPr>
              <a:t> accepted </a:t>
            </a:r>
            <a:r>
              <a:rPr lang="sv-SE" dirty="0" err="1" smtClean="0">
                <a:latin typeface="Calibri" panose="020F0502020204030204" pitchFamily="34" charset="0"/>
              </a:rPr>
              <a:t>your</a:t>
            </a:r>
            <a:r>
              <a:rPr lang="sv-SE" dirty="0" smtClean="0">
                <a:latin typeface="Calibri" panose="020F0502020204030204" pitchFamily="34" charset="0"/>
              </a:rPr>
              <a:t> eID, </a:t>
            </a:r>
            <a:r>
              <a:rPr lang="sv-SE" dirty="0" err="1" smtClean="0">
                <a:latin typeface="Calibri" panose="020F0502020204030204" pitchFamily="34" charset="0"/>
              </a:rPr>
              <a:t>but</a:t>
            </a:r>
            <a:r>
              <a:rPr lang="sv-SE" dirty="0" smtClean="0">
                <a:latin typeface="Calibri" panose="020F0502020204030204" pitchFamily="34" charset="0"/>
              </a:rPr>
              <a:t>…)</a:t>
            </a:r>
            <a:endParaRPr lang="sv-SE" dirty="0">
              <a:latin typeface="Calibri" panose="020F0502020204030204" pitchFamily="34" charset="0"/>
            </a:endParaRPr>
          </a:p>
          <a:p>
            <a:pPr marL="457200" indent="-457200">
              <a:buFont typeface="+mj-lt"/>
              <a:buAutoNum type="arabicPeriod"/>
            </a:pPr>
            <a:r>
              <a:rPr lang="sv-SE" sz="1800" dirty="0" smtClean="0">
                <a:latin typeface="Calibri" panose="020F0502020204030204" pitchFamily="34" charset="0"/>
              </a:rPr>
              <a:t>Vidareutveckling av e-tjänsterna</a:t>
            </a:r>
          </a:p>
          <a:p>
            <a:pPr lvl="1"/>
            <a:r>
              <a:rPr lang="sv-SE" dirty="0">
                <a:latin typeface="Calibri" panose="020F0502020204030204" pitchFamily="34" charset="0"/>
              </a:rPr>
              <a:t>Gå igenom tillitsnivå mot informationsklass </a:t>
            </a:r>
            <a:r>
              <a:rPr lang="sv-SE" dirty="0" smtClean="0">
                <a:latin typeface="Calibri" panose="020F0502020204030204" pitchFamily="34" charset="0"/>
              </a:rPr>
              <a:t> och andra säkerhetskrav </a:t>
            </a:r>
            <a:endParaRPr lang="sv-SE" dirty="0">
              <a:latin typeface="Calibri" panose="020F0502020204030204" pitchFamily="34" charset="0"/>
            </a:endParaRPr>
          </a:p>
          <a:p>
            <a:pPr lvl="1"/>
            <a:r>
              <a:rPr lang="sv-SE" dirty="0" smtClean="0">
                <a:latin typeface="Calibri" panose="020F0502020204030204" pitchFamily="34" charset="0"/>
              </a:rPr>
              <a:t>Hantera e-legitimationsländernas id-begrepp?</a:t>
            </a:r>
          </a:p>
          <a:p>
            <a:pPr lvl="1"/>
            <a:r>
              <a:rPr lang="sv-SE" dirty="0" smtClean="0">
                <a:latin typeface="Calibri" panose="020F0502020204030204" pitchFamily="34" charset="0"/>
              </a:rPr>
              <a:t>Samordningsnummer? (Och personnummer)</a:t>
            </a:r>
          </a:p>
          <a:p>
            <a:pPr lvl="1"/>
            <a:r>
              <a:rPr lang="sv-SE" dirty="0" smtClean="0">
                <a:latin typeface="Calibri" panose="020F0502020204030204" pitchFamily="34" charset="0"/>
              </a:rPr>
              <a:t>Tips:</a:t>
            </a:r>
          </a:p>
          <a:p>
            <a:pPr lvl="2"/>
            <a:r>
              <a:rPr lang="sv-SE" dirty="0" smtClean="0">
                <a:latin typeface="Calibri" panose="020F0502020204030204" pitchFamily="34" charset="0"/>
              </a:rPr>
              <a:t>Språk i e-tjänsten</a:t>
            </a:r>
            <a:endParaRPr lang="sv-SE" dirty="0">
              <a:latin typeface="Calibri" panose="020F0502020204030204" pitchFamily="34" charset="0"/>
            </a:endParaRPr>
          </a:p>
          <a:p>
            <a:pPr lvl="2"/>
            <a:r>
              <a:rPr lang="sv-SE" dirty="0">
                <a:latin typeface="Calibri" panose="020F0502020204030204" pitchFamily="34" charset="0"/>
              </a:rPr>
              <a:t>Fundera extra på behörigheter, avstängning, loggar och backning</a:t>
            </a:r>
          </a:p>
          <a:p>
            <a:pPr lvl="2"/>
            <a:r>
              <a:rPr lang="sv-SE" dirty="0">
                <a:latin typeface="Calibri" panose="020F0502020204030204" pitchFamily="34" charset="0"/>
              </a:rPr>
              <a:t>Välj först de e-tjänster </a:t>
            </a:r>
            <a:r>
              <a:rPr lang="sv-SE" dirty="0" smtClean="0">
                <a:latin typeface="Calibri" panose="020F0502020204030204" pitchFamily="34" charset="0"/>
              </a:rPr>
              <a:t>med störst </a:t>
            </a:r>
            <a:r>
              <a:rPr lang="sv-SE" dirty="0">
                <a:latin typeface="Calibri" panose="020F0502020204030204" pitchFamily="34" charset="0"/>
              </a:rPr>
              <a:t>nytta och minst risk </a:t>
            </a:r>
          </a:p>
          <a:p>
            <a:pPr lvl="2"/>
            <a:r>
              <a:rPr lang="sv-SE" dirty="0">
                <a:latin typeface="Calibri" panose="020F0502020204030204" pitchFamily="34" charset="0"/>
              </a:rPr>
              <a:t>Var beredd på att bidra till och ta emot ökad incidentrapportering</a:t>
            </a:r>
          </a:p>
          <a:p>
            <a:pPr marL="457200" indent="-457200">
              <a:buFont typeface="+mj-lt"/>
              <a:buAutoNum type="arabicPeriod"/>
            </a:pPr>
            <a:endParaRPr lang="sv-SE" sz="1800" dirty="0">
              <a:latin typeface="Calibri" panose="020F0502020204030204" pitchFamily="34" charset="0"/>
            </a:endParaRP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0919" y="450302"/>
            <a:ext cx="767715" cy="775796"/>
          </a:xfrm>
          <a:prstGeom prst="rect">
            <a:avLst/>
          </a:prstGeom>
        </p:spPr>
      </p:pic>
    </p:spTree>
    <p:extLst>
      <p:ext uri="{BB962C8B-B14F-4D97-AF65-F5344CB8AC3E}">
        <p14:creationId xmlns:p14="http://schemas.microsoft.com/office/powerpoint/2010/main" val="1417699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Var hittar jag mer information?</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r>
              <a:rPr lang="sv-SE" dirty="0" smtClean="0">
                <a:latin typeface="Calibri" panose="020F0502020204030204" pitchFamily="34" charset="0"/>
              </a:rPr>
              <a:t>Nyheter och mer information finns på </a:t>
            </a:r>
            <a:r>
              <a:rPr lang="sv-SE" dirty="0" smtClean="0">
                <a:latin typeface="Calibri" panose="020F0502020204030204" pitchFamily="34" charset="0"/>
                <a:hlinkClick r:id="rId3"/>
              </a:rPr>
              <a:t>elegnamnden.se</a:t>
            </a:r>
            <a:endParaRPr lang="sv-SE" dirty="0" smtClean="0">
              <a:latin typeface="Calibri" panose="020F0502020204030204" pitchFamily="34" charset="0"/>
            </a:endParaRPr>
          </a:p>
          <a:p>
            <a:r>
              <a:rPr lang="sv-SE" dirty="0" err="1" smtClean="0">
                <a:latin typeface="Calibri" panose="020F0502020204030204" pitchFamily="34" charset="0"/>
              </a:rPr>
              <a:t>It-relaterade</a:t>
            </a:r>
            <a:r>
              <a:rPr lang="sv-SE" dirty="0" smtClean="0">
                <a:latin typeface="Calibri" panose="020F0502020204030204" pitchFamily="34" charset="0"/>
              </a:rPr>
              <a:t> frågor via </a:t>
            </a:r>
            <a:r>
              <a:rPr lang="sv-SE" dirty="0" smtClean="0">
                <a:latin typeface="Calibri" panose="020F0502020204030204" pitchFamily="34" charset="0"/>
                <a:hlinkClick r:id="rId4"/>
              </a:rPr>
              <a:t>sveleg.se</a:t>
            </a:r>
            <a:endParaRPr lang="sv-SE" dirty="0" smtClean="0">
              <a:latin typeface="Calibri" panose="020F0502020204030204" pitchFamily="34" charset="0"/>
            </a:endParaRPr>
          </a:p>
          <a:p>
            <a:r>
              <a:rPr lang="sv-SE" dirty="0" smtClean="0">
                <a:latin typeface="Calibri" panose="020F0502020204030204" pitchFamily="34" charset="0"/>
              </a:rPr>
              <a:t>Följ oss gärna på </a:t>
            </a:r>
            <a:r>
              <a:rPr lang="sv-SE" dirty="0" err="1" smtClean="0">
                <a:latin typeface="Calibri" panose="020F0502020204030204" pitchFamily="34" charset="0"/>
              </a:rPr>
              <a:t>Twitter</a:t>
            </a:r>
            <a:r>
              <a:rPr lang="sv-SE" dirty="0">
                <a:latin typeface="Calibri" panose="020F0502020204030204" pitchFamily="34" charset="0"/>
              </a:rPr>
              <a:t>:</a:t>
            </a:r>
            <a:r>
              <a:rPr lang="sv-SE" dirty="0" smtClean="0">
                <a:latin typeface="Calibri" panose="020F0502020204030204" pitchFamily="34" charset="0"/>
              </a:rPr>
              <a:t> </a:t>
            </a:r>
            <a:r>
              <a:rPr lang="sv-SE" dirty="0" smtClean="0">
                <a:latin typeface="Calibri" panose="020F0502020204030204" pitchFamily="34" charset="0"/>
                <a:hlinkClick r:id="rId5"/>
              </a:rPr>
              <a:t>@</a:t>
            </a:r>
            <a:r>
              <a:rPr lang="sv-SE" dirty="0" err="1" smtClean="0">
                <a:latin typeface="Calibri" panose="020F0502020204030204" pitchFamily="34" charset="0"/>
                <a:hlinkClick r:id="rId5"/>
              </a:rPr>
              <a:t>elegnamnden</a:t>
            </a:r>
            <a:endParaRPr lang="sv-SE" dirty="0" smtClean="0">
              <a:latin typeface="Calibri" panose="020F0502020204030204" pitchFamily="34" charset="0"/>
            </a:endParaRPr>
          </a:p>
          <a:p>
            <a:r>
              <a:rPr lang="sv-SE" dirty="0" smtClean="0">
                <a:latin typeface="Calibri" panose="020F0502020204030204" pitchFamily="34" charset="0"/>
              </a:rPr>
              <a:t>Tips: att ställa praktiskt inriktade frågor till de kommuner och statliga myndigheter som kommit längst på e-legitimationsområdet, eller med </a:t>
            </a:r>
            <a:r>
              <a:rPr lang="sv-SE" dirty="0" err="1" smtClean="0">
                <a:latin typeface="Calibri" panose="020F0502020204030204" pitchFamily="34" charset="0"/>
              </a:rPr>
              <a:t>Inera</a:t>
            </a:r>
            <a:endParaRPr lang="sv-SE" dirty="0">
              <a:latin typeface="Calibri" panose="020F0502020204030204" pitchFamily="34" charset="0"/>
            </a:endParaRPr>
          </a:p>
        </p:txBody>
      </p:sp>
      <p:pic>
        <p:nvPicPr>
          <p:cNvPr id="4" name="Bildobjekt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80760" y="6132629"/>
            <a:ext cx="1584959" cy="582424"/>
          </a:xfrm>
          <a:prstGeom prst="rect">
            <a:avLst/>
          </a:prstGeom>
        </p:spPr>
      </p:pic>
    </p:spTree>
    <p:extLst>
      <p:ext uri="{BB962C8B-B14F-4D97-AF65-F5344CB8AC3E}">
        <p14:creationId xmlns:p14="http://schemas.microsoft.com/office/powerpoint/2010/main" val="899437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31520" y="2983865"/>
            <a:ext cx="7772400" cy="1470025"/>
          </a:xfrm>
        </p:spPr>
        <p:txBody>
          <a:bodyPr/>
          <a:lstStyle/>
          <a:p>
            <a:pPr algn="ctr"/>
            <a:r>
              <a:rPr lang="sv-SE" b="1" dirty="0" smtClean="0">
                <a:latin typeface="Calibri" panose="020F0502020204030204" pitchFamily="34" charset="0"/>
              </a:rPr>
              <a:t>Frågor och diskussion</a:t>
            </a:r>
            <a:br>
              <a:rPr lang="sv-SE" b="1" dirty="0" smtClean="0">
                <a:latin typeface="Calibri" panose="020F0502020204030204" pitchFamily="34" charset="0"/>
              </a:rPr>
            </a:br>
            <a:r>
              <a:rPr lang="sv-SE" b="1" dirty="0" smtClean="0">
                <a:latin typeface="Calibri" panose="020F0502020204030204" pitchFamily="34" charset="0"/>
              </a:rPr>
              <a:t/>
            </a:r>
            <a:br>
              <a:rPr lang="sv-SE" b="1" dirty="0" smtClean="0">
                <a:latin typeface="Calibri" panose="020F0502020204030204" pitchFamily="34" charset="0"/>
              </a:rPr>
            </a:br>
            <a:r>
              <a:rPr lang="sv-SE" b="1" dirty="0" smtClean="0">
                <a:latin typeface="Calibri" panose="020F0502020204030204" pitchFamily="34" charset="0"/>
              </a:rPr>
              <a:t/>
            </a:r>
            <a:br>
              <a:rPr lang="sv-SE" b="1" dirty="0" smtClean="0">
                <a:latin typeface="Calibri" panose="020F0502020204030204" pitchFamily="34" charset="0"/>
              </a:rPr>
            </a:br>
            <a:r>
              <a:rPr lang="sv-SE" b="1" dirty="0">
                <a:latin typeface="Calibri" panose="020F0502020204030204" pitchFamily="34" charset="0"/>
              </a:rPr>
              <a:t/>
            </a:r>
            <a:br>
              <a:rPr lang="sv-SE" b="1" dirty="0">
                <a:latin typeface="Calibri" panose="020F0502020204030204" pitchFamily="34" charset="0"/>
              </a:rPr>
            </a:br>
            <a:r>
              <a:rPr lang="sv-SE" b="1" dirty="0" smtClean="0">
                <a:latin typeface="Calibri" panose="020F0502020204030204" pitchFamily="34" charset="0"/>
              </a:rPr>
              <a:t/>
            </a:r>
            <a:br>
              <a:rPr lang="sv-SE" b="1" dirty="0" smtClean="0">
                <a:latin typeface="Calibri" panose="020F0502020204030204" pitchFamily="34" charset="0"/>
              </a:rPr>
            </a:br>
            <a:r>
              <a:rPr lang="sv-SE" b="1" dirty="0" smtClean="0">
                <a:latin typeface="Calibri" panose="020F0502020204030204" pitchFamily="34" charset="0"/>
              </a:rPr>
              <a:t>www.elegnamnden.se</a:t>
            </a:r>
            <a:br>
              <a:rPr lang="sv-SE" b="1" dirty="0" smtClean="0">
                <a:latin typeface="Calibri" panose="020F0502020204030204" pitchFamily="34" charset="0"/>
              </a:rPr>
            </a:br>
            <a:endParaRPr lang="sv-SE" b="1" dirty="0">
              <a:solidFill>
                <a:schemeClr val="tx1">
                  <a:lumMod val="75000"/>
                  <a:lumOff val="25000"/>
                </a:schemeClr>
              </a:solidFill>
              <a:latin typeface="Calibri" panose="020F0502020204030204" pitchFamily="34" charset="0"/>
              <a:cs typeface="Arial" panose="020B0604020202020204" pitchFamily="34" charset="0"/>
            </a:endParaRPr>
          </a:p>
        </p:txBody>
      </p:sp>
      <p:sp>
        <p:nvSpPr>
          <p:cNvPr id="5" name="Underrubrik 4"/>
          <p:cNvSpPr>
            <a:spLocks noGrp="1"/>
          </p:cNvSpPr>
          <p:nvPr>
            <p:ph type="subTitle" idx="1"/>
          </p:nvPr>
        </p:nvSpPr>
        <p:spPr/>
        <p:txBody>
          <a:bodyPr/>
          <a:lstStyle/>
          <a:p>
            <a:r>
              <a:rPr lang="sv-SE" dirty="0" smtClean="0"/>
              <a:t>OBS!</a:t>
            </a:r>
          </a:p>
          <a:p>
            <a:r>
              <a:rPr lang="sv-SE" dirty="0" smtClean="0"/>
              <a:t>E-legitimationsdagen 3 februari 2016</a:t>
            </a:r>
            <a:endParaRPr lang="sv-SE" dirty="0"/>
          </a:p>
        </p:txBody>
      </p:sp>
    </p:spTree>
    <p:extLst>
      <p:ext uri="{BB962C8B-B14F-4D97-AF65-F5344CB8AC3E}">
        <p14:creationId xmlns:p14="http://schemas.microsoft.com/office/powerpoint/2010/main" val="749745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Vad är Svensk e-legitimation?</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r>
              <a:rPr lang="sv-SE" dirty="0" smtClean="0">
                <a:latin typeface="Calibri" panose="020F0502020204030204" pitchFamily="34" charset="0"/>
              </a:rPr>
              <a:t>Granskning och kvalitetsmärkning av e-legitimationer</a:t>
            </a:r>
          </a:p>
          <a:p>
            <a:r>
              <a:rPr lang="sv-SE" dirty="0" smtClean="0">
                <a:latin typeface="Calibri" panose="020F0502020204030204" pitchFamily="34" charset="0"/>
              </a:rPr>
              <a:t>Upphandling av LOU-upphandlande myndigheters möjlighet att i e-tjänsterna identifiera användare med kvalitetsmärkta e-legitimationer </a:t>
            </a:r>
          </a:p>
          <a:p>
            <a:r>
              <a:rPr lang="sv-SE" dirty="0" smtClean="0">
                <a:latin typeface="Calibri" panose="020F0502020204030204" pitchFamily="34" charset="0"/>
              </a:rPr>
              <a:t>Frihet för användare att välja mellan alla upphandlade </a:t>
            </a:r>
            <a:br>
              <a:rPr lang="sv-SE" dirty="0" smtClean="0">
                <a:latin typeface="Calibri" panose="020F0502020204030204" pitchFamily="34" charset="0"/>
              </a:rPr>
            </a:br>
            <a:r>
              <a:rPr lang="sv-SE" dirty="0" smtClean="0">
                <a:latin typeface="Calibri" panose="020F0502020204030204" pitchFamily="34" charset="0"/>
              </a:rPr>
              <a:t>e-legitimationer när man använder offentlig sektors e-tjänster</a:t>
            </a:r>
          </a:p>
          <a:p>
            <a:r>
              <a:rPr lang="sv-SE" dirty="0" smtClean="0">
                <a:latin typeface="Calibri" panose="020F0502020204030204" pitchFamily="34" charset="0"/>
              </a:rPr>
              <a:t>Arkitektur som vilar på internationell, beprövad standard</a:t>
            </a:r>
            <a:br>
              <a:rPr lang="sv-SE" dirty="0" smtClean="0">
                <a:latin typeface="Calibri" panose="020F0502020204030204" pitchFamily="34" charset="0"/>
              </a:rPr>
            </a:br>
            <a:endParaRPr lang="sv-SE" dirty="0" smtClean="0">
              <a:latin typeface="Calibri" panose="020F0502020204030204" pitchFamily="34" charset="0"/>
            </a:endParaRP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397" y="4777461"/>
            <a:ext cx="2788921" cy="1024844"/>
          </a:xfrm>
          <a:prstGeom prst="rect">
            <a:avLst/>
          </a:prstGeom>
        </p:spPr>
      </p:pic>
    </p:spTree>
    <p:extLst>
      <p:ext uri="{BB962C8B-B14F-4D97-AF65-F5344CB8AC3E}">
        <p14:creationId xmlns:p14="http://schemas.microsoft.com/office/powerpoint/2010/main" val="2724557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Vilket uppdrag har E-legitimationsnämnden?</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r>
              <a:rPr lang="sv-SE" dirty="0" smtClean="0">
                <a:latin typeface="Calibri" panose="020F0502020204030204" pitchFamily="34" charset="0"/>
              </a:rPr>
              <a:t>Samordnar offentliga myndigheters upphandling av </a:t>
            </a:r>
            <a:br>
              <a:rPr lang="sv-SE" dirty="0" smtClean="0">
                <a:latin typeface="Calibri" panose="020F0502020204030204" pitchFamily="34" charset="0"/>
              </a:rPr>
            </a:br>
            <a:r>
              <a:rPr lang="sv-SE" dirty="0" smtClean="0">
                <a:latin typeface="Calibri" panose="020F0502020204030204" pitchFamily="34" charset="0"/>
              </a:rPr>
              <a:t>e-legitimeringar till e-tjänsterna</a:t>
            </a:r>
          </a:p>
          <a:p>
            <a:r>
              <a:rPr lang="sv-SE" dirty="0" smtClean="0">
                <a:latin typeface="Calibri" panose="020F0502020204030204" pitchFamily="34" charset="0"/>
              </a:rPr>
              <a:t>Kvalitetsmärker svenska e-legitimationer </a:t>
            </a:r>
          </a:p>
          <a:p>
            <a:r>
              <a:rPr lang="sv-SE" dirty="0" smtClean="0">
                <a:latin typeface="Calibri" panose="020F0502020204030204" pitchFamily="34" charset="0"/>
              </a:rPr>
              <a:t>Stöder offentliga myndigheters arbete med att skapa e-underskrifter</a:t>
            </a:r>
            <a:br>
              <a:rPr lang="sv-SE" dirty="0" smtClean="0">
                <a:latin typeface="Calibri" panose="020F0502020204030204" pitchFamily="34" charset="0"/>
              </a:rPr>
            </a:br>
            <a:endParaRPr lang="sv-SE" dirty="0">
              <a:latin typeface="Calibri" panose="020F0502020204030204" pitchFamily="34" charset="0"/>
            </a:endParaRPr>
          </a:p>
          <a:p>
            <a:r>
              <a:rPr lang="sv-SE" dirty="0" smtClean="0">
                <a:latin typeface="Calibri" panose="020F0502020204030204" pitchFamily="34" charset="0"/>
              </a:rPr>
              <a:t>Regeringen är uppdragsgivare (Näringsdepartementet, enheten för e-förvaltning)</a:t>
            </a:r>
          </a:p>
        </p:txBody>
      </p:sp>
    </p:spTree>
    <p:extLst>
      <p:ext uri="{BB962C8B-B14F-4D97-AF65-F5344CB8AC3E}">
        <p14:creationId xmlns:p14="http://schemas.microsoft.com/office/powerpoint/2010/main" val="1943353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Varför behövs Svensk e-legitimation?</a:t>
            </a:r>
            <a:endParaRPr lang="sv-SE" dirty="0">
              <a:latin typeface="Calibri" panose="020F0502020204030204" pitchFamily="34" charset="0"/>
            </a:endParaRPr>
          </a:p>
        </p:txBody>
      </p:sp>
      <p:sp>
        <p:nvSpPr>
          <p:cNvPr id="3" name="Platshållare för innehåll 2"/>
          <p:cNvSpPr>
            <a:spLocks noGrp="1"/>
          </p:cNvSpPr>
          <p:nvPr>
            <p:ph idx="1"/>
          </p:nvPr>
        </p:nvSpPr>
        <p:spPr>
          <a:xfrm>
            <a:off x="514033" y="1695551"/>
            <a:ext cx="8221662" cy="4307422"/>
          </a:xfrm>
        </p:spPr>
        <p:txBody>
          <a:bodyPr/>
          <a:lstStyle/>
          <a:p>
            <a:r>
              <a:rPr lang="sv-SE" dirty="0" smtClean="0">
                <a:latin typeface="Calibri" panose="020F0502020204030204" pitchFamily="34" charset="0"/>
              </a:rPr>
              <a:t>Upphandlingsregler</a:t>
            </a:r>
            <a:endParaRPr lang="sv-SE" dirty="0">
              <a:latin typeface="Calibri" panose="020F0502020204030204" pitchFamily="34" charset="0"/>
            </a:endParaRPr>
          </a:p>
          <a:p>
            <a:r>
              <a:rPr lang="sv-SE" dirty="0" smtClean="0">
                <a:latin typeface="Calibri" panose="020F0502020204030204" pitchFamily="34" charset="0"/>
              </a:rPr>
              <a:t>Nya innovativa och </a:t>
            </a:r>
            <a:r>
              <a:rPr lang="sv-SE" dirty="0">
                <a:latin typeface="Calibri" panose="020F0502020204030204" pitchFamily="34" charset="0"/>
              </a:rPr>
              <a:t>säkra </a:t>
            </a:r>
            <a:r>
              <a:rPr lang="sv-SE" dirty="0" smtClean="0">
                <a:latin typeface="Calibri" panose="020F0502020204030204" pitchFamily="34" charset="0"/>
              </a:rPr>
              <a:t>e-legitimationer kan anslutas över tid</a:t>
            </a:r>
            <a:endParaRPr lang="sv-SE" dirty="0">
              <a:latin typeface="Calibri" panose="020F0502020204030204" pitchFamily="34" charset="0"/>
            </a:endParaRPr>
          </a:p>
          <a:p>
            <a:r>
              <a:rPr lang="sv-SE" dirty="0">
                <a:latin typeface="Calibri" panose="020F0502020204030204" pitchFamily="34" charset="0"/>
              </a:rPr>
              <a:t>E</a:t>
            </a:r>
            <a:r>
              <a:rPr lang="sv-SE" dirty="0" smtClean="0">
                <a:latin typeface="Calibri" panose="020F0502020204030204" pitchFamily="34" charset="0"/>
              </a:rPr>
              <a:t>-tjänsterna behöver ändå bara hantera ett, standardiserat, format</a:t>
            </a:r>
          </a:p>
          <a:p>
            <a:r>
              <a:rPr lang="sv-SE" dirty="0" smtClean="0">
                <a:latin typeface="Calibri" panose="020F0502020204030204" pitchFamily="34" charset="0"/>
              </a:rPr>
              <a:t>Harmoniserade tillitsnivåer</a:t>
            </a:r>
          </a:p>
          <a:p>
            <a:r>
              <a:rPr lang="sv-SE" dirty="0" smtClean="0">
                <a:latin typeface="Calibri" panose="020F0502020204030204" pitchFamily="34" charset="0"/>
              </a:rPr>
              <a:t>Stämmer med nya, beslutade EU-regler</a:t>
            </a:r>
          </a:p>
          <a:p>
            <a:r>
              <a:rPr lang="sv-SE" dirty="0" smtClean="0">
                <a:latin typeface="Calibri" panose="020F0502020204030204" pitchFamily="34" charset="0"/>
              </a:rPr>
              <a:t>Kan vara både privata och offentliga e-legitimationer</a:t>
            </a:r>
            <a:endParaRPr lang="sv-SE" dirty="0">
              <a:latin typeface="Calibri" panose="020F0502020204030204" pitchFamily="34" charset="0"/>
            </a:endParaRPr>
          </a:p>
        </p:txBody>
      </p:sp>
      <p:pic>
        <p:nvPicPr>
          <p:cNvPr id="4" name="Bildobjekt 3"/>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6664158" y="3337559"/>
            <a:ext cx="1627340" cy="1826821"/>
          </a:xfrm>
          <a:prstGeom prst="rect">
            <a:avLst/>
          </a:prstGeom>
        </p:spPr>
      </p:pic>
    </p:spTree>
    <p:extLst>
      <p:ext uri="{BB962C8B-B14F-4D97-AF65-F5344CB8AC3E}">
        <p14:creationId xmlns:p14="http://schemas.microsoft.com/office/powerpoint/2010/main" val="1344065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När behöver alla gå över?</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r>
              <a:rPr lang="sv-SE" dirty="0" smtClean="0">
                <a:latin typeface="Calibri" panose="020F0502020204030204" pitchFamily="34" charset="0"/>
              </a:rPr>
              <a:t>De sista avropen på gamla ramavtalet (eID 2008) </a:t>
            </a:r>
            <a:br>
              <a:rPr lang="sv-SE" dirty="0" smtClean="0">
                <a:latin typeface="Calibri" panose="020F0502020204030204" pitchFamily="34" charset="0"/>
              </a:rPr>
            </a:br>
            <a:r>
              <a:rPr lang="sv-SE" dirty="0" smtClean="0">
                <a:latin typeface="Calibri" panose="020F0502020204030204" pitchFamily="34" charset="0"/>
              </a:rPr>
              <a:t>går ut 30 juni 2016</a:t>
            </a:r>
          </a:p>
          <a:p>
            <a:r>
              <a:rPr lang="sv-SE" dirty="0" smtClean="0">
                <a:latin typeface="Calibri" panose="020F0502020204030204" pitchFamily="34" charset="0"/>
              </a:rPr>
              <a:t>Avtalet för statliga myndigheter och kommuner är enkelt </a:t>
            </a:r>
            <a:br>
              <a:rPr lang="sv-SE" dirty="0" smtClean="0">
                <a:latin typeface="Calibri" panose="020F0502020204030204" pitchFamily="34" charset="0"/>
              </a:rPr>
            </a:br>
            <a:r>
              <a:rPr lang="sv-SE" dirty="0" smtClean="0">
                <a:latin typeface="Calibri" panose="020F0502020204030204" pitchFamily="34" charset="0"/>
              </a:rPr>
              <a:t>att fylla i och förpliktigar inte</a:t>
            </a:r>
            <a:br>
              <a:rPr lang="sv-SE" dirty="0" smtClean="0">
                <a:latin typeface="Calibri" panose="020F0502020204030204" pitchFamily="34" charset="0"/>
              </a:rPr>
            </a:br>
            <a:r>
              <a:rPr lang="sv-SE" dirty="0" smtClean="0">
                <a:latin typeface="Calibri" panose="020F0502020204030204" pitchFamily="34" charset="0"/>
                <a:hlinkClick r:id="rId4"/>
              </a:rPr>
              <a:t>www.elegnamnden.se</a:t>
            </a:r>
            <a:endParaRPr lang="sv-SE" dirty="0" smtClean="0">
              <a:latin typeface="Calibri" panose="020F0502020204030204" pitchFamily="34" charset="0"/>
            </a:endParaRPr>
          </a:p>
          <a:p>
            <a:r>
              <a:rPr lang="sv-SE" dirty="0" smtClean="0">
                <a:latin typeface="Calibri" panose="020F0502020204030204" pitchFamily="34" charset="0"/>
              </a:rPr>
              <a:t>Avtalet kostar inget innan trafiken kommer igång</a:t>
            </a:r>
          </a:p>
          <a:p>
            <a:r>
              <a:rPr lang="sv-SE" dirty="0" smtClean="0">
                <a:latin typeface="Calibri" panose="020F0502020204030204" pitchFamily="34" charset="0"/>
              </a:rPr>
              <a:t>Myndigheten kan genom tilläggsavtal </a:t>
            </a:r>
            <a:br>
              <a:rPr lang="sv-SE" dirty="0" smtClean="0">
                <a:latin typeface="Calibri" panose="020F0502020204030204" pitchFamily="34" charset="0"/>
              </a:rPr>
            </a:br>
            <a:r>
              <a:rPr lang="sv-SE" dirty="0" smtClean="0">
                <a:latin typeface="Calibri" panose="020F0502020204030204" pitchFamily="34" charset="0"/>
              </a:rPr>
              <a:t>ligga kvar med befintlig teknik några år</a:t>
            </a:r>
          </a:p>
          <a:p>
            <a:r>
              <a:rPr lang="sv-SE" dirty="0" smtClean="0">
                <a:latin typeface="Calibri" panose="020F0502020204030204" pitchFamily="34" charset="0"/>
              </a:rPr>
              <a:t>Ny teknik underlättar att följa lag om </a:t>
            </a:r>
            <a:br>
              <a:rPr lang="sv-SE" dirty="0" smtClean="0">
                <a:latin typeface="Calibri" panose="020F0502020204030204" pitchFamily="34" charset="0"/>
              </a:rPr>
            </a:br>
            <a:r>
              <a:rPr lang="sv-SE" dirty="0" smtClean="0">
                <a:latin typeface="Calibri" panose="020F0502020204030204" pitchFamily="34" charset="0"/>
              </a:rPr>
              <a:t>utländska e-legitimationer från 2018 </a:t>
            </a:r>
          </a:p>
          <a:p>
            <a:r>
              <a:rPr lang="sv-SE" dirty="0" smtClean="0">
                <a:latin typeface="Calibri" panose="020F0502020204030204" pitchFamily="34" charset="0"/>
              </a:rPr>
              <a:t>E-legitimationsnämnden har precis beslutat om nytt tekniskt</a:t>
            </a:r>
            <a:br>
              <a:rPr lang="sv-SE" dirty="0" smtClean="0">
                <a:latin typeface="Calibri" panose="020F0502020204030204" pitchFamily="34" charset="0"/>
              </a:rPr>
            </a:br>
            <a:r>
              <a:rPr lang="sv-SE" dirty="0" smtClean="0">
                <a:latin typeface="Calibri" panose="020F0502020204030204" pitchFamily="34" charset="0"/>
              </a:rPr>
              <a:t>ramverk som är säkrare än den tidigare versionen</a:t>
            </a:r>
            <a:br>
              <a:rPr lang="sv-SE" dirty="0" smtClean="0">
                <a:latin typeface="Calibri" panose="020F0502020204030204" pitchFamily="34" charset="0"/>
              </a:rPr>
            </a:br>
            <a:endParaRPr lang="sv-SE" dirty="0">
              <a:latin typeface="Calibri" panose="020F0502020204030204" pitchFamily="34" charset="0"/>
            </a:endParaRPr>
          </a:p>
        </p:txBody>
      </p:sp>
      <p:pic>
        <p:nvPicPr>
          <p:cNvPr id="4" name="Bildobjekt 3"/>
          <p:cNvPicPr>
            <a:picLocks noChangeAspect="1"/>
          </p:cNvPicPr>
          <p:nvPr>
            <p:custDataLst>
              <p:tags r:id="rId1"/>
            </p:custDataLst>
          </p:nvPr>
        </p:nvPicPr>
        <p:blipFill>
          <a:blip r:embed="rId5" r:link="rId6">
            <a:extLst>
              <a:ext uri="{28A0092B-C50C-407E-A947-70E740481C1C}">
                <a14:useLocalDpi xmlns:a14="http://schemas.microsoft.com/office/drawing/2010/main" val="0"/>
              </a:ext>
            </a:extLst>
          </a:blip>
          <a:stretch>
            <a:fillRect/>
          </a:stretch>
        </p:blipFill>
        <p:spPr>
          <a:xfrm>
            <a:off x="6720840" y="3115273"/>
            <a:ext cx="1493520" cy="1676597"/>
          </a:xfrm>
          <a:prstGeom prst="rect">
            <a:avLst/>
          </a:prstGeom>
        </p:spPr>
      </p:pic>
    </p:spTree>
    <p:extLst>
      <p:ext uri="{BB962C8B-B14F-4D97-AF65-F5344CB8AC3E}">
        <p14:creationId xmlns:p14="http://schemas.microsoft.com/office/powerpoint/2010/main" val="2869166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Vilka e-legitimationer ingår?</a:t>
            </a:r>
            <a:endParaRPr lang="sv-SE" dirty="0">
              <a:latin typeface="Calibri" panose="020F0502020204030204" pitchFamily="34" charset="0"/>
            </a:endParaRPr>
          </a:p>
        </p:txBody>
      </p:sp>
      <p:sp>
        <p:nvSpPr>
          <p:cNvPr id="3" name="Platshållare för innehåll 2"/>
          <p:cNvSpPr>
            <a:spLocks noGrp="1"/>
          </p:cNvSpPr>
          <p:nvPr>
            <p:ph idx="1"/>
          </p:nvPr>
        </p:nvSpPr>
        <p:spPr>
          <a:xfrm>
            <a:off x="392113" y="1634591"/>
            <a:ext cx="8221662" cy="4307422"/>
          </a:xfrm>
        </p:spPr>
        <p:txBody>
          <a:bodyPr/>
          <a:lstStyle/>
          <a:p>
            <a:r>
              <a:rPr lang="sv-SE" dirty="0" smtClean="0">
                <a:latin typeface="Calibri" panose="020F0502020204030204" pitchFamily="34" charset="0"/>
              </a:rPr>
              <a:t>Vi strävar efter att inkludera både </a:t>
            </a:r>
            <a:r>
              <a:rPr lang="sv-SE" dirty="0">
                <a:latin typeface="Calibri" panose="020F0502020204030204" pitchFamily="34" charset="0"/>
              </a:rPr>
              <a:t>nuvarande och nya e-legitimationer </a:t>
            </a:r>
          </a:p>
          <a:p>
            <a:r>
              <a:rPr lang="sv-SE" dirty="0" smtClean="0">
                <a:latin typeface="Calibri" panose="020F0502020204030204" pitchFamily="34" charset="0"/>
              </a:rPr>
              <a:t>Leverantörer/utfärdare behöver ansöka</a:t>
            </a:r>
          </a:p>
          <a:p>
            <a:pPr lvl="1"/>
            <a:r>
              <a:rPr lang="sv-SE" dirty="0" smtClean="0">
                <a:latin typeface="Calibri" panose="020F0502020204030204" pitchFamily="34" charset="0"/>
              </a:rPr>
              <a:t>Bankernas </a:t>
            </a:r>
            <a:r>
              <a:rPr lang="sv-SE" dirty="0">
                <a:latin typeface="Calibri" panose="020F0502020204030204" pitchFamily="34" charset="0"/>
              </a:rPr>
              <a:t>vision </a:t>
            </a:r>
            <a:r>
              <a:rPr lang="sv-SE" dirty="0" smtClean="0">
                <a:latin typeface="Calibri" panose="020F0502020204030204" pitchFamily="34" charset="0"/>
              </a:rPr>
              <a:t>är att vara med i vår</a:t>
            </a:r>
            <a:endParaRPr lang="sv-SE" dirty="0">
              <a:latin typeface="Calibri" panose="020F0502020204030204" pitchFamily="34" charset="0"/>
            </a:endParaRPr>
          </a:p>
          <a:p>
            <a:pPr lvl="1"/>
            <a:r>
              <a:rPr lang="sv-SE" dirty="0" smtClean="0">
                <a:latin typeface="Calibri" panose="020F0502020204030204" pitchFamily="34" charset="0"/>
              </a:rPr>
              <a:t>Telia har också meddelat intresse publikt</a:t>
            </a:r>
          </a:p>
          <a:p>
            <a:pPr lvl="1"/>
            <a:r>
              <a:rPr lang="sv-SE" dirty="0" smtClean="0">
                <a:latin typeface="Calibri" panose="020F0502020204030204" pitchFamily="34" charset="0"/>
              </a:rPr>
              <a:t>Vi har kontakt </a:t>
            </a:r>
            <a:r>
              <a:rPr lang="sv-SE" dirty="0">
                <a:latin typeface="Calibri" panose="020F0502020204030204" pitchFamily="34" charset="0"/>
              </a:rPr>
              <a:t>med flera </a:t>
            </a:r>
            <a:r>
              <a:rPr lang="sv-SE" dirty="0" smtClean="0">
                <a:latin typeface="Calibri" panose="020F0502020204030204" pitchFamily="34" charset="0"/>
              </a:rPr>
              <a:t>andra</a:t>
            </a:r>
          </a:p>
          <a:p>
            <a:r>
              <a:rPr lang="sv-SE" dirty="0" smtClean="0">
                <a:latin typeface="Calibri" panose="020F0502020204030204" pitchFamily="34" charset="0"/>
              </a:rPr>
              <a:t>Vi granskar och godkänner löpande</a:t>
            </a:r>
          </a:p>
          <a:p>
            <a:r>
              <a:rPr lang="sv-SE" dirty="0" smtClean="0">
                <a:latin typeface="Calibri" panose="020F0502020204030204" pitchFamily="34" charset="0"/>
              </a:rPr>
              <a:t>Tryck från upphandlande myndigheter är viktigast!</a:t>
            </a:r>
            <a:endParaRPr lang="sv-SE" dirty="0">
              <a:latin typeface="Calibri" panose="020F0502020204030204" pitchFamily="34" charset="0"/>
            </a:endParaRPr>
          </a:p>
        </p:txBody>
      </p:sp>
      <p:pic>
        <p:nvPicPr>
          <p:cNvPr id="4" name="Bildobjekt 3"/>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6187441" y="2240280"/>
            <a:ext cx="1395412" cy="1566463"/>
          </a:xfrm>
          <a:prstGeom prst="rect">
            <a:avLst/>
          </a:prstGeom>
        </p:spPr>
      </p:pic>
    </p:spTree>
    <p:extLst>
      <p:ext uri="{BB962C8B-B14F-4D97-AF65-F5344CB8AC3E}">
        <p14:creationId xmlns:p14="http://schemas.microsoft.com/office/powerpoint/2010/main" val="3292092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Vad kostar det?</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r>
              <a:rPr lang="sv-SE" dirty="0" smtClean="0">
                <a:latin typeface="Calibri" panose="020F0502020204030204" pitchFamily="34" charset="0"/>
              </a:rPr>
              <a:t>Fast pris på ca tre kronor per s.k. månadsanvändare och </a:t>
            </a:r>
            <a:br>
              <a:rPr lang="sv-SE" dirty="0" smtClean="0">
                <a:latin typeface="Calibri" panose="020F0502020204030204" pitchFamily="34" charset="0"/>
              </a:rPr>
            </a:br>
            <a:r>
              <a:rPr lang="sv-SE" dirty="0" smtClean="0">
                <a:latin typeface="Calibri" panose="020F0502020204030204" pitchFamily="34" charset="0"/>
              </a:rPr>
              <a:t>ansluten myndighet </a:t>
            </a:r>
          </a:p>
          <a:p>
            <a:r>
              <a:rPr lang="sv-SE" dirty="0" smtClean="0">
                <a:latin typeface="Calibri" panose="020F0502020204030204" pitchFamily="34" charset="0"/>
              </a:rPr>
              <a:t>Fast pris för att behov fanns</a:t>
            </a:r>
          </a:p>
          <a:p>
            <a:r>
              <a:rPr lang="sv-SE" dirty="0" smtClean="0">
                <a:latin typeface="Calibri" panose="020F0502020204030204" pitchFamily="34" charset="0"/>
              </a:rPr>
              <a:t>Uppmuntrar till användbara e-tjänster</a:t>
            </a:r>
            <a:br>
              <a:rPr lang="sv-SE" dirty="0" smtClean="0">
                <a:latin typeface="Calibri" panose="020F0502020204030204" pitchFamily="34" charset="0"/>
              </a:rPr>
            </a:br>
            <a:endParaRPr lang="sv-SE" dirty="0" smtClean="0">
              <a:latin typeface="Calibri" panose="020F0502020204030204" pitchFamily="34" charset="0"/>
            </a:endParaRPr>
          </a:p>
        </p:txBody>
      </p:sp>
      <p:pic>
        <p:nvPicPr>
          <p:cNvPr id="4" name="Platshållare för innehåll 5"/>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bwMode="auto">
          <a:xfrm>
            <a:off x="6024033" y="2453640"/>
            <a:ext cx="2142062" cy="240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77952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Går det att använda i tjänsten?</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r>
              <a:rPr lang="sv-SE" dirty="0" smtClean="0">
                <a:latin typeface="Calibri" panose="020F0502020204030204" pitchFamily="34" charset="0"/>
              </a:rPr>
              <a:t>Inget hinder i våra regler</a:t>
            </a:r>
          </a:p>
          <a:p>
            <a:r>
              <a:rPr lang="sv-SE" dirty="0" smtClean="0">
                <a:latin typeface="Calibri" panose="020F0502020204030204" pitchFamily="34" charset="0"/>
              </a:rPr>
              <a:t>Intern användning: en fråga om </a:t>
            </a:r>
            <a:br>
              <a:rPr lang="sv-SE" dirty="0" smtClean="0">
                <a:latin typeface="Calibri" panose="020F0502020204030204" pitchFamily="34" charset="0"/>
              </a:rPr>
            </a:br>
            <a:r>
              <a:rPr lang="sv-SE" dirty="0" smtClean="0">
                <a:latin typeface="Calibri" panose="020F0502020204030204" pitchFamily="34" charset="0"/>
              </a:rPr>
              <a:t>arbetsgivarens krav och -system</a:t>
            </a:r>
          </a:p>
          <a:p>
            <a:r>
              <a:rPr lang="sv-SE" dirty="0" smtClean="0">
                <a:latin typeface="Calibri" panose="020F0502020204030204" pitchFamily="34" charset="0"/>
              </a:rPr>
              <a:t>Alltid individen som legitimeras</a:t>
            </a:r>
            <a:br>
              <a:rPr lang="sv-SE" dirty="0" smtClean="0">
                <a:latin typeface="Calibri" panose="020F0502020204030204" pitchFamily="34" charset="0"/>
              </a:rPr>
            </a:br>
            <a:r>
              <a:rPr lang="sv-SE" dirty="0" smtClean="0">
                <a:latin typeface="Calibri" panose="020F0502020204030204" pitchFamily="34" charset="0"/>
              </a:rPr>
              <a:t>(identifieras) i e-tjänster med användargränssnitt</a:t>
            </a:r>
          </a:p>
          <a:p>
            <a:r>
              <a:rPr lang="sv-SE" dirty="0" smtClean="0">
                <a:latin typeface="Calibri" panose="020F0502020204030204" pitchFamily="34" charset="0"/>
              </a:rPr>
              <a:t>Resten är behörighet (”attribut”)</a:t>
            </a:r>
          </a:p>
          <a:p>
            <a:r>
              <a:rPr lang="sv-SE" dirty="0" smtClean="0">
                <a:latin typeface="Calibri" panose="020F0502020204030204" pitchFamily="34" charset="0"/>
              </a:rPr>
              <a:t>T.ex. anställningsnummer möjligt</a:t>
            </a:r>
          </a:p>
          <a:p>
            <a:r>
              <a:rPr lang="sv-SE" dirty="0" smtClean="0">
                <a:latin typeface="Calibri" panose="020F0502020204030204" pitchFamily="34" charset="0"/>
              </a:rPr>
              <a:t>Personnummer måste inte skickas med</a:t>
            </a:r>
          </a:p>
          <a:p>
            <a:r>
              <a:rPr lang="sv-SE" dirty="0" smtClean="0">
                <a:latin typeface="Calibri" panose="020F0502020204030204" pitchFamily="34" charset="0"/>
              </a:rPr>
              <a:t>Arbetsgivaren kan ställa upphandlingskrav </a:t>
            </a:r>
            <a:br>
              <a:rPr lang="sv-SE" dirty="0" smtClean="0">
                <a:latin typeface="Calibri" panose="020F0502020204030204" pitchFamily="34" charset="0"/>
              </a:rPr>
            </a:br>
            <a:r>
              <a:rPr lang="sv-SE" dirty="0" smtClean="0">
                <a:latin typeface="Calibri" panose="020F0502020204030204" pitchFamily="34" charset="0"/>
              </a:rPr>
              <a:t>på att e-legitimationen </a:t>
            </a:r>
            <a:br>
              <a:rPr lang="sv-SE" dirty="0" smtClean="0">
                <a:latin typeface="Calibri" panose="020F0502020204030204" pitchFamily="34" charset="0"/>
              </a:rPr>
            </a:br>
            <a:r>
              <a:rPr lang="sv-SE" dirty="0" smtClean="0">
                <a:latin typeface="Calibri" panose="020F0502020204030204" pitchFamily="34" charset="0"/>
              </a:rPr>
              <a:t>på t.ex. tjänstekortet ska vara godkänt </a:t>
            </a:r>
            <a:br>
              <a:rPr lang="sv-SE" dirty="0" smtClean="0">
                <a:latin typeface="Calibri" panose="020F0502020204030204" pitchFamily="34" charset="0"/>
              </a:rPr>
            </a:br>
            <a:r>
              <a:rPr lang="sv-SE" dirty="0" smtClean="0">
                <a:latin typeface="Calibri" panose="020F0502020204030204" pitchFamily="34" charset="0"/>
              </a:rPr>
              <a:t>inom Svensk e-legitimation</a:t>
            </a:r>
          </a:p>
          <a:p>
            <a:endParaRPr lang="sv-SE" dirty="0" smtClean="0">
              <a:latin typeface="Calibri" panose="020F0502020204030204" pitchFamily="34" charset="0"/>
            </a:endParaRPr>
          </a:p>
          <a:p>
            <a:endParaRPr lang="sv-SE" dirty="0">
              <a:latin typeface="Calibri" panose="020F0502020204030204" pitchFamily="34" charset="0"/>
            </a:endParaRPr>
          </a:p>
        </p:txBody>
      </p:sp>
      <p:pic>
        <p:nvPicPr>
          <p:cNvPr id="5" name="Bildobjekt 4"/>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6278881" y="1772485"/>
            <a:ext cx="2590799" cy="2908381"/>
          </a:xfrm>
          <a:prstGeom prst="rect">
            <a:avLst/>
          </a:prstGeom>
        </p:spPr>
      </p:pic>
    </p:spTree>
    <p:extLst>
      <p:ext uri="{BB962C8B-B14F-4D97-AF65-F5344CB8AC3E}">
        <p14:creationId xmlns:p14="http://schemas.microsoft.com/office/powerpoint/2010/main" val="1804971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Calibri" panose="020F0502020204030204" pitchFamily="34" charset="0"/>
              </a:rPr>
              <a:t>Hur är det med privata utförare?</a:t>
            </a:r>
            <a:endParaRPr lang="sv-SE" dirty="0">
              <a:latin typeface="Calibri" panose="020F0502020204030204" pitchFamily="34" charset="0"/>
            </a:endParaRPr>
          </a:p>
        </p:txBody>
      </p:sp>
      <p:sp>
        <p:nvSpPr>
          <p:cNvPr id="3" name="Platshållare för innehåll 2"/>
          <p:cNvSpPr>
            <a:spLocks noGrp="1"/>
          </p:cNvSpPr>
          <p:nvPr>
            <p:ph idx="1"/>
          </p:nvPr>
        </p:nvSpPr>
        <p:spPr/>
        <p:txBody>
          <a:bodyPr/>
          <a:lstStyle/>
          <a:p>
            <a:r>
              <a:rPr lang="sv-SE" dirty="0" smtClean="0">
                <a:latin typeface="Calibri" panose="020F0502020204030204" pitchFamily="34" charset="0"/>
              </a:rPr>
              <a:t>Upphandlar inte enligt LOU</a:t>
            </a:r>
          </a:p>
          <a:p>
            <a:r>
              <a:rPr lang="sv-SE" dirty="0" smtClean="0">
                <a:latin typeface="Calibri" panose="020F0502020204030204" pitchFamily="34" charset="0"/>
              </a:rPr>
              <a:t>Behöver därför handla upp själva</a:t>
            </a:r>
          </a:p>
          <a:p>
            <a:r>
              <a:rPr lang="sv-SE" dirty="0" smtClean="0">
                <a:latin typeface="Calibri" panose="020F0502020204030204" pitchFamily="34" charset="0"/>
              </a:rPr>
              <a:t>De kan ställa krav på att</a:t>
            </a:r>
            <a:br>
              <a:rPr lang="sv-SE" dirty="0" smtClean="0">
                <a:latin typeface="Calibri" panose="020F0502020204030204" pitchFamily="34" charset="0"/>
              </a:rPr>
            </a:br>
            <a:r>
              <a:rPr lang="sv-SE" dirty="0" smtClean="0">
                <a:latin typeface="Calibri" panose="020F0502020204030204" pitchFamily="34" charset="0"/>
              </a:rPr>
              <a:t>e-legitimationen ska vara godkänd</a:t>
            </a:r>
            <a:br>
              <a:rPr lang="sv-SE" dirty="0" smtClean="0">
                <a:latin typeface="Calibri" panose="020F0502020204030204" pitchFamily="34" charset="0"/>
              </a:rPr>
            </a:br>
            <a:r>
              <a:rPr lang="sv-SE" dirty="0" smtClean="0">
                <a:latin typeface="Calibri" panose="020F0502020204030204" pitchFamily="34" charset="0"/>
              </a:rPr>
              <a:t>enligt Svensk e-legitimation</a:t>
            </a:r>
          </a:p>
          <a:p>
            <a:r>
              <a:rPr lang="sv-SE" dirty="0" smtClean="0">
                <a:latin typeface="Calibri" panose="020F0502020204030204" pitchFamily="34" charset="0"/>
              </a:rPr>
              <a:t>Användaren kan då använda en och</a:t>
            </a:r>
            <a:br>
              <a:rPr lang="sv-SE" dirty="0" smtClean="0">
                <a:latin typeface="Calibri" panose="020F0502020204030204" pitchFamily="34" charset="0"/>
              </a:rPr>
            </a:br>
            <a:r>
              <a:rPr lang="sv-SE" dirty="0" smtClean="0">
                <a:latin typeface="Calibri" panose="020F0502020204030204" pitchFamily="34" charset="0"/>
              </a:rPr>
              <a:t>samma e-legitimation i privata utförarens</a:t>
            </a:r>
            <a:br>
              <a:rPr lang="sv-SE" dirty="0" smtClean="0">
                <a:latin typeface="Calibri" panose="020F0502020204030204" pitchFamily="34" charset="0"/>
              </a:rPr>
            </a:br>
            <a:r>
              <a:rPr lang="sv-SE" dirty="0" smtClean="0">
                <a:latin typeface="Calibri" panose="020F0502020204030204" pitchFamily="34" charset="0"/>
              </a:rPr>
              <a:t>tjänst som i offentliga e-tjänster</a:t>
            </a:r>
          </a:p>
        </p:txBody>
      </p:sp>
      <p:pic>
        <p:nvPicPr>
          <p:cNvPr id="4" name="Bildobjekt 3"/>
          <p:cNvPicPr>
            <a:picLocks noChangeAspect="1"/>
          </p:cNvPicPr>
          <p:nvPr>
            <p:custDataLst>
              <p:tags r:id="rId1"/>
            </p:custDataLst>
          </p:nvPr>
        </p:nvPicPr>
        <p:blipFill>
          <a:blip r:embed="rId4" r:link="rId5">
            <a:extLst>
              <a:ext uri="{28A0092B-C50C-407E-A947-70E740481C1C}">
                <a14:useLocalDpi xmlns:a14="http://schemas.microsoft.com/office/drawing/2010/main" val="0"/>
              </a:ext>
            </a:extLst>
          </a:blip>
          <a:stretch>
            <a:fillRect/>
          </a:stretch>
        </p:blipFill>
        <p:spPr>
          <a:xfrm>
            <a:off x="5897880" y="1809457"/>
            <a:ext cx="2301240" cy="2583328"/>
          </a:xfrm>
          <a:prstGeom prst="rect">
            <a:avLst/>
          </a:prstGeom>
        </p:spPr>
      </p:pic>
    </p:spTree>
    <p:extLst>
      <p:ext uri="{BB962C8B-B14F-4D97-AF65-F5344CB8AC3E}">
        <p14:creationId xmlns:p14="http://schemas.microsoft.com/office/powerpoint/2010/main" val="23950735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MLIB" val="True"/>
</p:tagLst>
</file>

<file path=ppt/tags/tag2.xml><?xml version="1.0" encoding="utf-8"?>
<p:tagLst xmlns:a="http://schemas.openxmlformats.org/drawingml/2006/main" xmlns:r="http://schemas.openxmlformats.org/officeDocument/2006/relationships" xmlns:p="http://schemas.openxmlformats.org/presentationml/2006/main">
  <p:tag name="IMLIB" val="True"/>
</p:tagLst>
</file>

<file path=ppt/theme/theme1.xml><?xml version="1.0" encoding="utf-8"?>
<a:theme xmlns:a="http://schemas.openxmlformats.org/drawingml/2006/main" name="Office-tema">
  <a:themeElements>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10595</TotalTime>
  <Words>1608</Words>
  <Application>Microsoft Office PowerPoint</Application>
  <PresentationFormat>Bildspel på skärmen (4:3)</PresentationFormat>
  <Paragraphs>146</Paragraphs>
  <Slides>16</Slides>
  <Notes>9</Notes>
  <HiddenSlides>0</HiddenSlides>
  <MMClips>0</MMClips>
  <ScaleCrop>false</ScaleCrop>
  <HeadingPairs>
    <vt:vector size="6" baseType="variant">
      <vt:variant>
        <vt:lpstr>Använt teckensnitt</vt:lpstr>
      </vt:variant>
      <vt:variant>
        <vt:i4>7</vt:i4>
      </vt:variant>
      <vt:variant>
        <vt:lpstr>Tema</vt:lpstr>
      </vt:variant>
      <vt:variant>
        <vt:i4>2</vt:i4>
      </vt:variant>
      <vt:variant>
        <vt:lpstr>Bildrubriker</vt:lpstr>
      </vt:variant>
      <vt:variant>
        <vt:i4>16</vt:i4>
      </vt:variant>
    </vt:vector>
  </HeadingPairs>
  <TitlesOfParts>
    <vt:vector size="25" baseType="lpstr">
      <vt:lpstr>Microsoft YaHei</vt:lpstr>
      <vt:lpstr>Arial</vt:lpstr>
      <vt:lpstr>Calibri</vt:lpstr>
      <vt:lpstr>Helvetica 55 Roman</vt:lpstr>
      <vt:lpstr>HelveticaNeue</vt:lpstr>
      <vt:lpstr>Symbol</vt:lpstr>
      <vt:lpstr>Times New Roman</vt:lpstr>
      <vt:lpstr>Office-tema</vt:lpstr>
      <vt:lpstr>Anpassad formgivning</vt:lpstr>
      <vt:lpstr>Svenska och utländska e-legitimationer  – vad händer?  </vt:lpstr>
      <vt:lpstr>Vad är Svensk e-legitimation?</vt:lpstr>
      <vt:lpstr>Vilket uppdrag har E-legitimationsnämnden?</vt:lpstr>
      <vt:lpstr>Varför behövs Svensk e-legitimation?</vt:lpstr>
      <vt:lpstr>När behöver alla gå över?</vt:lpstr>
      <vt:lpstr>Vilka e-legitimationer ingår?</vt:lpstr>
      <vt:lpstr>Vad kostar det?</vt:lpstr>
      <vt:lpstr>Går det att använda i tjänsten?</vt:lpstr>
      <vt:lpstr>Hur är det med privata utförare?</vt:lpstr>
      <vt:lpstr>Checklista för offentliga myndigheter 2015 - 2016</vt:lpstr>
      <vt:lpstr>Utländska e-legitimationer  – vad händer?  </vt:lpstr>
      <vt:lpstr>Vad gäller för utländska e-legitimationer?</vt:lpstr>
      <vt:lpstr>E-legitimationsnämndens uppdrag eIDAS</vt:lpstr>
      <vt:lpstr>Checklista utländska e-legitimationer</vt:lpstr>
      <vt:lpstr>Var hittar jag mer information?</vt:lpstr>
      <vt:lpstr>Frågor och diskussion     www.elegnamnden.se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xbht</dc:creator>
  <cp:lastModifiedBy>Palmgren Ulf</cp:lastModifiedBy>
  <cp:revision>481</cp:revision>
  <cp:lastPrinted>2014-10-07T10:34:17Z</cp:lastPrinted>
  <dcterms:created xsi:type="dcterms:W3CDTF">2011-06-28T06:45:13Z</dcterms:created>
  <dcterms:modified xsi:type="dcterms:W3CDTF">2015-10-19T10:47:43Z</dcterms:modified>
</cp:coreProperties>
</file>