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3"/>
  </p:notesMasterIdLst>
  <p:sldIdLst>
    <p:sldId id="522" r:id="rId2"/>
    <p:sldId id="519" r:id="rId3"/>
    <p:sldId id="531" r:id="rId4"/>
    <p:sldId id="539" r:id="rId5"/>
    <p:sldId id="540" r:id="rId6"/>
    <p:sldId id="541" r:id="rId7"/>
    <p:sldId id="532" r:id="rId8"/>
    <p:sldId id="542" r:id="rId9"/>
    <p:sldId id="543" r:id="rId10"/>
    <p:sldId id="544" r:id="rId11"/>
    <p:sldId id="533" r:id="rId12"/>
    <p:sldId id="545" r:id="rId13"/>
    <p:sldId id="546" r:id="rId14"/>
    <p:sldId id="534" r:id="rId15"/>
    <p:sldId id="547" r:id="rId16"/>
    <p:sldId id="548" r:id="rId17"/>
    <p:sldId id="536" r:id="rId18"/>
    <p:sldId id="549" r:id="rId19"/>
    <p:sldId id="550" r:id="rId20"/>
    <p:sldId id="535" r:id="rId21"/>
    <p:sldId id="551" r:id="rId22"/>
    <p:sldId id="552" r:id="rId23"/>
    <p:sldId id="553" r:id="rId24"/>
    <p:sldId id="537" r:id="rId25"/>
    <p:sldId id="554" r:id="rId26"/>
    <p:sldId id="555" r:id="rId27"/>
    <p:sldId id="538" r:id="rId28"/>
    <p:sldId id="556" r:id="rId29"/>
    <p:sldId id="557" r:id="rId30"/>
    <p:sldId id="558" r:id="rId31"/>
    <p:sldId id="559" r:id="rId32"/>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ABB1"/>
    <a:srgbClr val="FF9300"/>
    <a:srgbClr val="FFB2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97" autoAdjust="0"/>
    <p:restoredTop sz="82765" autoAdjust="0"/>
  </p:normalViewPr>
  <p:slideViewPr>
    <p:cSldViewPr snapToGrid="0">
      <p:cViewPr varScale="1">
        <p:scale>
          <a:sx n="61" d="100"/>
          <a:sy n="61" d="100"/>
        </p:scale>
        <p:origin x="1176" y="114"/>
      </p:cViewPr>
      <p:guideLst>
        <p:guide orient="horz" pos="2160"/>
        <p:guide pos="3840"/>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DC4F642-65DD-4B44-B64A-F01CE4F08596}" type="datetimeFigureOut">
              <a:rPr lang="sv-SE" smtClean="0"/>
              <a:pPr/>
              <a:t>2017-03-09</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AEB7A14-AC6A-486C-BEEE-DAE5F967C057}" type="slidenum">
              <a:rPr lang="sv-SE" smtClean="0"/>
              <a:pPr/>
              <a:t>‹#›</a:t>
            </a:fld>
            <a:endParaRPr lang="sv-SE"/>
          </a:p>
        </p:txBody>
      </p:sp>
    </p:spTree>
    <p:extLst>
      <p:ext uri="{BB962C8B-B14F-4D97-AF65-F5344CB8AC3E}">
        <p14:creationId xmlns:p14="http://schemas.microsoft.com/office/powerpoint/2010/main" val="3251173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AEB7A14-AC6A-486C-BEEE-DAE5F967C057}" type="slidenum">
              <a:rPr lang="sv-SE" smtClean="0"/>
              <a:pPr/>
              <a:t>1</a:t>
            </a:fld>
            <a:endParaRPr lang="sv-SE"/>
          </a:p>
        </p:txBody>
      </p:sp>
    </p:spTree>
    <p:extLst>
      <p:ext uri="{BB962C8B-B14F-4D97-AF65-F5344CB8AC3E}">
        <p14:creationId xmlns:p14="http://schemas.microsoft.com/office/powerpoint/2010/main" val="1814839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endParaRPr lang="sv-SE" dirty="0"/>
          </a:p>
        </p:txBody>
      </p:sp>
      <p:sp>
        <p:nvSpPr>
          <p:cNvPr id="4" name="Platshållare för bildnummer 3"/>
          <p:cNvSpPr>
            <a:spLocks noGrp="1"/>
          </p:cNvSpPr>
          <p:nvPr>
            <p:ph type="sldNum" sz="quarter" idx="10"/>
          </p:nvPr>
        </p:nvSpPr>
        <p:spPr/>
        <p:txBody>
          <a:bodyPr/>
          <a:lstStyle/>
          <a:p>
            <a:fld id="{8AEB7A14-AC6A-486C-BEEE-DAE5F967C057}" type="slidenum">
              <a:rPr lang="sv-SE" smtClean="0"/>
              <a:pPr/>
              <a:t>10</a:t>
            </a:fld>
            <a:endParaRPr lang="sv-SE"/>
          </a:p>
        </p:txBody>
      </p:sp>
    </p:spTree>
    <p:extLst>
      <p:ext uri="{BB962C8B-B14F-4D97-AF65-F5344CB8AC3E}">
        <p14:creationId xmlns:p14="http://schemas.microsoft.com/office/powerpoint/2010/main" val="3734826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endParaRPr lang="sv-SE" dirty="0"/>
          </a:p>
        </p:txBody>
      </p:sp>
      <p:sp>
        <p:nvSpPr>
          <p:cNvPr id="4" name="Platshållare för bildnummer 3"/>
          <p:cNvSpPr>
            <a:spLocks noGrp="1"/>
          </p:cNvSpPr>
          <p:nvPr>
            <p:ph type="sldNum" sz="quarter" idx="10"/>
          </p:nvPr>
        </p:nvSpPr>
        <p:spPr/>
        <p:txBody>
          <a:bodyPr/>
          <a:lstStyle/>
          <a:p>
            <a:fld id="{8AEB7A14-AC6A-486C-BEEE-DAE5F967C057}" type="slidenum">
              <a:rPr lang="sv-SE" smtClean="0"/>
              <a:pPr/>
              <a:t>11</a:t>
            </a:fld>
            <a:endParaRPr lang="sv-SE"/>
          </a:p>
        </p:txBody>
      </p:sp>
    </p:spTree>
    <p:extLst>
      <p:ext uri="{BB962C8B-B14F-4D97-AF65-F5344CB8AC3E}">
        <p14:creationId xmlns:p14="http://schemas.microsoft.com/office/powerpoint/2010/main" val="441905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endParaRPr lang="sv-SE" dirty="0"/>
          </a:p>
        </p:txBody>
      </p:sp>
      <p:sp>
        <p:nvSpPr>
          <p:cNvPr id="4" name="Platshållare för bildnummer 3"/>
          <p:cNvSpPr>
            <a:spLocks noGrp="1"/>
          </p:cNvSpPr>
          <p:nvPr>
            <p:ph type="sldNum" sz="quarter" idx="10"/>
          </p:nvPr>
        </p:nvSpPr>
        <p:spPr/>
        <p:txBody>
          <a:bodyPr/>
          <a:lstStyle/>
          <a:p>
            <a:fld id="{8AEB7A14-AC6A-486C-BEEE-DAE5F967C057}" type="slidenum">
              <a:rPr lang="sv-SE" smtClean="0"/>
              <a:pPr/>
              <a:t>12</a:t>
            </a:fld>
            <a:endParaRPr lang="sv-SE"/>
          </a:p>
        </p:txBody>
      </p:sp>
    </p:spTree>
    <p:extLst>
      <p:ext uri="{BB962C8B-B14F-4D97-AF65-F5344CB8AC3E}">
        <p14:creationId xmlns:p14="http://schemas.microsoft.com/office/powerpoint/2010/main" val="2171600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endParaRPr lang="sv-SE" dirty="0"/>
          </a:p>
        </p:txBody>
      </p:sp>
      <p:sp>
        <p:nvSpPr>
          <p:cNvPr id="4" name="Platshållare för bildnummer 3"/>
          <p:cNvSpPr>
            <a:spLocks noGrp="1"/>
          </p:cNvSpPr>
          <p:nvPr>
            <p:ph type="sldNum" sz="quarter" idx="10"/>
          </p:nvPr>
        </p:nvSpPr>
        <p:spPr/>
        <p:txBody>
          <a:bodyPr/>
          <a:lstStyle/>
          <a:p>
            <a:fld id="{8AEB7A14-AC6A-486C-BEEE-DAE5F967C057}" type="slidenum">
              <a:rPr lang="sv-SE" smtClean="0"/>
              <a:pPr/>
              <a:t>13</a:t>
            </a:fld>
            <a:endParaRPr lang="sv-SE"/>
          </a:p>
        </p:txBody>
      </p:sp>
    </p:spTree>
    <p:extLst>
      <p:ext uri="{BB962C8B-B14F-4D97-AF65-F5344CB8AC3E}">
        <p14:creationId xmlns:p14="http://schemas.microsoft.com/office/powerpoint/2010/main" val="781025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endParaRPr lang="sv-SE" dirty="0"/>
          </a:p>
        </p:txBody>
      </p:sp>
      <p:sp>
        <p:nvSpPr>
          <p:cNvPr id="4" name="Platshållare för bildnummer 3"/>
          <p:cNvSpPr>
            <a:spLocks noGrp="1"/>
          </p:cNvSpPr>
          <p:nvPr>
            <p:ph type="sldNum" sz="quarter" idx="10"/>
          </p:nvPr>
        </p:nvSpPr>
        <p:spPr/>
        <p:txBody>
          <a:bodyPr/>
          <a:lstStyle/>
          <a:p>
            <a:fld id="{8AEB7A14-AC6A-486C-BEEE-DAE5F967C057}" type="slidenum">
              <a:rPr lang="sv-SE" smtClean="0"/>
              <a:pPr/>
              <a:t>14</a:t>
            </a:fld>
            <a:endParaRPr lang="sv-SE"/>
          </a:p>
        </p:txBody>
      </p:sp>
    </p:spTree>
    <p:extLst>
      <p:ext uri="{BB962C8B-B14F-4D97-AF65-F5344CB8AC3E}">
        <p14:creationId xmlns:p14="http://schemas.microsoft.com/office/powerpoint/2010/main" val="1413518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endParaRPr lang="sv-SE" dirty="0"/>
          </a:p>
        </p:txBody>
      </p:sp>
      <p:sp>
        <p:nvSpPr>
          <p:cNvPr id="4" name="Platshållare för bildnummer 3"/>
          <p:cNvSpPr>
            <a:spLocks noGrp="1"/>
          </p:cNvSpPr>
          <p:nvPr>
            <p:ph type="sldNum" sz="quarter" idx="10"/>
          </p:nvPr>
        </p:nvSpPr>
        <p:spPr/>
        <p:txBody>
          <a:bodyPr/>
          <a:lstStyle/>
          <a:p>
            <a:fld id="{8AEB7A14-AC6A-486C-BEEE-DAE5F967C057}" type="slidenum">
              <a:rPr lang="sv-SE" smtClean="0"/>
              <a:pPr/>
              <a:t>15</a:t>
            </a:fld>
            <a:endParaRPr lang="sv-SE"/>
          </a:p>
        </p:txBody>
      </p:sp>
    </p:spTree>
    <p:extLst>
      <p:ext uri="{BB962C8B-B14F-4D97-AF65-F5344CB8AC3E}">
        <p14:creationId xmlns:p14="http://schemas.microsoft.com/office/powerpoint/2010/main" val="4214450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endParaRPr lang="sv-SE" dirty="0"/>
          </a:p>
        </p:txBody>
      </p:sp>
      <p:sp>
        <p:nvSpPr>
          <p:cNvPr id="4" name="Platshållare för bildnummer 3"/>
          <p:cNvSpPr>
            <a:spLocks noGrp="1"/>
          </p:cNvSpPr>
          <p:nvPr>
            <p:ph type="sldNum" sz="quarter" idx="10"/>
          </p:nvPr>
        </p:nvSpPr>
        <p:spPr/>
        <p:txBody>
          <a:bodyPr/>
          <a:lstStyle/>
          <a:p>
            <a:fld id="{8AEB7A14-AC6A-486C-BEEE-DAE5F967C057}" type="slidenum">
              <a:rPr lang="sv-SE" smtClean="0"/>
              <a:pPr/>
              <a:t>16</a:t>
            </a:fld>
            <a:endParaRPr lang="sv-SE"/>
          </a:p>
        </p:txBody>
      </p:sp>
    </p:spTree>
    <p:extLst>
      <p:ext uri="{BB962C8B-B14F-4D97-AF65-F5344CB8AC3E}">
        <p14:creationId xmlns:p14="http://schemas.microsoft.com/office/powerpoint/2010/main" val="3154233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endParaRPr lang="sv-SE" dirty="0"/>
          </a:p>
        </p:txBody>
      </p:sp>
      <p:sp>
        <p:nvSpPr>
          <p:cNvPr id="4" name="Platshållare för bildnummer 3"/>
          <p:cNvSpPr>
            <a:spLocks noGrp="1"/>
          </p:cNvSpPr>
          <p:nvPr>
            <p:ph type="sldNum" sz="quarter" idx="10"/>
          </p:nvPr>
        </p:nvSpPr>
        <p:spPr/>
        <p:txBody>
          <a:bodyPr/>
          <a:lstStyle/>
          <a:p>
            <a:fld id="{8AEB7A14-AC6A-486C-BEEE-DAE5F967C057}" type="slidenum">
              <a:rPr lang="sv-SE" smtClean="0"/>
              <a:pPr/>
              <a:t>17</a:t>
            </a:fld>
            <a:endParaRPr lang="sv-SE"/>
          </a:p>
        </p:txBody>
      </p:sp>
    </p:spTree>
    <p:extLst>
      <p:ext uri="{BB962C8B-B14F-4D97-AF65-F5344CB8AC3E}">
        <p14:creationId xmlns:p14="http://schemas.microsoft.com/office/powerpoint/2010/main" val="567451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endParaRPr lang="sv-SE" dirty="0"/>
          </a:p>
        </p:txBody>
      </p:sp>
      <p:sp>
        <p:nvSpPr>
          <p:cNvPr id="4" name="Platshållare för bildnummer 3"/>
          <p:cNvSpPr>
            <a:spLocks noGrp="1"/>
          </p:cNvSpPr>
          <p:nvPr>
            <p:ph type="sldNum" sz="quarter" idx="10"/>
          </p:nvPr>
        </p:nvSpPr>
        <p:spPr/>
        <p:txBody>
          <a:bodyPr/>
          <a:lstStyle/>
          <a:p>
            <a:fld id="{8AEB7A14-AC6A-486C-BEEE-DAE5F967C057}" type="slidenum">
              <a:rPr lang="sv-SE" smtClean="0"/>
              <a:pPr/>
              <a:t>18</a:t>
            </a:fld>
            <a:endParaRPr lang="sv-SE"/>
          </a:p>
        </p:txBody>
      </p:sp>
    </p:spTree>
    <p:extLst>
      <p:ext uri="{BB962C8B-B14F-4D97-AF65-F5344CB8AC3E}">
        <p14:creationId xmlns:p14="http://schemas.microsoft.com/office/powerpoint/2010/main" val="2969478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endParaRPr lang="sv-SE" dirty="0"/>
          </a:p>
        </p:txBody>
      </p:sp>
      <p:sp>
        <p:nvSpPr>
          <p:cNvPr id="4" name="Platshållare för bildnummer 3"/>
          <p:cNvSpPr>
            <a:spLocks noGrp="1"/>
          </p:cNvSpPr>
          <p:nvPr>
            <p:ph type="sldNum" sz="quarter" idx="10"/>
          </p:nvPr>
        </p:nvSpPr>
        <p:spPr/>
        <p:txBody>
          <a:bodyPr/>
          <a:lstStyle/>
          <a:p>
            <a:fld id="{8AEB7A14-AC6A-486C-BEEE-DAE5F967C057}" type="slidenum">
              <a:rPr lang="sv-SE" smtClean="0"/>
              <a:pPr/>
              <a:t>19</a:t>
            </a:fld>
            <a:endParaRPr lang="sv-SE"/>
          </a:p>
        </p:txBody>
      </p:sp>
    </p:spTree>
    <p:extLst>
      <p:ext uri="{BB962C8B-B14F-4D97-AF65-F5344CB8AC3E}">
        <p14:creationId xmlns:p14="http://schemas.microsoft.com/office/powerpoint/2010/main" val="433130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1" baseline="30000" dirty="0" smtClean="0">
                <a:solidFill>
                  <a:srgbClr val="000000"/>
                </a:solidFill>
              </a:rPr>
              <a:t>För att underlätta praktisk tillämpning av Hälso- och sjukvårdsavtalet i Västra Götaland finns gemensamt framtagna tillämpningsanvisningar i form av åtta vägledande patientfall. Samtliga patientfall genomsyras av avtalets värdegrund där det gemensamma ansvaret med individens perspektiv är i centrum.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baseline="30000" dirty="0" smtClean="0">
              <a:solidFill>
                <a:srgbClr val="00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aseline="30000" dirty="0" smtClean="0">
                <a:solidFill>
                  <a:srgbClr val="000000"/>
                </a:solidFill>
              </a:rPr>
              <a:t>Patientfallen är tänkta att användas som diskussionsunderlag och utbildningsmaterial för medarbetare och chefer i samverkan.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aseline="30000" dirty="0" smtClean="0">
                <a:solidFill>
                  <a:srgbClr val="000000"/>
                </a:solidFill>
              </a:rPr>
              <a:t>I varje patientfall beskrivs ett scenario med efterföljande vägskäl för beslut.</a:t>
            </a:r>
          </a:p>
        </p:txBody>
      </p:sp>
      <p:sp>
        <p:nvSpPr>
          <p:cNvPr id="4" name="Platshållare för bildnummer 3"/>
          <p:cNvSpPr>
            <a:spLocks noGrp="1"/>
          </p:cNvSpPr>
          <p:nvPr>
            <p:ph type="sldNum" sz="quarter" idx="10"/>
          </p:nvPr>
        </p:nvSpPr>
        <p:spPr/>
        <p:txBody>
          <a:bodyPr/>
          <a:lstStyle/>
          <a:p>
            <a:fld id="{8AEB7A14-AC6A-486C-BEEE-DAE5F967C057}" type="slidenum">
              <a:rPr lang="sv-SE" smtClean="0"/>
              <a:pPr/>
              <a:t>2</a:t>
            </a:fld>
            <a:endParaRPr lang="sv-SE"/>
          </a:p>
        </p:txBody>
      </p:sp>
    </p:spTree>
    <p:extLst>
      <p:ext uri="{BB962C8B-B14F-4D97-AF65-F5344CB8AC3E}">
        <p14:creationId xmlns:p14="http://schemas.microsoft.com/office/powerpoint/2010/main" val="12457145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endParaRPr lang="sv-SE" dirty="0"/>
          </a:p>
        </p:txBody>
      </p:sp>
      <p:sp>
        <p:nvSpPr>
          <p:cNvPr id="4" name="Platshållare för bildnummer 3"/>
          <p:cNvSpPr>
            <a:spLocks noGrp="1"/>
          </p:cNvSpPr>
          <p:nvPr>
            <p:ph type="sldNum" sz="quarter" idx="10"/>
          </p:nvPr>
        </p:nvSpPr>
        <p:spPr/>
        <p:txBody>
          <a:bodyPr/>
          <a:lstStyle/>
          <a:p>
            <a:fld id="{8AEB7A14-AC6A-486C-BEEE-DAE5F967C057}" type="slidenum">
              <a:rPr lang="sv-SE" smtClean="0"/>
              <a:pPr/>
              <a:t>20</a:t>
            </a:fld>
            <a:endParaRPr lang="sv-SE"/>
          </a:p>
        </p:txBody>
      </p:sp>
    </p:spTree>
    <p:extLst>
      <p:ext uri="{BB962C8B-B14F-4D97-AF65-F5344CB8AC3E}">
        <p14:creationId xmlns:p14="http://schemas.microsoft.com/office/powerpoint/2010/main" val="2096784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endParaRPr lang="sv-SE" dirty="0"/>
          </a:p>
        </p:txBody>
      </p:sp>
      <p:sp>
        <p:nvSpPr>
          <p:cNvPr id="4" name="Platshållare för bildnummer 3"/>
          <p:cNvSpPr>
            <a:spLocks noGrp="1"/>
          </p:cNvSpPr>
          <p:nvPr>
            <p:ph type="sldNum" sz="quarter" idx="10"/>
          </p:nvPr>
        </p:nvSpPr>
        <p:spPr/>
        <p:txBody>
          <a:bodyPr/>
          <a:lstStyle/>
          <a:p>
            <a:fld id="{8AEB7A14-AC6A-486C-BEEE-DAE5F967C057}" type="slidenum">
              <a:rPr lang="sv-SE" smtClean="0"/>
              <a:pPr/>
              <a:t>21</a:t>
            </a:fld>
            <a:endParaRPr lang="sv-SE"/>
          </a:p>
        </p:txBody>
      </p:sp>
    </p:spTree>
    <p:extLst>
      <p:ext uri="{BB962C8B-B14F-4D97-AF65-F5344CB8AC3E}">
        <p14:creationId xmlns:p14="http://schemas.microsoft.com/office/powerpoint/2010/main" val="5396141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endParaRPr lang="sv-SE" dirty="0"/>
          </a:p>
        </p:txBody>
      </p:sp>
      <p:sp>
        <p:nvSpPr>
          <p:cNvPr id="4" name="Platshållare för bildnummer 3"/>
          <p:cNvSpPr>
            <a:spLocks noGrp="1"/>
          </p:cNvSpPr>
          <p:nvPr>
            <p:ph type="sldNum" sz="quarter" idx="10"/>
          </p:nvPr>
        </p:nvSpPr>
        <p:spPr/>
        <p:txBody>
          <a:bodyPr/>
          <a:lstStyle/>
          <a:p>
            <a:fld id="{8AEB7A14-AC6A-486C-BEEE-DAE5F967C057}" type="slidenum">
              <a:rPr lang="sv-SE" smtClean="0"/>
              <a:pPr/>
              <a:t>22</a:t>
            </a:fld>
            <a:endParaRPr lang="sv-SE"/>
          </a:p>
        </p:txBody>
      </p:sp>
    </p:spTree>
    <p:extLst>
      <p:ext uri="{BB962C8B-B14F-4D97-AF65-F5344CB8AC3E}">
        <p14:creationId xmlns:p14="http://schemas.microsoft.com/office/powerpoint/2010/main" val="22916831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endParaRPr lang="sv-SE" dirty="0"/>
          </a:p>
        </p:txBody>
      </p:sp>
      <p:sp>
        <p:nvSpPr>
          <p:cNvPr id="4" name="Platshållare för bildnummer 3"/>
          <p:cNvSpPr>
            <a:spLocks noGrp="1"/>
          </p:cNvSpPr>
          <p:nvPr>
            <p:ph type="sldNum" sz="quarter" idx="10"/>
          </p:nvPr>
        </p:nvSpPr>
        <p:spPr/>
        <p:txBody>
          <a:bodyPr/>
          <a:lstStyle/>
          <a:p>
            <a:fld id="{8AEB7A14-AC6A-486C-BEEE-DAE5F967C057}" type="slidenum">
              <a:rPr lang="sv-SE" smtClean="0"/>
              <a:pPr/>
              <a:t>23</a:t>
            </a:fld>
            <a:endParaRPr lang="sv-SE"/>
          </a:p>
        </p:txBody>
      </p:sp>
    </p:spTree>
    <p:extLst>
      <p:ext uri="{BB962C8B-B14F-4D97-AF65-F5344CB8AC3E}">
        <p14:creationId xmlns:p14="http://schemas.microsoft.com/office/powerpoint/2010/main" val="40945891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endParaRPr lang="sv-SE" dirty="0"/>
          </a:p>
        </p:txBody>
      </p:sp>
      <p:sp>
        <p:nvSpPr>
          <p:cNvPr id="4" name="Platshållare för bildnummer 3"/>
          <p:cNvSpPr>
            <a:spLocks noGrp="1"/>
          </p:cNvSpPr>
          <p:nvPr>
            <p:ph type="sldNum" sz="quarter" idx="10"/>
          </p:nvPr>
        </p:nvSpPr>
        <p:spPr/>
        <p:txBody>
          <a:bodyPr/>
          <a:lstStyle/>
          <a:p>
            <a:fld id="{8AEB7A14-AC6A-486C-BEEE-DAE5F967C057}" type="slidenum">
              <a:rPr lang="sv-SE" smtClean="0"/>
              <a:pPr/>
              <a:t>24</a:t>
            </a:fld>
            <a:endParaRPr lang="sv-SE"/>
          </a:p>
        </p:txBody>
      </p:sp>
    </p:spTree>
    <p:extLst>
      <p:ext uri="{BB962C8B-B14F-4D97-AF65-F5344CB8AC3E}">
        <p14:creationId xmlns:p14="http://schemas.microsoft.com/office/powerpoint/2010/main" val="26613650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endParaRPr lang="sv-SE" dirty="0"/>
          </a:p>
        </p:txBody>
      </p:sp>
      <p:sp>
        <p:nvSpPr>
          <p:cNvPr id="4" name="Platshållare för bildnummer 3"/>
          <p:cNvSpPr>
            <a:spLocks noGrp="1"/>
          </p:cNvSpPr>
          <p:nvPr>
            <p:ph type="sldNum" sz="quarter" idx="10"/>
          </p:nvPr>
        </p:nvSpPr>
        <p:spPr/>
        <p:txBody>
          <a:bodyPr/>
          <a:lstStyle/>
          <a:p>
            <a:fld id="{8AEB7A14-AC6A-486C-BEEE-DAE5F967C057}" type="slidenum">
              <a:rPr lang="sv-SE" smtClean="0"/>
              <a:pPr/>
              <a:t>25</a:t>
            </a:fld>
            <a:endParaRPr lang="sv-SE"/>
          </a:p>
        </p:txBody>
      </p:sp>
    </p:spTree>
    <p:extLst>
      <p:ext uri="{BB962C8B-B14F-4D97-AF65-F5344CB8AC3E}">
        <p14:creationId xmlns:p14="http://schemas.microsoft.com/office/powerpoint/2010/main" val="5714708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0" i="1" u="none" strike="noStrike" kern="1200" baseline="30000" dirty="0" smtClean="0">
                <a:solidFill>
                  <a:schemeClr val="tx1"/>
                </a:solidFill>
                <a:latin typeface="+mn-lt"/>
                <a:ea typeface="+mn-ea"/>
                <a:cs typeface="+mn-cs"/>
              </a:rPr>
              <a:t>* Inom Vårdval Rehab finns möjlighet för </a:t>
            </a:r>
            <a:r>
              <a:rPr lang="sv-SE" sz="1200" b="0" i="1" u="none" strike="noStrike" kern="1200" baseline="30000" dirty="0" err="1" smtClean="0">
                <a:solidFill>
                  <a:schemeClr val="tx1"/>
                </a:solidFill>
                <a:latin typeface="+mn-lt"/>
                <a:ea typeface="+mn-ea"/>
                <a:cs typeface="+mn-cs"/>
              </a:rPr>
              <a:t>rehabmottagningar</a:t>
            </a:r>
            <a:r>
              <a:rPr lang="sv-SE" sz="1200" b="0" i="1" u="none" strike="noStrike" kern="1200" baseline="30000" dirty="0" smtClean="0">
                <a:solidFill>
                  <a:schemeClr val="tx1"/>
                </a:solidFill>
                <a:latin typeface="+mn-lt"/>
                <a:ea typeface="+mn-ea"/>
                <a:cs typeface="+mn-cs"/>
              </a:rPr>
              <a:t> att bedriva </a:t>
            </a:r>
            <a:r>
              <a:rPr lang="sv-SE" sz="1200" b="0" i="1" u="none" strike="noStrike" kern="1200" baseline="30000" dirty="0" err="1" smtClean="0">
                <a:solidFill>
                  <a:schemeClr val="tx1"/>
                </a:solidFill>
                <a:latin typeface="+mn-lt"/>
                <a:ea typeface="+mn-ea"/>
                <a:cs typeface="+mn-cs"/>
              </a:rPr>
              <a:t>neuroteam</a:t>
            </a:r>
            <a:r>
              <a:rPr lang="sv-SE" sz="1200" b="0" i="1" u="none" strike="noStrike" kern="1200" baseline="30000" dirty="0" smtClean="0">
                <a:solidFill>
                  <a:schemeClr val="tx1"/>
                </a:solidFill>
                <a:latin typeface="+mn-lt"/>
                <a:ea typeface="+mn-ea"/>
                <a:cs typeface="+mn-cs"/>
              </a:rPr>
              <a:t> enligt särskilda kriterier. </a:t>
            </a:r>
            <a:r>
              <a:rPr lang="sv-SE" sz="1200" b="0" i="1" u="none" strike="noStrike" kern="1200" baseline="30000" dirty="0" err="1" smtClean="0">
                <a:solidFill>
                  <a:schemeClr val="tx1"/>
                </a:solidFill>
                <a:latin typeface="+mn-lt"/>
                <a:ea typeface="+mn-ea"/>
                <a:cs typeface="+mn-cs"/>
              </a:rPr>
              <a:t>Neuroteam</a:t>
            </a:r>
            <a:r>
              <a:rPr lang="sv-SE" sz="1200" b="0" i="1" u="none" strike="noStrike" kern="1200" baseline="30000" dirty="0" smtClean="0">
                <a:solidFill>
                  <a:schemeClr val="tx1"/>
                </a:solidFill>
                <a:latin typeface="+mn-lt"/>
                <a:ea typeface="+mn-ea"/>
                <a:cs typeface="+mn-cs"/>
              </a:rPr>
              <a:t> har särskild kunskap om neurologisk rehabilitering. För aktuell information se Vårdval Rehab på www.vgregion.se.</a:t>
            </a:r>
            <a:endParaRPr lang="sv-SE" sz="1200" b="0" i="0" u="none" strike="noStrike" kern="1200" baseline="30000" dirty="0" smtClean="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8AEB7A14-AC6A-486C-BEEE-DAE5F967C057}" type="slidenum">
              <a:rPr lang="sv-SE" smtClean="0"/>
              <a:pPr/>
              <a:t>26</a:t>
            </a:fld>
            <a:endParaRPr lang="sv-SE"/>
          </a:p>
        </p:txBody>
      </p:sp>
    </p:spTree>
    <p:extLst>
      <p:ext uri="{BB962C8B-B14F-4D97-AF65-F5344CB8AC3E}">
        <p14:creationId xmlns:p14="http://schemas.microsoft.com/office/powerpoint/2010/main" val="23644895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endParaRPr lang="sv-SE" dirty="0"/>
          </a:p>
        </p:txBody>
      </p:sp>
      <p:sp>
        <p:nvSpPr>
          <p:cNvPr id="4" name="Platshållare för bildnummer 3"/>
          <p:cNvSpPr>
            <a:spLocks noGrp="1"/>
          </p:cNvSpPr>
          <p:nvPr>
            <p:ph type="sldNum" sz="quarter" idx="10"/>
          </p:nvPr>
        </p:nvSpPr>
        <p:spPr/>
        <p:txBody>
          <a:bodyPr/>
          <a:lstStyle/>
          <a:p>
            <a:fld id="{8AEB7A14-AC6A-486C-BEEE-DAE5F967C057}" type="slidenum">
              <a:rPr lang="sv-SE" smtClean="0"/>
              <a:pPr/>
              <a:t>27</a:t>
            </a:fld>
            <a:endParaRPr lang="sv-SE"/>
          </a:p>
        </p:txBody>
      </p:sp>
    </p:spTree>
    <p:extLst>
      <p:ext uri="{BB962C8B-B14F-4D97-AF65-F5344CB8AC3E}">
        <p14:creationId xmlns:p14="http://schemas.microsoft.com/office/powerpoint/2010/main" val="19571641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endParaRPr lang="sv-SE" dirty="0"/>
          </a:p>
        </p:txBody>
      </p:sp>
      <p:sp>
        <p:nvSpPr>
          <p:cNvPr id="4" name="Platshållare för bildnummer 3"/>
          <p:cNvSpPr>
            <a:spLocks noGrp="1"/>
          </p:cNvSpPr>
          <p:nvPr>
            <p:ph type="sldNum" sz="quarter" idx="10"/>
          </p:nvPr>
        </p:nvSpPr>
        <p:spPr/>
        <p:txBody>
          <a:bodyPr/>
          <a:lstStyle/>
          <a:p>
            <a:fld id="{8AEB7A14-AC6A-486C-BEEE-DAE5F967C057}" type="slidenum">
              <a:rPr lang="sv-SE" smtClean="0"/>
              <a:pPr/>
              <a:t>28</a:t>
            </a:fld>
            <a:endParaRPr lang="sv-SE"/>
          </a:p>
        </p:txBody>
      </p:sp>
    </p:spTree>
    <p:extLst>
      <p:ext uri="{BB962C8B-B14F-4D97-AF65-F5344CB8AC3E}">
        <p14:creationId xmlns:p14="http://schemas.microsoft.com/office/powerpoint/2010/main" val="5348590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endParaRPr lang="sv-SE" dirty="0"/>
          </a:p>
        </p:txBody>
      </p:sp>
      <p:sp>
        <p:nvSpPr>
          <p:cNvPr id="4" name="Platshållare för bildnummer 3"/>
          <p:cNvSpPr>
            <a:spLocks noGrp="1"/>
          </p:cNvSpPr>
          <p:nvPr>
            <p:ph type="sldNum" sz="quarter" idx="10"/>
          </p:nvPr>
        </p:nvSpPr>
        <p:spPr/>
        <p:txBody>
          <a:bodyPr/>
          <a:lstStyle/>
          <a:p>
            <a:fld id="{8AEB7A14-AC6A-486C-BEEE-DAE5F967C057}" type="slidenum">
              <a:rPr lang="sv-SE" smtClean="0"/>
              <a:pPr/>
              <a:t>29</a:t>
            </a:fld>
            <a:endParaRPr lang="sv-SE"/>
          </a:p>
        </p:txBody>
      </p:sp>
    </p:spTree>
    <p:extLst>
      <p:ext uri="{BB962C8B-B14F-4D97-AF65-F5344CB8AC3E}">
        <p14:creationId xmlns:p14="http://schemas.microsoft.com/office/powerpoint/2010/main" val="2315647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endParaRPr lang="sv-SE" dirty="0"/>
          </a:p>
        </p:txBody>
      </p:sp>
      <p:sp>
        <p:nvSpPr>
          <p:cNvPr id="4" name="Platshållare för bildnummer 3"/>
          <p:cNvSpPr>
            <a:spLocks noGrp="1"/>
          </p:cNvSpPr>
          <p:nvPr>
            <p:ph type="sldNum" sz="quarter" idx="10"/>
          </p:nvPr>
        </p:nvSpPr>
        <p:spPr/>
        <p:txBody>
          <a:bodyPr/>
          <a:lstStyle/>
          <a:p>
            <a:fld id="{8AEB7A14-AC6A-486C-BEEE-DAE5F967C057}" type="slidenum">
              <a:rPr lang="sv-SE" smtClean="0"/>
              <a:pPr/>
              <a:t>3</a:t>
            </a:fld>
            <a:endParaRPr lang="sv-SE"/>
          </a:p>
        </p:txBody>
      </p:sp>
    </p:spTree>
    <p:extLst>
      <p:ext uri="{BB962C8B-B14F-4D97-AF65-F5344CB8AC3E}">
        <p14:creationId xmlns:p14="http://schemas.microsoft.com/office/powerpoint/2010/main" val="40136922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endParaRPr lang="sv-SE" dirty="0"/>
          </a:p>
        </p:txBody>
      </p:sp>
      <p:sp>
        <p:nvSpPr>
          <p:cNvPr id="4" name="Platshållare för bildnummer 3"/>
          <p:cNvSpPr>
            <a:spLocks noGrp="1"/>
          </p:cNvSpPr>
          <p:nvPr>
            <p:ph type="sldNum" sz="quarter" idx="10"/>
          </p:nvPr>
        </p:nvSpPr>
        <p:spPr/>
        <p:txBody>
          <a:bodyPr/>
          <a:lstStyle/>
          <a:p>
            <a:fld id="{8AEB7A14-AC6A-486C-BEEE-DAE5F967C057}" type="slidenum">
              <a:rPr lang="sv-SE" smtClean="0"/>
              <a:pPr/>
              <a:t>30</a:t>
            </a:fld>
            <a:endParaRPr lang="sv-SE"/>
          </a:p>
        </p:txBody>
      </p:sp>
    </p:spTree>
    <p:extLst>
      <p:ext uri="{BB962C8B-B14F-4D97-AF65-F5344CB8AC3E}">
        <p14:creationId xmlns:p14="http://schemas.microsoft.com/office/powerpoint/2010/main" val="14822466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AEB7A14-AC6A-486C-BEEE-DAE5F967C057}" type="slidenum">
              <a:rPr lang="sv-SE" smtClean="0"/>
              <a:pPr/>
              <a:t>31</a:t>
            </a:fld>
            <a:endParaRPr lang="sv-SE"/>
          </a:p>
        </p:txBody>
      </p:sp>
    </p:spTree>
    <p:extLst>
      <p:ext uri="{BB962C8B-B14F-4D97-AF65-F5344CB8AC3E}">
        <p14:creationId xmlns:p14="http://schemas.microsoft.com/office/powerpoint/2010/main" val="1132016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endParaRPr lang="sv-SE" dirty="0"/>
          </a:p>
        </p:txBody>
      </p:sp>
      <p:sp>
        <p:nvSpPr>
          <p:cNvPr id="4" name="Platshållare för bildnummer 3"/>
          <p:cNvSpPr>
            <a:spLocks noGrp="1"/>
          </p:cNvSpPr>
          <p:nvPr>
            <p:ph type="sldNum" sz="quarter" idx="10"/>
          </p:nvPr>
        </p:nvSpPr>
        <p:spPr/>
        <p:txBody>
          <a:bodyPr/>
          <a:lstStyle/>
          <a:p>
            <a:fld id="{8AEB7A14-AC6A-486C-BEEE-DAE5F967C057}" type="slidenum">
              <a:rPr lang="sv-SE" smtClean="0"/>
              <a:pPr/>
              <a:t>4</a:t>
            </a:fld>
            <a:endParaRPr lang="sv-SE"/>
          </a:p>
        </p:txBody>
      </p:sp>
    </p:spTree>
    <p:extLst>
      <p:ext uri="{BB962C8B-B14F-4D97-AF65-F5344CB8AC3E}">
        <p14:creationId xmlns:p14="http://schemas.microsoft.com/office/powerpoint/2010/main" val="2051112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endParaRPr lang="sv-SE" dirty="0"/>
          </a:p>
        </p:txBody>
      </p:sp>
      <p:sp>
        <p:nvSpPr>
          <p:cNvPr id="4" name="Platshållare för bildnummer 3"/>
          <p:cNvSpPr>
            <a:spLocks noGrp="1"/>
          </p:cNvSpPr>
          <p:nvPr>
            <p:ph type="sldNum" sz="quarter" idx="10"/>
          </p:nvPr>
        </p:nvSpPr>
        <p:spPr/>
        <p:txBody>
          <a:bodyPr/>
          <a:lstStyle/>
          <a:p>
            <a:fld id="{8AEB7A14-AC6A-486C-BEEE-DAE5F967C057}" type="slidenum">
              <a:rPr lang="sv-SE" smtClean="0"/>
              <a:pPr/>
              <a:t>5</a:t>
            </a:fld>
            <a:endParaRPr lang="sv-SE"/>
          </a:p>
        </p:txBody>
      </p:sp>
    </p:spTree>
    <p:extLst>
      <p:ext uri="{BB962C8B-B14F-4D97-AF65-F5344CB8AC3E}">
        <p14:creationId xmlns:p14="http://schemas.microsoft.com/office/powerpoint/2010/main" val="2670464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endParaRPr lang="sv-SE" dirty="0"/>
          </a:p>
        </p:txBody>
      </p:sp>
      <p:sp>
        <p:nvSpPr>
          <p:cNvPr id="4" name="Platshållare för bildnummer 3"/>
          <p:cNvSpPr>
            <a:spLocks noGrp="1"/>
          </p:cNvSpPr>
          <p:nvPr>
            <p:ph type="sldNum" sz="quarter" idx="10"/>
          </p:nvPr>
        </p:nvSpPr>
        <p:spPr/>
        <p:txBody>
          <a:bodyPr/>
          <a:lstStyle/>
          <a:p>
            <a:fld id="{8AEB7A14-AC6A-486C-BEEE-DAE5F967C057}" type="slidenum">
              <a:rPr lang="sv-SE" smtClean="0"/>
              <a:pPr/>
              <a:t>6</a:t>
            </a:fld>
            <a:endParaRPr lang="sv-SE"/>
          </a:p>
        </p:txBody>
      </p:sp>
    </p:spTree>
    <p:extLst>
      <p:ext uri="{BB962C8B-B14F-4D97-AF65-F5344CB8AC3E}">
        <p14:creationId xmlns:p14="http://schemas.microsoft.com/office/powerpoint/2010/main" val="1444054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endParaRPr lang="sv-SE" dirty="0"/>
          </a:p>
        </p:txBody>
      </p:sp>
      <p:sp>
        <p:nvSpPr>
          <p:cNvPr id="4" name="Platshållare för bildnummer 3"/>
          <p:cNvSpPr>
            <a:spLocks noGrp="1"/>
          </p:cNvSpPr>
          <p:nvPr>
            <p:ph type="sldNum" sz="quarter" idx="10"/>
          </p:nvPr>
        </p:nvSpPr>
        <p:spPr/>
        <p:txBody>
          <a:bodyPr/>
          <a:lstStyle/>
          <a:p>
            <a:fld id="{8AEB7A14-AC6A-486C-BEEE-DAE5F967C057}" type="slidenum">
              <a:rPr lang="sv-SE" smtClean="0"/>
              <a:pPr/>
              <a:t>7</a:t>
            </a:fld>
            <a:endParaRPr lang="sv-SE"/>
          </a:p>
        </p:txBody>
      </p:sp>
    </p:spTree>
    <p:extLst>
      <p:ext uri="{BB962C8B-B14F-4D97-AF65-F5344CB8AC3E}">
        <p14:creationId xmlns:p14="http://schemas.microsoft.com/office/powerpoint/2010/main" val="1632285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endParaRPr lang="sv-SE" dirty="0"/>
          </a:p>
        </p:txBody>
      </p:sp>
      <p:sp>
        <p:nvSpPr>
          <p:cNvPr id="4" name="Platshållare för bildnummer 3"/>
          <p:cNvSpPr>
            <a:spLocks noGrp="1"/>
          </p:cNvSpPr>
          <p:nvPr>
            <p:ph type="sldNum" sz="quarter" idx="10"/>
          </p:nvPr>
        </p:nvSpPr>
        <p:spPr/>
        <p:txBody>
          <a:bodyPr/>
          <a:lstStyle/>
          <a:p>
            <a:fld id="{8AEB7A14-AC6A-486C-BEEE-DAE5F967C057}" type="slidenum">
              <a:rPr lang="sv-SE" smtClean="0"/>
              <a:pPr/>
              <a:t>8</a:t>
            </a:fld>
            <a:endParaRPr lang="sv-SE"/>
          </a:p>
        </p:txBody>
      </p:sp>
    </p:spTree>
    <p:extLst>
      <p:ext uri="{BB962C8B-B14F-4D97-AF65-F5344CB8AC3E}">
        <p14:creationId xmlns:p14="http://schemas.microsoft.com/office/powerpoint/2010/main" val="12881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endParaRPr lang="sv-SE" dirty="0"/>
          </a:p>
        </p:txBody>
      </p:sp>
      <p:sp>
        <p:nvSpPr>
          <p:cNvPr id="4" name="Platshållare för bildnummer 3"/>
          <p:cNvSpPr>
            <a:spLocks noGrp="1"/>
          </p:cNvSpPr>
          <p:nvPr>
            <p:ph type="sldNum" sz="quarter" idx="10"/>
          </p:nvPr>
        </p:nvSpPr>
        <p:spPr/>
        <p:txBody>
          <a:bodyPr/>
          <a:lstStyle/>
          <a:p>
            <a:fld id="{8AEB7A14-AC6A-486C-BEEE-DAE5F967C057}" type="slidenum">
              <a:rPr lang="sv-SE" smtClean="0"/>
              <a:pPr/>
              <a:t>9</a:t>
            </a:fld>
            <a:endParaRPr lang="sv-SE"/>
          </a:p>
        </p:txBody>
      </p:sp>
    </p:spTree>
    <p:extLst>
      <p:ext uri="{BB962C8B-B14F-4D97-AF65-F5344CB8AC3E}">
        <p14:creationId xmlns:p14="http://schemas.microsoft.com/office/powerpoint/2010/main" val="3656629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8F79A398-3A4F-4574-8ADC-0807D9E06D9C}" type="datetime1">
              <a:rPr lang="sv-SE" smtClean="0"/>
              <a:pPr/>
              <a:t>2017-03-09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D0E64C6-ECD6-47CC-9DE2-3258BF62F265}" type="slidenum">
              <a:rPr lang="sv-SE" smtClean="0"/>
              <a:pPr/>
              <a:t>‹#›</a:t>
            </a:fld>
            <a:endParaRPr lang="sv-SE"/>
          </a:p>
        </p:txBody>
      </p:sp>
    </p:spTree>
    <p:extLst>
      <p:ext uri="{BB962C8B-B14F-4D97-AF65-F5344CB8AC3E}">
        <p14:creationId xmlns:p14="http://schemas.microsoft.com/office/powerpoint/2010/main" val="356498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375C1DE9-26B4-4DA1-819B-95D593EE9820}" type="datetime1">
              <a:rPr lang="sv-SE" smtClean="0"/>
              <a:pPr/>
              <a:t>2017-03-09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D0E64C6-ECD6-47CC-9DE2-3258BF62F265}" type="slidenum">
              <a:rPr lang="sv-SE" smtClean="0"/>
              <a:pPr/>
              <a:t>‹#›</a:t>
            </a:fld>
            <a:endParaRPr lang="sv-SE"/>
          </a:p>
        </p:txBody>
      </p:sp>
    </p:spTree>
    <p:extLst>
      <p:ext uri="{BB962C8B-B14F-4D97-AF65-F5344CB8AC3E}">
        <p14:creationId xmlns:p14="http://schemas.microsoft.com/office/powerpoint/2010/main" val="1421346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013CA065-B905-43D2-8866-BB08872DBCF5}" type="datetime1">
              <a:rPr lang="sv-SE" smtClean="0"/>
              <a:pPr/>
              <a:t>2017-03-09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D0E64C6-ECD6-47CC-9DE2-3258BF62F265}" type="slidenum">
              <a:rPr lang="sv-SE" smtClean="0"/>
              <a:pPr/>
              <a:t>‹#›</a:t>
            </a:fld>
            <a:endParaRPr lang="sv-SE"/>
          </a:p>
        </p:txBody>
      </p:sp>
    </p:spTree>
    <p:extLst>
      <p:ext uri="{BB962C8B-B14F-4D97-AF65-F5344CB8AC3E}">
        <p14:creationId xmlns:p14="http://schemas.microsoft.com/office/powerpoint/2010/main" val="1939132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4EFDC89-CB08-43EB-B091-F5C7E0B73542}" type="datetime1">
              <a:rPr lang="sv-SE" smtClean="0"/>
              <a:pPr/>
              <a:t>2017-03-09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D0E64C6-ECD6-47CC-9DE2-3258BF62F265}" type="slidenum">
              <a:rPr lang="sv-SE" smtClean="0"/>
              <a:pPr/>
              <a:t>‹#›</a:t>
            </a:fld>
            <a:endParaRPr lang="sv-SE"/>
          </a:p>
        </p:txBody>
      </p:sp>
    </p:spTree>
    <p:extLst>
      <p:ext uri="{BB962C8B-B14F-4D97-AF65-F5344CB8AC3E}">
        <p14:creationId xmlns:p14="http://schemas.microsoft.com/office/powerpoint/2010/main" val="2097378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164FF68D-F6B0-4ACB-B7EB-C6CE62A572CB}" type="datetime1">
              <a:rPr lang="sv-SE" smtClean="0"/>
              <a:pPr/>
              <a:t>2017-03-09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D0E64C6-ECD6-47CC-9DE2-3258BF62F265}" type="slidenum">
              <a:rPr lang="sv-SE" smtClean="0"/>
              <a:pPr/>
              <a:t>‹#›</a:t>
            </a:fld>
            <a:endParaRPr lang="sv-SE"/>
          </a:p>
        </p:txBody>
      </p:sp>
    </p:spTree>
    <p:extLst>
      <p:ext uri="{BB962C8B-B14F-4D97-AF65-F5344CB8AC3E}">
        <p14:creationId xmlns:p14="http://schemas.microsoft.com/office/powerpoint/2010/main" val="1752336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DF5E99C8-63D9-4AFA-82A1-54FFFCA722A6}" type="datetime1">
              <a:rPr lang="sv-SE" smtClean="0"/>
              <a:pPr/>
              <a:t>2017-03-09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7D0E64C6-ECD6-47CC-9DE2-3258BF62F265}" type="slidenum">
              <a:rPr lang="sv-SE" smtClean="0"/>
              <a:pPr/>
              <a:t>‹#›</a:t>
            </a:fld>
            <a:endParaRPr lang="sv-SE"/>
          </a:p>
        </p:txBody>
      </p:sp>
    </p:spTree>
    <p:extLst>
      <p:ext uri="{BB962C8B-B14F-4D97-AF65-F5344CB8AC3E}">
        <p14:creationId xmlns:p14="http://schemas.microsoft.com/office/powerpoint/2010/main" val="1589060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1E89CD9-904B-4097-B0EA-5EB9B84D4CC1}" type="datetime1">
              <a:rPr lang="sv-SE" smtClean="0"/>
              <a:pPr/>
              <a:t>2017-03-09</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7D0E64C6-ECD6-47CC-9DE2-3258BF62F265}" type="slidenum">
              <a:rPr lang="sv-SE" smtClean="0"/>
              <a:pPr/>
              <a:t>‹#›</a:t>
            </a:fld>
            <a:endParaRPr lang="sv-SE"/>
          </a:p>
        </p:txBody>
      </p:sp>
    </p:spTree>
    <p:extLst>
      <p:ext uri="{BB962C8B-B14F-4D97-AF65-F5344CB8AC3E}">
        <p14:creationId xmlns:p14="http://schemas.microsoft.com/office/powerpoint/2010/main" val="1519704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20E1CE60-91B6-4A6E-9934-420B382A48B9}" type="datetime1">
              <a:rPr lang="sv-SE" smtClean="0"/>
              <a:pPr/>
              <a:t>2017-03-09</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7D0E64C6-ECD6-47CC-9DE2-3258BF62F265}" type="slidenum">
              <a:rPr lang="sv-SE" smtClean="0"/>
              <a:pPr/>
              <a:t>‹#›</a:t>
            </a:fld>
            <a:endParaRPr lang="sv-SE"/>
          </a:p>
        </p:txBody>
      </p:sp>
    </p:spTree>
    <p:extLst>
      <p:ext uri="{BB962C8B-B14F-4D97-AF65-F5344CB8AC3E}">
        <p14:creationId xmlns:p14="http://schemas.microsoft.com/office/powerpoint/2010/main" val="1210380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96AB8D17-2B84-4678-B814-AC10948A1DCB}" type="datetime1">
              <a:rPr lang="sv-SE" smtClean="0"/>
              <a:pPr/>
              <a:t>2017-03-09</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7D0E64C6-ECD6-47CC-9DE2-3258BF62F265}" type="slidenum">
              <a:rPr lang="sv-SE" smtClean="0"/>
              <a:pPr/>
              <a:t>‹#›</a:t>
            </a:fld>
            <a:endParaRPr lang="sv-SE"/>
          </a:p>
        </p:txBody>
      </p:sp>
    </p:spTree>
    <p:extLst>
      <p:ext uri="{BB962C8B-B14F-4D97-AF65-F5344CB8AC3E}">
        <p14:creationId xmlns:p14="http://schemas.microsoft.com/office/powerpoint/2010/main" val="285059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561888DA-B277-42F1-BE8F-20E6BDAB2D67}" type="datetime1">
              <a:rPr lang="sv-SE" smtClean="0"/>
              <a:pPr/>
              <a:t>2017-03-09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7D0E64C6-ECD6-47CC-9DE2-3258BF62F265}" type="slidenum">
              <a:rPr lang="sv-SE" smtClean="0"/>
              <a:pPr/>
              <a:t>‹#›</a:t>
            </a:fld>
            <a:endParaRPr lang="sv-SE"/>
          </a:p>
        </p:txBody>
      </p:sp>
    </p:spTree>
    <p:extLst>
      <p:ext uri="{BB962C8B-B14F-4D97-AF65-F5344CB8AC3E}">
        <p14:creationId xmlns:p14="http://schemas.microsoft.com/office/powerpoint/2010/main" val="4013241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225145F2-BD72-4FFE-866A-3B1B445C0A1F}" type="datetime1">
              <a:rPr lang="sv-SE" smtClean="0"/>
              <a:pPr/>
              <a:t>2017-03-09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7D0E64C6-ECD6-47CC-9DE2-3258BF62F265}" type="slidenum">
              <a:rPr lang="sv-SE" smtClean="0"/>
              <a:pPr/>
              <a:t>‹#›</a:t>
            </a:fld>
            <a:endParaRPr lang="sv-SE"/>
          </a:p>
        </p:txBody>
      </p:sp>
    </p:spTree>
    <p:extLst>
      <p:ext uri="{BB962C8B-B14F-4D97-AF65-F5344CB8AC3E}">
        <p14:creationId xmlns:p14="http://schemas.microsoft.com/office/powerpoint/2010/main" val="3872363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DB1C0C-08AF-4D8F-B7AC-72B3E9170C9A}" type="datetime1">
              <a:rPr lang="sv-SE" smtClean="0"/>
              <a:pPr/>
              <a:t>2017-03-09</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0E64C6-ECD6-47CC-9DE2-3258BF62F265}" type="slidenum">
              <a:rPr lang="sv-SE" smtClean="0"/>
              <a:pPr/>
              <a:t>‹#›</a:t>
            </a:fld>
            <a:endParaRPr lang="sv-SE"/>
          </a:p>
        </p:txBody>
      </p:sp>
    </p:spTree>
    <p:extLst>
      <p:ext uri="{BB962C8B-B14F-4D97-AF65-F5344CB8AC3E}">
        <p14:creationId xmlns:p14="http://schemas.microsoft.com/office/powerpoint/2010/main" val="163222433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vastkom.se/hosavtal" TargetMode="External"/><Relationship Id="rId5" Type="http://schemas.openxmlformats.org/officeDocument/2006/relationships/hyperlink" Target="http://www.vgregion.se/hosavtal" TargetMode="Externa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hyperlink" Target="http://www.vgregion.se/hosavtal"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ruta 8"/>
          <p:cNvSpPr txBox="1"/>
          <p:nvPr/>
        </p:nvSpPr>
        <p:spPr>
          <a:xfrm>
            <a:off x="427369" y="6116446"/>
            <a:ext cx="7092776" cy="461665"/>
          </a:xfrm>
          <a:prstGeom prst="rect">
            <a:avLst/>
          </a:prstGeom>
          <a:noFill/>
        </p:spPr>
        <p:txBody>
          <a:bodyPr wrap="none" rtlCol="0">
            <a:spAutoFit/>
          </a:bodyPr>
          <a:lstStyle/>
          <a:p>
            <a:r>
              <a:rPr lang="sv-SE" sz="2400" dirty="0" smtClean="0">
                <a:latin typeface="+mj-lt"/>
                <a:ea typeface="Adobe Fan Heiti Std B" panose="020B0700000000000000" pitchFamily="34" charset="-128"/>
              </a:rPr>
              <a:t>Hälso- och sjukvårdsavtalet i Västra Götaland 2017-2020</a:t>
            </a:r>
            <a:endParaRPr lang="sv-SE" sz="2400" dirty="0">
              <a:latin typeface="+mj-lt"/>
              <a:ea typeface="Adobe Fan Heiti Std B" panose="020B0700000000000000" pitchFamily="34" charset="-128"/>
            </a:endParaRPr>
          </a:p>
        </p:txBody>
      </p:sp>
      <p:pic>
        <p:nvPicPr>
          <p:cNvPr id="12" name="Bildobjekt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952" y="-1733549"/>
            <a:ext cx="12687864" cy="6879854"/>
          </a:xfrm>
          <a:prstGeom prst="rect">
            <a:avLst/>
          </a:prstGeom>
        </p:spPr>
      </p:pic>
      <p:sp>
        <p:nvSpPr>
          <p:cNvPr id="13" name="textruta 12"/>
          <p:cNvSpPr txBox="1"/>
          <p:nvPr/>
        </p:nvSpPr>
        <p:spPr>
          <a:xfrm>
            <a:off x="427369" y="5319731"/>
            <a:ext cx="6215163" cy="830997"/>
          </a:xfrm>
          <a:prstGeom prst="rect">
            <a:avLst/>
          </a:prstGeom>
          <a:noFill/>
        </p:spPr>
        <p:txBody>
          <a:bodyPr wrap="none" rtlCol="0">
            <a:spAutoFit/>
          </a:bodyPr>
          <a:lstStyle/>
          <a:p>
            <a:r>
              <a:rPr lang="sv-SE" sz="4800" dirty="0" smtClean="0">
                <a:solidFill>
                  <a:srgbClr val="44ABB1"/>
                </a:solidFill>
                <a:latin typeface="Britannic Bold" panose="020B0903060703020204" pitchFamily="34" charset="0"/>
                <a:ea typeface="Adobe Fan Heiti Std B" panose="020B0700000000000000" pitchFamily="34" charset="-128"/>
              </a:rPr>
              <a:t>Vägledande patientfall</a:t>
            </a:r>
            <a:endParaRPr lang="sv-SE" sz="4800" dirty="0">
              <a:solidFill>
                <a:srgbClr val="44ABB1"/>
              </a:solidFill>
              <a:latin typeface="Britannic Bold" panose="020B0903060703020204" pitchFamily="34" charset="0"/>
              <a:ea typeface="Adobe Fan Heiti Std B" panose="020B0700000000000000" pitchFamily="34" charset="-128"/>
            </a:endParaRPr>
          </a:p>
        </p:txBody>
      </p:sp>
      <p:grpSp>
        <p:nvGrpSpPr>
          <p:cNvPr id="15" name="Grupp 14"/>
          <p:cNvGrpSpPr/>
          <p:nvPr/>
        </p:nvGrpSpPr>
        <p:grpSpPr>
          <a:xfrm>
            <a:off x="8050182" y="6196040"/>
            <a:ext cx="3640961" cy="348568"/>
            <a:chOff x="347590" y="353633"/>
            <a:chExt cx="3640961" cy="348568"/>
          </a:xfrm>
        </p:grpSpPr>
        <p:pic>
          <p:nvPicPr>
            <p:cNvPr id="16" name="Bildobjekt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590" y="353633"/>
              <a:ext cx="1708667" cy="348568"/>
            </a:xfrm>
            <a:prstGeom prst="rect">
              <a:avLst/>
            </a:prstGeom>
          </p:spPr>
        </p:pic>
        <p:pic>
          <p:nvPicPr>
            <p:cNvPr id="17" name="Bildobjekt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03847" y="353633"/>
              <a:ext cx="1584704" cy="334370"/>
            </a:xfrm>
            <a:prstGeom prst="rect">
              <a:avLst/>
            </a:prstGeom>
          </p:spPr>
        </p:pic>
      </p:grpSp>
    </p:spTree>
    <p:extLst>
      <p:ext uri="{BB962C8B-B14F-4D97-AF65-F5344CB8AC3E}">
        <p14:creationId xmlns:p14="http://schemas.microsoft.com/office/powerpoint/2010/main" val="30708919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10"/>
          <p:cNvSpPr txBox="1"/>
          <p:nvPr/>
        </p:nvSpPr>
        <p:spPr>
          <a:xfrm>
            <a:off x="317010" y="463175"/>
            <a:ext cx="3379451" cy="261610"/>
          </a:xfrm>
          <a:prstGeom prst="rect">
            <a:avLst/>
          </a:prstGeom>
          <a:noFill/>
        </p:spPr>
        <p:txBody>
          <a:bodyPr wrap="none" rtlCol="0">
            <a:spAutoFit/>
          </a:bodyPr>
          <a:lstStyle/>
          <a:p>
            <a:r>
              <a:rPr lang="sv-SE" sz="1100" dirty="0" smtClean="0">
                <a:latin typeface="+mj-lt"/>
                <a:ea typeface="Adobe Fan Heiti Std B" panose="020B0700000000000000" pitchFamily="34" charset="-128"/>
              </a:rPr>
              <a:t>Hälso- och sjukvårdsavtalet i Västra Götaland 2017-2020</a:t>
            </a:r>
            <a:endParaRPr lang="sv-SE" sz="1100" dirty="0">
              <a:latin typeface="+mj-lt"/>
              <a:ea typeface="Adobe Fan Heiti Std B" panose="020B0700000000000000" pitchFamily="34" charset="-128"/>
            </a:endParaRPr>
          </a:p>
        </p:txBody>
      </p:sp>
      <p:sp>
        <p:nvSpPr>
          <p:cNvPr id="13" name="textruta 12"/>
          <p:cNvSpPr txBox="1"/>
          <p:nvPr/>
        </p:nvSpPr>
        <p:spPr>
          <a:xfrm>
            <a:off x="317010" y="211707"/>
            <a:ext cx="1941557" cy="307777"/>
          </a:xfrm>
          <a:prstGeom prst="rect">
            <a:avLst/>
          </a:prstGeom>
          <a:noFill/>
        </p:spPr>
        <p:txBody>
          <a:bodyPr wrap="none" rtlCol="0">
            <a:spAutoFit/>
          </a:bodyPr>
          <a:lstStyle/>
          <a:p>
            <a:r>
              <a:rPr lang="sv-SE" sz="1400" dirty="0" smtClean="0">
                <a:solidFill>
                  <a:srgbClr val="44ABB1"/>
                </a:solidFill>
                <a:latin typeface="Britannic Bold" panose="020B0903060703020204" pitchFamily="34" charset="0"/>
                <a:ea typeface="Adobe Fan Heiti Std B" panose="020B0700000000000000" pitchFamily="34" charset="-128"/>
              </a:rPr>
              <a:t>Vägledande patientfall</a:t>
            </a:r>
            <a:endParaRPr lang="sv-SE" sz="1400" dirty="0">
              <a:solidFill>
                <a:srgbClr val="44ABB1"/>
              </a:solidFill>
              <a:latin typeface="Britannic Bold" panose="020B0903060703020204" pitchFamily="34" charset="0"/>
              <a:ea typeface="Adobe Fan Heiti Std B" panose="020B0700000000000000" pitchFamily="34" charset="-128"/>
            </a:endParaRPr>
          </a:p>
        </p:txBody>
      </p:sp>
      <p:grpSp>
        <p:nvGrpSpPr>
          <p:cNvPr id="14" name="Grupp 13"/>
          <p:cNvGrpSpPr/>
          <p:nvPr/>
        </p:nvGrpSpPr>
        <p:grpSpPr>
          <a:xfrm>
            <a:off x="8050182" y="6196040"/>
            <a:ext cx="3640961" cy="348568"/>
            <a:chOff x="347590" y="353633"/>
            <a:chExt cx="3640961" cy="348568"/>
          </a:xfrm>
        </p:grpSpPr>
        <p:pic>
          <p:nvPicPr>
            <p:cNvPr id="19" name="Bildobjekt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590" y="353633"/>
              <a:ext cx="1708667" cy="348568"/>
            </a:xfrm>
            <a:prstGeom prst="rect">
              <a:avLst/>
            </a:prstGeom>
          </p:spPr>
        </p:pic>
        <p:pic>
          <p:nvPicPr>
            <p:cNvPr id="20" name="Bildobjekt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3847" y="353633"/>
              <a:ext cx="1584704" cy="334370"/>
            </a:xfrm>
            <a:prstGeom prst="rect">
              <a:avLst/>
            </a:prstGeom>
          </p:spPr>
        </p:pic>
      </p:grpSp>
      <p:sp>
        <p:nvSpPr>
          <p:cNvPr id="10" name="textruta 9"/>
          <p:cNvSpPr txBox="1"/>
          <p:nvPr/>
        </p:nvSpPr>
        <p:spPr>
          <a:xfrm>
            <a:off x="317010" y="944721"/>
            <a:ext cx="3025187" cy="707886"/>
          </a:xfrm>
          <a:prstGeom prst="rect">
            <a:avLst/>
          </a:prstGeom>
          <a:noFill/>
        </p:spPr>
        <p:txBody>
          <a:bodyPr wrap="none" rtlCol="0">
            <a:spAutoFit/>
          </a:bodyPr>
          <a:lstStyle/>
          <a:p>
            <a:r>
              <a:rPr lang="sv-SE" sz="4000" dirty="0" smtClean="0">
                <a:solidFill>
                  <a:srgbClr val="FF9300"/>
                </a:solidFill>
                <a:latin typeface="Britannic Bold" panose="020B0903060703020204" pitchFamily="34" charset="0"/>
                <a:ea typeface="Adobe Fan Heiti Std B" panose="020B0700000000000000" pitchFamily="34" charset="-128"/>
              </a:rPr>
              <a:t>Pablo, 78 år</a:t>
            </a:r>
            <a:endParaRPr lang="sv-SE" sz="4000" dirty="0">
              <a:latin typeface="Britannic Bold" panose="020B0903060703020204" pitchFamily="34" charset="0"/>
              <a:ea typeface="Adobe Fan Heiti Std B" panose="020B0700000000000000" pitchFamily="34" charset="-128"/>
            </a:endParaRPr>
          </a:p>
        </p:txBody>
      </p:sp>
      <p:pic>
        <p:nvPicPr>
          <p:cNvPr id="4" name="Bildobjekt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1790" y="772510"/>
            <a:ext cx="7559040" cy="2343912"/>
          </a:xfrm>
          <a:prstGeom prst="rect">
            <a:avLst/>
          </a:prstGeom>
        </p:spPr>
      </p:pic>
      <p:sp>
        <p:nvSpPr>
          <p:cNvPr id="12" name="Rektangel 11"/>
          <p:cNvSpPr/>
          <p:nvPr/>
        </p:nvSpPr>
        <p:spPr>
          <a:xfrm>
            <a:off x="317010" y="1967140"/>
            <a:ext cx="10797680" cy="3785652"/>
          </a:xfrm>
          <a:prstGeom prst="rect">
            <a:avLst/>
          </a:prstGeom>
        </p:spPr>
        <p:txBody>
          <a:bodyPr wrap="square">
            <a:spAutoFit/>
          </a:bodyPr>
          <a:lstStyle/>
          <a:p>
            <a:r>
              <a:rPr lang="sv-SE" sz="2000" dirty="0" smtClean="0">
                <a:solidFill>
                  <a:srgbClr val="44ABB1"/>
                </a:solidFill>
                <a:latin typeface="Britannic Bold" panose="020B0903060703020204" pitchFamily="34" charset="0"/>
              </a:rPr>
              <a:t>Vägskäl 3:</a:t>
            </a:r>
            <a:r>
              <a:rPr lang="sv-SE" sz="2000" b="1" dirty="0" smtClean="0"/>
              <a:t/>
            </a:r>
            <a:br>
              <a:rPr lang="sv-SE" sz="2000" b="1" dirty="0" smtClean="0"/>
            </a:br>
            <a:r>
              <a:rPr lang="sv-SE" sz="2000" dirty="0" smtClean="0"/>
              <a:t>Pablo </a:t>
            </a:r>
            <a:r>
              <a:rPr lang="sv-SE" sz="2000" dirty="0"/>
              <a:t>vårdas på sjukhus för </a:t>
            </a:r>
            <a:r>
              <a:rPr lang="sv-SE" sz="2000" dirty="0" smtClean="0"/>
              <a:t/>
            </a:r>
            <a:br>
              <a:rPr lang="sv-SE" sz="2000" dirty="0" smtClean="0"/>
            </a:br>
            <a:r>
              <a:rPr lang="sv-SE" sz="2000" dirty="0" smtClean="0"/>
              <a:t>komplikationer </a:t>
            </a:r>
            <a:r>
              <a:rPr lang="sv-SE" sz="2000" dirty="0"/>
              <a:t>relaterat till sin </a:t>
            </a:r>
            <a:r>
              <a:rPr lang="sv-SE" sz="2000" dirty="0" smtClean="0"/>
              <a:t/>
            </a:r>
            <a:br>
              <a:rPr lang="sv-SE" sz="2000" dirty="0" smtClean="0"/>
            </a:br>
            <a:r>
              <a:rPr lang="sv-SE" sz="2000" dirty="0" smtClean="0"/>
              <a:t>cancersjukdom</a:t>
            </a:r>
            <a:r>
              <a:rPr lang="sv-SE" sz="2000" dirty="0"/>
              <a:t>. Nya metastaser har </a:t>
            </a:r>
            <a:r>
              <a:rPr lang="sv-SE" sz="2000" dirty="0" smtClean="0"/>
              <a:t/>
            </a:r>
            <a:br>
              <a:rPr lang="sv-SE" sz="2000" dirty="0" smtClean="0"/>
            </a:br>
            <a:r>
              <a:rPr lang="sv-SE" sz="2000" dirty="0" smtClean="0"/>
              <a:t>upptäckts </a:t>
            </a:r>
            <a:r>
              <a:rPr lang="sv-SE" sz="2000" dirty="0"/>
              <a:t>och ny cytostatikabehandling </a:t>
            </a:r>
            <a:r>
              <a:rPr lang="sv-SE" sz="2000" dirty="0" smtClean="0"/>
              <a:t/>
            </a:r>
            <a:br>
              <a:rPr lang="sv-SE" sz="2000" dirty="0" smtClean="0"/>
            </a:br>
            <a:r>
              <a:rPr lang="sv-SE" sz="2000" dirty="0" smtClean="0"/>
              <a:t>planeras</a:t>
            </a:r>
            <a:r>
              <a:rPr lang="sv-SE" sz="2000" dirty="0"/>
              <a:t>. Pablo behöver parenteral nutrition då han har svårt att upprätthålla sitt näringsintag. Sjukhuset kallar till samordnad vård- och omsorgsplanering, SVPL. På vårdplaneringen beslutas att Pablo ska få hjälp med parenteral nutrition i hemmet och dag för hemgång planeras. Behandlande läkare på sjukhuset överrapporterar till ansvarig läkare på vårdcentralen och kommunens hemsjukvård får medicinsk information. Sjukhuset fortsätter att ansvara för cancerbehandlingen och Pablo får ta sig till sjukhuset för cytostatikabehandling.</a:t>
            </a:r>
          </a:p>
          <a:p>
            <a:endParaRPr lang="sv-SE" sz="2000" dirty="0"/>
          </a:p>
        </p:txBody>
      </p:sp>
    </p:spTree>
    <p:extLst>
      <p:ext uri="{BB962C8B-B14F-4D97-AF65-F5344CB8AC3E}">
        <p14:creationId xmlns:p14="http://schemas.microsoft.com/office/powerpoint/2010/main" val="3764772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10"/>
          <p:cNvSpPr txBox="1"/>
          <p:nvPr/>
        </p:nvSpPr>
        <p:spPr>
          <a:xfrm>
            <a:off x="317010" y="463175"/>
            <a:ext cx="3379451" cy="261610"/>
          </a:xfrm>
          <a:prstGeom prst="rect">
            <a:avLst/>
          </a:prstGeom>
          <a:noFill/>
        </p:spPr>
        <p:txBody>
          <a:bodyPr wrap="none" rtlCol="0">
            <a:spAutoFit/>
          </a:bodyPr>
          <a:lstStyle/>
          <a:p>
            <a:r>
              <a:rPr lang="sv-SE" sz="1100" dirty="0" smtClean="0">
                <a:latin typeface="+mj-lt"/>
                <a:ea typeface="Adobe Fan Heiti Std B" panose="020B0700000000000000" pitchFamily="34" charset="-128"/>
              </a:rPr>
              <a:t>Hälso- och sjukvårdsavtalet i Västra Götaland 2017-2020</a:t>
            </a:r>
            <a:endParaRPr lang="sv-SE" sz="1100" dirty="0">
              <a:latin typeface="+mj-lt"/>
              <a:ea typeface="Adobe Fan Heiti Std B" panose="020B0700000000000000" pitchFamily="34" charset="-128"/>
            </a:endParaRPr>
          </a:p>
        </p:txBody>
      </p:sp>
      <p:sp>
        <p:nvSpPr>
          <p:cNvPr id="13" name="textruta 12"/>
          <p:cNvSpPr txBox="1"/>
          <p:nvPr/>
        </p:nvSpPr>
        <p:spPr>
          <a:xfrm>
            <a:off x="317010" y="211707"/>
            <a:ext cx="1941557" cy="307777"/>
          </a:xfrm>
          <a:prstGeom prst="rect">
            <a:avLst/>
          </a:prstGeom>
          <a:noFill/>
        </p:spPr>
        <p:txBody>
          <a:bodyPr wrap="none" rtlCol="0">
            <a:spAutoFit/>
          </a:bodyPr>
          <a:lstStyle/>
          <a:p>
            <a:r>
              <a:rPr lang="sv-SE" sz="1400" dirty="0" smtClean="0">
                <a:solidFill>
                  <a:srgbClr val="44ABB1"/>
                </a:solidFill>
                <a:latin typeface="Britannic Bold" panose="020B0903060703020204" pitchFamily="34" charset="0"/>
                <a:ea typeface="Adobe Fan Heiti Std B" panose="020B0700000000000000" pitchFamily="34" charset="-128"/>
              </a:rPr>
              <a:t>Vägledande patientfall</a:t>
            </a:r>
            <a:endParaRPr lang="sv-SE" sz="1400" dirty="0">
              <a:solidFill>
                <a:srgbClr val="44ABB1"/>
              </a:solidFill>
              <a:latin typeface="Britannic Bold" panose="020B0903060703020204" pitchFamily="34" charset="0"/>
              <a:ea typeface="Adobe Fan Heiti Std B" panose="020B0700000000000000" pitchFamily="34" charset="-128"/>
            </a:endParaRPr>
          </a:p>
        </p:txBody>
      </p:sp>
      <p:grpSp>
        <p:nvGrpSpPr>
          <p:cNvPr id="14" name="Grupp 13"/>
          <p:cNvGrpSpPr/>
          <p:nvPr/>
        </p:nvGrpSpPr>
        <p:grpSpPr>
          <a:xfrm>
            <a:off x="8050182" y="6196040"/>
            <a:ext cx="3640961" cy="348568"/>
            <a:chOff x="347590" y="353633"/>
            <a:chExt cx="3640961" cy="348568"/>
          </a:xfrm>
        </p:grpSpPr>
        <p:pic>
          <p:nvPicPr>
            <p:cNvPr id="19" name="Bildobjekt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590" y="353633"/>
              <a:ext cx="1708667" cy="348568"/>
            </a:xfrm>
            <a:prstGeom prst="rect">
              <a:avLst/>
            </a:prstGeom>
          </p:spPr>
        </p:pic>
        <p:pic>
          <p:nvPicPr>
            <p:cNvPr id="20" name="Bildobjekt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3847" y="353633"/>
              <a:ext cx="1584704" cy="334370"/>
            </a:xfrm>
            <a:prstGeom prst="rect">
              <a:avLst/>
            </a:prstGeom>
          </p:spPr>
        </p:pic>
      </p:grpSp>
      <p:sp>
        <p:nvSpPr>
          <p:cNvPr id="10" name="textruta 9"/>
          <p:cNvSpPr txBox="1"/>
          <p:nvPr/>
        </p:nvSpPr>
        <p:spPr>
          <a:xfrm>
            <a:off x="317010" y="944721"/>
            <a:ext cx="3676006" cy="707886"/>
          </a:xfrm>
          <a:prstGeom prst="rect">
            <a:avLst/>
          </a:prstGeom>
          <a:noFill/>
        </p:spPr>
        <p:txBody>
          <a:bodyPr wrap="none" rtlCol="0">
            <a:spAutoFit/>
          </a:bodyPr>
          <a:lstStyle/>
          <a:p>
            <a:r>
              <a:rPr lang="sv-SE" sz="4000" dirty="0" err="1" smtClean="0">
                <a:solidFill>
                  <a:srgbClr val="FF9300"/>
                </a:solidFill>
                <a:latin typeface="Britannic Bold" panose="020B0903060703020204" pitchFamily="34" charset="0"/>
                <a:ea typeface="Adobe Fan Heiti Std B" panose="020B0700000000000000" pitchFamily="34" charset="-128"/>
              </a:rPr>
              <a:t>Sumalee</a:t>
            </a:r>
            <a:r>
              <a:rPr lang="sv-SE" sz="4000" dirty="0" smtClean="0">
                <a:solidFill>
                  <a:srgbClr val="FF9300"/>
                </a:solidFill>
                <a:latin typeface="Britannic Bold" panose="020B0903060703020204" pitchFamily="34" charset="0"/>
                <a:ea typeface="Adobe Fan Heiti Std B" panose="020B0700000000000000" pitchFamily="34" charset="-128"/>
              </a:rPr>
              <a:t>, 85 år</a:t>
            </a:r>
            <a:endParaRPr lang="sv-SE" sz="4000" dirty="0">
              <a:latin typeface="Britannic Bold" panose="020B0903060703020204" pitchFamily="34" charset="0"/>
              <a:ea typeface="Adobe Fan Heiti Std B" panose="020B0700000000000000" pitchFamily="34" charset="-128"/>
            </a:endParaRPr>
          </a:p>
        </p:txBody>
      </p:sp>
      <p:sp>
        <p:nvSpPr>
          <p:cNvPr id="3" name="Rektangel 2"/>
          <p:cNvSpPr/>
          <p:nvPr/>
        </p:nvSpPr>
        <p:spPr>
          <a:xfrm>
            <a:off x="317010" y="1967140"/>
            <a:ext cx="10797680" cy="4093428"/>
          </a:xfrm>
          <a:prstGeom prst="rect">
            <a:avLst/>
          </a:prstGeom>
        </p:spPr>
        <p:txBody>
          <a:bodyPr wrap="square">
            <a:spAutoFit/>
          </a:bodyPr>
          <a:lstStyle/>
          <a:p>
            <a:r>
              <a:rPr lang="sv-SE" sz="2000" dirty="0">
                <a:latin typeface="Britannic Bold" panose="020B0903060703020204" pitchFamily="34" charset="0"/>
              </a:rPr>
              <a:t>Scenario:</a:t>
            </a:r>
            <a:r>
              <a:rPr lang="sv-SE" sz="2000" b="1" dirty="0" smtClean="0"/>
              <a:t/>
            </a:r>
            <a:br>
              <a:rPr lang="sv-SE" sz="2000" b="1" dirty="0" smtClean="0"/>
            </a:br>
            <a:r>
              <a:rPr lang="sv-SE" sz="2000" dirty="0" err="1"/>
              <a:t>Sumalee</a:t>
            </a:r>
            <a:r>
              <a:rPr lang="sv-SE" sz="2000" dirty="0"/>
              <a:t> är känd på vårdcentralen på </a:t>
            </a:r>
            <a:r>
              <a:rPr lang="sv-SE" sz="2000" dirty="0" smtClean="0"/>
              <a:t/>
            </a:r>
            <a:br>
              <a:rPr lang="sv-SE" sz="2000" dirty="0" smtClean="0"/>
            </a:br>
            <a:r>
              <a:rPr lang="sv-SE" sz="2000" dirty="0" smtClean="0"/>
              <a:t>grund </a:t>
            </a:r>
            <a:r>
              <a:rPr lang="sv-SE" sz="2000" dirty="0"/>
              <a:t>av mångårig behandling för högt </a:t>
            </a:r>
            <a:r>
              <a:rPr lang="sv-SE" sz="2000" dirty="0" smtClean="0"/>
              <a:t/>
            </a:r>
            <a:br>
              <a:rPr lang="sv-SE" sz="2000" dirty="0" smtClean="0"/>
            </a:br>
            <a:r>
              <a:rPr lang="sv-SE" sz="2000" dirty="0" smtClean="0"/>
              <a:t>blodtryck </a:t>
            </a:r>
            <a:r>
              <a:rPr lang="sv-SE" sz="2000" dirty="0"/>
              <a:t>och tablettbehandlad diabetes </a:t>
            </a:r>
            <a:r>
              <a:rPr lang="sv-SE" sz="2000" dirty="0" smtClean="0"/>
              <a:t/>
            </a:r>
            <a:br>
              <a:rPr lang="sv-SE" sz="2000" dirty="0" smtClean="0"/>
            </a:br>
            <a:r>
              <a:rPr lang="sv-SE" sz="2000" dirty="0" smtClean="0"/>
              <a:t>men </a:t>
            </a:r>
            <a:r>
              <a:rPr lang="sv-SE" sz="2000" dirty="0"/>
              <a:t>är i övrigt väsentligen frisk, rörlig </a:t>
            </a:r>
            <a:br>
              <a:rPr lang="sv-SE" sz="2000" dirty="0"/>
            </a:br>
            <a:r>
              <a:rPr lang="sv-SE" sz="2000" dirty="0" smtClean="0"/>
              <a:t>och </a:t>
            </a:r>
            <a:r>
              <a:rPr lang="sv-SE" sz="2000" dirty="0"/>
              <a:t>kognitivt välbevarad. </a:t>
            </a:r>
            <a:r>
              <a:rPr lang="sv-SE" sz="2000" dirty="0" err="1" smtClean="0"/>
              <a:t>Sumalee</a:t>
            </a:r>
            <a:r>
              <a:rPr lang="sv-SE" sz="2000" dirty="0" smtClean="0"/>
              <a:t> </a:t>
            </a:r>
            <a:r>
              <a:rPr lang="sv-SE" sz="2000" dirty="0"/>
              <a:t>söker på sjukhusets ögonmottagning där det konstateras att hon har en tät katarakt som förklarar den nedsatta synen på ett öga. Hon har begynnande katarakt på andra ögat men inga diabetesförändringar på någon sida. </a:t>
            </a:r>
          </a:p>
          <a:p>
            <a:r>
              <a:rPr lang="sv-SE" sz="2000" dirty="0" err="1"/>
              <a:t>Sumalee</a:t>
            </a:r>
            <a:r>
              <a:rPr lang="sv-SE" sz="2000" dirty="0"/>
              <a:t> sköter sitt hushåll själv utan hjälp och hanterar även sina läkemedel själv med hjälp av dosett. Vid besöket på ögonmottagningen informeras </a:t>
            </a:r>
            <a:r>
              <a:rPr lang="sv-SE" sz="2000" dirty="0" err="1"/>
              <a:t>Sumalee</a:t>
            </a:r>
            <a:r>
              <a:rPr lang="sv-SE" sz="2000" dirty="0"/>
              <a:t> </a:t>
            </a:r>
            <a:r>
              <a:rPr lang="sv-SE" sz="2000" dirty="0" smtClean="0"/>
              <a:t>om </a:t>
            </a:r>
            <a:r>
              <a:rPr lang="sv-SE" sz="2000" dirty="0"/>
              <a:t>kataraktoperation och de bestämmer tid för operation om fyra veckor. Redan samma kväll som operationsdagen behöver sannolikt efterbehandling med ögondroppar påbörjas, därefter flera gånger per dygn i 10 dagar, ordinationen beslutas av operatören först efter utförd operation.</a:t>
            </a:r>
          </a:p>
        </p:txBody>
      </p:sp>
      <p:pic>
        <p:nvPicPr>
          <p:cNvPr id="4" name="Bildobjekt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1790" y="772510"/>
            <a:ext cx="7559040" cy="2343912"/>
          </a:xfrm>
          <a:prstGeom prst="rect">
            <a:avLst/>
          </a:prstGeom>
        </p:spPr>
      </p:pic>
      <p:sp>
        <p:nvSpPr>
          <p:cNvPr id="12" name="Rektangel 11"/>
          <p:cNvSpPr/>
          <p:nvPr/>
        </p:nvSpPr>
        <p:spPr>
          <a:xfrm>
            <a:off x="317010" y="6267801"/>
            <a:ext cx="6793238" cy="276999"/>
          </a:xfrm>
          <a:prstGeom prst="rect">
            <a:avLst/>
          </a:prstGeom>
        </p:spPr>
        <p:txBody>
          <a:bodyPr wrap="square">
            <a:spAutoFit/>
          </a:bodyPr>
          <a:lstStyle/>
          <a:p>
            <a:r>
              <a:rPr lang="sv-SE" b="1" i="1" baseline="30000" dirty="0"/>
              <a:t>Patientfallet </a:t>
            </a:r>
            <a:r>
              <a:rPr lang="sv-SE" b="1" i="1" baseline="30000" dirty="0" err="1"/>
              <a:t>Sumalee</a:t>
            </a:r>
            <a:r>
              <a:rPr lang="sv-SE" b="1" i="1" baseline="30000" dirty="0"/>
              <a:t> berör särskilt avsnitt </a:t>
            </a:r>
            <a:r>
              <a:rPr lang="sv-SE" b="1" i="1" baseline="30000" dirty="0" smtClean="0"/>
              <a:t>3.3-3.5 </a:t>
            </a:r>
            <a:r>
              <a:rPr lang="sv-SE" b="1" i="1" baseline="30000" dirty="0"/>
              <a:t>och 3.9 i Hälso- </a:t>
            </a:r>
            <a:r>
              <a:rPr lang="sv-SE" b="1" i="1" baseline="30000" dirty="0" smtClean="0"/>
              <a:t>och </a:t>
            </a:r>
            <a:r>
              <a:rPr lang="sv-SE" b="1" i="1" baseline="30000" dirty="0"/>
              <a:t>sjukvårdsavtalet.</a:t>
            </a:r>
          </a:p>
        </p:txBody>
      </p:sp>
    </p:spTree>
    <p:extLst>
      <p:ext uri="{BB962C8B-B14F-4D97-AF65-F5344CB8AC3E}">
        <p14:creationId xmlns:p14="http://schemas.microsoft.com/office/powerpoint/2010/main" val="2561118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10"/>
          <p:cNvSpPr txBox="1"/>
          <p:nvPr/>
        </p:nvSpPr>
        <p:spPr>
          <a:xfrm>
            <a:off x="317010" y="463175"/>
            <a:ext cx="3379451" cy="261610"/>
          </a:xfrm>
          <a:prstGeom prst="rect">
            <a:avLst/>
          </a:prstGeom>
          <a:noFill/>
        </p:spPr>
        <p:txBody>
          <a:bodyPr wrap="none" rtlCol="0">
            <a:spAutoFit/>
          </a:bodyPr>
          <a:lstStyle/>
          <a:p>
            <a:r>
              <a:rPr lang="sv-SE" sz="1100" dirty="0" smtClean="0">
                <a:latin typeface="+mj-lt"/>
                <a:ea typeface="Adobe Fan Heiti Std B" panose="020B0700000000000000" pitchFamily="34" charset="-128"/>
              </a:rPr>
              <a:t>Hälso- och sjukvårdsavtalet i Västra Götaland 2017-2020</a:t>
            </a:r>
            <a:endParaRPr lang="sv-SE" sz="1100" dirty="0">
              <a:latin typeface="+mj-lt"/>
              <a:ea typeface="Adobe Fan Heiti Std B" panose="020B0700000000000000" pitchFamily="34" charset="-128"/>
            </a:endParaRPr>
          </a:p>
        </p:txBody>
      </p:sp>
      <p:sp>
        <p:nvSpPr>
          <p:cNvPr id="13" name="textruta 12"/>
          <p:cNvSpPr txBox="1"/>
          <p:nvPr/>
        </p:nvSpPr>
        <p:spPr>
          <a:xfrm>
            <a:off x="317010" y="211707"/>
            <a:ext cx="1941557" cy="307777"/>
          </a:xfrm>
          <a:prstGeom prst="rect">
            <a:avLst/>
          </a:prstGeom>
          <a:noFill/>
        </p:spPr>
        <p:txBody>
          <a:bodyPr wrap="none" rtlCol="0">
            <a:spAutoFit/>
          </a:bodyPr>
          <a:lstStyle/>
          <a:p>
            <a:r>
              <a:rPr lang="sv-SE" sz="1400" dirty="0" smtClean="0">
                <a:solidFill>
                  <a:srgbClr val="44ABB1"/>
                </a:solidFill>
                <a:latin typeface="Britannic Bold" panose="020B0903060703020204" pitchFamily="34" charset="0"/>
                <a:ea typeface="Adobe Fan Heiti Std B" panose="020B0700000000000000" pitchFamily="34" charset="-128"/>
              </a:rPr>
              <a:t>Vägledande patientfall</a:t>
            </a:r>
            <a:endParaRPr lang="sv-SE" sz="1400" dirty="0">
              <a:solidFill>
                <a:srgbClr val="44ABB1"/>
              </a:solidFill>
              <a:latin typeface="Britannic Bold" panose="020B0903060703020204" pitchFamily="34" charset="0"/>
              <a:ea typeface="Adobe Fan Heiti Std B" panose="020B0700000000000000" pitchFamily="34" charset="-128"/>
            </a:endParaRPr>
          </a:p>
        </p:txBody>
      </p:sp>
      <p:grpSp>
        <p:nvGrpSpPr>
          <p:cNvPr id="14" name="Grupp 13"/>
          <p:cNvGrpSpPr/>
          <p:nvPr/>
        </p:nvGrpSpPr>
        <p:grpSpPr>
          <a:xfrm>
            <a:off x="8050182" y="6196040"/>
            <a:ext cx="3640961" cy="348568"/>
            <a:chOff x="347590" y="353633"/>
            <a:chExt cx="3640961" cy="348568"/>
          </a:xfrm>
        </p:grpSpPr>
        <p:pic>
          <p:nvPicPr>
            <p:cNvPr id="19" name="Bildobjekt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590" y="353633"/>
              <a:ext cx="1708667" cy="348568"/>
            </a:xfrm>
            <a:prstGeom prst="rect">
              <a:avLst/>
            </a:prstGeom>
          </p:spPr>
        </p:pic>
        <p:pic>
          <p:nvPicPr>
            <p:cNvPr id="20" name="Bildobjekt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3847" y="353633"/>
              <a:ext cx="1584704" cy="334370"/>
            </a:xfrm>
            <a:prstGeom prst="rect">
              <a:avLst/>
            </a:prstGeom>
          </p:spPr>
        </p:pic>
      </p:grpSp>
      <p:sp>
        <p:nvSpPr>
          <p:cNvPr id="10" name="textruta 9"/>
          <p:cNvSpPr txBox="1"/>
          <p:nvPr/>
        </p:nvSpPr>
        <p:spPr>
          <a:xfrm>
            <a:off x="317010" y="944721"/>
            <a:ext cx="3676006" cy="707886"/>
          </a:xfrm>
          <a:prstGeom prst="rect">
            <a:avLst/>
          </a:prstGeom>
          <a:noFill/>
        </p:spPr>
        <p:txBody>
          <a:bodyPr wrap="none" rtlCol="0">
            <a:spAutoFit/>
          </a:bodyPr>
          <a:lstStyle/>
          <a:p>
            <a:r>
              <a:rPr lang="sv-SE" sz="4000" dirty="0" err="1" smtClean="0">
                <a:solidFill>
                  <a:srgbClr val="FF9300"/>
                </a:solidFill>
                <a:latin typeface="Britannic Bold" panose="020B0903060703020204" pitchFamily="34" charset="0"/>
                <a:ea typeface="Adobe Fan Heiti Std B" panose="020B0700000000000000" pitchFamily="34" charset="-128"/>
              </a:rPr>
              <a:t>Sumalee</a:t>
            </a:r>
            <a:r>
              <a:rPr lang="sv-SE" sz="4000" dirty="0" smtClean="0">
                <a:solidFill>
                  <a:srgbClr val="FF9300"/>
                </a:solidFill>
                <a:latin typeface="Britannic Bold" panose="020B0903060703020204" pitchFamily="34" charset="0"/>
                <a:ea typeface="Adobe Fan Heiti Std B" panose="020B0700000000000000" pitchFamily="34" charset="-128"/>
              </a:rPr>
              <a:t>, 85 år</a:t>
            </a:r>
            <a:endParaRPr lang="sv-SE" sz="4000" dirty="0">
              <a:latin typeface="Britannic Bold" panose="020B0903060703020204" pitchFamily="34" charset="0"/>
              <a:ea typeface="Adobe Fan Heiti Std B" panose="020B0700000000000000" pitchFamily="34" charset="-128"/>
            </a:endParaRPr>
          </a:p>
        </p:txBody>
      </p:sp>
      <p:pic>
        <p:nvPicPr>
          <p:cNvPr id="4" name="Bildobjekt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1790" y="772510"/>
            <a:ext cx="7559040" cy="2343912"/>
          </a:xfrm>
          <a:prstGeom prst="rect">
            <a:avLst/>
          </a:prstGeom>
        </p:spPr>
      </p:pic>
      <p:sp>
        <p:nvSpPr>
          <p:cNvPr id="12" name="Rektangel 11"/>
          <p:cNvSpPr/>
          <p:nvPr/>
        </p:nvSpPr>
        <p:spPr>
          <a:xfrm>
            <a:off x="317010" y="1967140"/>
            <a:ext cx="10797680" cy="5324535"/>
          </a:xfrm>
          <a:prstGeom prst="rect">
            <a:avLst/>
          </a:prstGeom>
        </p:spPr>
        <p:txBody>
          <a:bodyPr wrap="square">
            <a:spAutoFit/>
          </a:bodyPr>
          <a:lstStyle/>
          <a:p>
            <a:r>
              <a:rPr lang="sv-SE" sz="2000" dirty="0" smtClean="0">
                <a:solidFill>
                  <a:srgbClr val="44ABB1"/>
                </a:solidFill>
                <a:latin typeface="Britannic Bold" panose="020B0903060703020204" pitchFamily="34" charset="0"/>
              </a:rPr>
              <a:t>Vägskäl 1:</a:t>
            </a:r>
            <a:r>
              <a:rPr lang="sv-SE" sz="2000" b="1" dirty="0" smtClean="0"/>
              <a:t/>
            </a:r>
            <a:br>
              <a:rPr lang="sv-SE" sz="2000" b="1" dirty="0" smtClean="0"/>
            </a:br>
            <a:r>
              <a:rPr lang="sv-SE" sz="2000" dirty="0"/>
              <a:t>Ögonläkare noterar vid </a:t>
            </a:r>
            <a:r>
              <a:rPr lang="sv-SE" sz="2000" dirty="0" smtClean="0"/>
              <a:t>mottagnings-</a:t>
            </a:r>
            <a:br>
              <a:rPr lang="sv-SE" sz="2000" dirty="0" smtClean="0"/>
            </a:br>
            <a:r>
              <a:rPr lang="sv-SE" sz="2000" dirty="0" smtClean="0"/>
              <a:t>besöket </a:t>
            </a:r>
            <a:r>
              <a:rPr lang="sv-SE" sz="2000" dirty="0"/>
              <a:t>att </a:t>
            </a:r>
            <a:r>
              <a:rPr lang="sv-SE" sz="2000" dirty="0" err="1"/>
              <a:t>Sumalee</a:t>
            </a:r>
            <a:r>
              <a:rPr lang="sv-SE" sz="2000" dirty="0"/>
              <a:t> verkar alert och </a:t>
            </a:r>
            <a:r>
              <a:rPr lang="sv-SE" sz="2000" dirty="0" smtClean="0"/>
              <a:t/>
            </a:r>
            <a:br>
              <a:rPr lang="sv-SE" sz="2000" dirty="0" smtClean="0"/>
            </a:br>
            <a:r>
              <a:rPr lang="sv-SE" sz="2000" dirty="0" smtClean="0"/>
              <a:t>redig </a:t>
            </a:r>
            <a:r>
              <a:rPr lang="sv-SE" sz="2000" dirty="0"/>
              <a:t>och förstår informationen. </a:t>
            </a:r>
            <a:r>
              <a:rPr lang="sv-SE" sz="2000" dirty="0" smtClean="0"/>
              <a:t/>
            </a:r>
            <a:br>
              <a:rPr lang="sv-SE" sz="2000" dirty="0" smtClean="0"/>
            </a:br>
            <a:r>
              <a:rPr lang="sv-SE" sz="2000" dirty="0" smtClean="0"/>
              <a:t>Förutom </a:t>
            </a:r>
            <a:r>
              <a:rPr lang="sv-SE" sz="2000" dirty="0"/>
              <a:t>att bestämma datum för </a:t>
            </a:r>
            <a:r>
              <a:rPr lang="sv-SE" sz="2000" dirty="0" smtClean="0"/>
              <a:t/>
            </a:r>
            <a:br>
              <a:rPr lang="sv-SE" sz="2000" dirty="0" smtClean="0"/>
            </a:br>
            <a:r>
              <a:rPr lang="sv-SE" sz="2000" dirty="0" smtClean="0"/>
              <a:t>ögonoperation </a:t>
            </a:r>
            <a:r>
              <a:rPr lang="sv-SE" sz="2000" dirty="0"/>
              <a:t>fattar läkaren ett egenvårdsbeslut rörande ögondroppsbehandling. Läkaren bedömer dock att hon inte klarar av att genomföra behandlingen på ett patientsäkert sätt på egen hand, på grund av </a:t>
            </a:r>
            <a:r>
              <a:rPr lang="sv-SE" sz="2000" dirty="0" err="1"/>
              <a:t>tremor</a:t>
            </a:r>
            <a:r>
              <a:rPr lang="sv-SE" sz="2000" dirty="0"/>
              <a:t>, darrning av händer. Inte heller finns anhörig att tillgå. </a:t>
            </a:r>
            <a:r>
              <a:rPr lang="sv-SE" sz="2000" dirty="0" err="1"/>
              <a:t>Sumalee</a:t>
            </a:r>
            <a:r>
              <a:rPr lang="sv-SE" sz="2000" dirty="0"/>
              <a:t> har inga insatser från kommunen vare sig enligt socialtjänstlagen, </a:t>
            </a:r>
            <a:r>
              <a:rPr lang="sv-SE" sz="2000" dirty="0" err="1"/>
              <a:t>SoL</a:t>
            </a:r>
            <a:r>
              <a:rPr lang="sv-SE" sz="2000" dirty="0"/>
              <a:t>, eller hälso- och sjukvårdslagen, HSL. </a:t>
            </a:r>
            <a:r>
              <a:rPr lang="sv-SE" sz="2000" dirty="0" err="1"/>
              <a:t>Sumalee</a:t>
            </a:r>
            <a:r>
              <a:rPr lang="sv-SE" sz="2000" dirty="0"/>
              <a:t> informeras därför om att hon bör söka bistånd enligt </a:t>
            </a:r>
            <a:r>
              <a:rPr lang="sv-SE" sz="2000" dirty="0" err="1"/>
              <a:t>SoL</a:t>
            </a:r>
            <a:r>
              <a:rPr lang="sv-SE" sz="2000" dirty="0"/>
              <a:t> hos sin kommun i god tid före operationen för att få hjälp med behandlingen efter utförd operation. Som underlag för biståndshandläggare och med </a:t>
            </a:r>
            <a:r>
              <a:rPr lang="sv-SE" sz="2000" dirty="0" err="1"/>
              <a:t>Sumalees</a:t>
            </a:r>
            <a:r>
              <a:rPr lang="sv-SE" sz="2000" dirty="0"/>
              <a:t> medgivande får hon en skriftlig dokumentation om egenvårdsbeslutet i form av en blankett. Där framgår bland annat vad som ska göras i form av behandling, vart personal vänder sig om problem uppstår och när återbesök till ögonmottagning för planerad </a:t>
            </a:r>
            <a:r>
              <a:rPr lang="sv-SE" sz="2000" dirty="0" smtClean="0"/>
              <a:t/>
            </a:r>
            <a:br>
              <a:rPr lang="sv-SE" sz="2000" dirty="0" smtClean="0"/>
            </a:br>
            <a:r>
              <a:rPr lang="sv-SE" sz="2000" dirty="0" smtClean="0"/>
              <a:t>uppföljning </a:t>
            </a:r>
            <a:r>
              <a:rPr lang="sv-SE" sz="2000" dirty="0"/>
              <a:t>genomförs.</a:t>
            </a:r>
          </a:p>
          <a:p>
            <a:endParaRPr lang="sv-SE" sz="2000" dirty="0"/>
          </a:p>
          <a:p>
            <a:endParaRPr lang="sv-SE" sz="2000" dirty="0"/>
          </a:p>
        </p:txBody>
      </p:sp>
    </p:spTree>
    <p:extLst>
      <p:ext uri="{BB962C8B-B14F-4D97-AF65-F5344CB8AC3E}">
        <p14:creationId xmlns:p14="http://schemas.microsoft.com/office/powerpoint/2010/main" val="966483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10"/>
          <p:cNvSpPr txBox="1"/>
          <p:nvPr/>
        </p:nvSpPr>
        <p:spPr>
          <a:xfrm>
            <a:off x="317010" y="463175"/>
            <a:ext cx="3379451" cy="261610"/>
          </a:xfrm>
          <a:prstGeom prst="rect">
            <a:avLst/>
          </a:prstGeom>
          <a:noFill/>
        </p:spPr>
        <p:txBody>
          <a:bodyPr wrap="none" rtlCol="0">
            <a:spAutoFit/>
          </a:bodyPr>
          <a:lstStyle/>
          <a:p>
            <a:r>
              <a:rPr lang="sv-SE" sz="1100" dirty="0" smtClean="0">
                <a:latin typeface="+mj-lt"/>
                <a:ea typeface="Adobe Fan Heiti Std B" panose="020B0700000000000000" pitchFamily="34" charset="-128"/>
              </a:rPr>
              <a:t>Hälso- och sjukvårdsavtalet i Västra Götaland 2017-2020</a:t>
            </a:r>
            <a:endParaRPr lang="sv-SE" sz="1100" dirty="0">
              <a:latin typeface="+mj-lt"/>
              <a:ea typeface="Adobe Fan Heiti Std B" panose="020B0700000000000000" pitchFamily="34" charset="-128"/>
            </a:endParaRPr>
          </a:p>
        </p:txBody>
      </p:sp>
      <p:sp>
        <p:nvSpPr>
          <p:cNvPr id="13" name="textruta 12"/>
          <p:cNvSpPr txBox="1"/>
          <p:nvPr/>
        </p:nvSpPr>
        <p:spPr>
          <a:xfrm>
            <a:off x="317010" y="211707"/>
            <a:ext cx="1941557" cy="307777"/>
          </a:xfrm>
          <a:prstGeom prst="rect">
            <a:avLst/>
          </a:prstGeom>
          <a:noFill/>
        </p:spPr>
        <p:txBody>
          <a:bodyPr wrap="none" rtlCol="0">
            <a:spAutoFit/>
          </a:bodyPr>
          <a:lstStyle/>
          <a:p>
            <a:r>
              <a:rPr lang="sv-SE" sz="1400" dirty="0" smtClean="0">
                <a:solidFill>
                  <a:srgbClr val="44ABB1"/>
                </a:solidFill>
                <a:latin typeface="Britannic Bold" panose="020B0903060703020204" pitchFamily="34" charset="0"/>
                <a:ea typeface="Adobe Fan Heiti Std B" panose="020B0700000000000000" pitchFamily="34" charset="-128"/>
              </a:rPr>
              <a:t>Vägledande patientfall</a:t>
            </a:r>
            <a:endParaRPr lang="sv-SE" sz="1400" dirty="0">
              <a:solidFill>
                <a:srgbClr val="44ABB1"/>
              </a:solidFill>
              <a:latin typeface="Britannic Bold" panose="020B0903060703020204" pitchFamily="34" charset="0"/>
              <a:ea typeface="Adobe Fan Heiti Std B" panose="020B0700000000000000" pitchFamily="34" charset="-128"/>
            </a:endParaRPr>
          </a:p>
        </p:txBody>
      </p:sp>
      <p:grpSp>
        <p:nvGrpSpPr>
          <p:cNvPr id="14" name="Grupp 13"/>
          <p:cNvGrpSpPr/>
          <p:nvPr/>
        </p:nvGrpSpPr>
        <p:grpSpPr>
          <a:xfrm>
            <a:off x="8050182" y="6196040"/>
            <a:ext cx="3640961" cy="348568"/>
            <a:chOff x="347590" y="353633"/>
            <a:chExt cx="3640961" cy="348568"/>
          </a:xfrm>
        </p:grpSpPr>
        <p:pic>
          <p:nvPicPr>
            <p:cNvPr id="19" name="Bildobjekt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590" y="353633"/>
              <a:ext cx="1708667" cy="348568"/>
            </a:xfrm>
            <a:prstGeom prst="rect">
              <a:avLst/>
            </a:prstGeom>
          </p:spPr>
        </p:pic>
        <p:pic>
          <p:nvPicPr>
            <p:cNvPr id="20" name="Bildobjekt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3847" y="353633"/>
              <a:ext cx="1584704" cy="334370"/>
            </a:xfrm>
            <a:prstGeom prst="rect">
              <a:avLst/>
            </a:prstGeom>
          </p:spPr>
        </p:pic>
      </p:grpSp>
      <p:sp>
        <p:nvSpPr>
          <p:cNvPr id="10" name="textruta 9"/>
          <p:cNvSpPr txBox="1"/>
          <p:nvPr/>
        </p:nvSpPr>
        <p:spPr>
          <a:xfrm>
            <a:off x="317010" y="944721"/>
            <a:ext cx="3676006" cy="707886"/>
          </a:xfrm>
          <a:prstGeom prst="rect">
            <a:avLst/>
          </a:prstGeom>
          <a:noFill/>
        </p:spPr>
        <p:txBody>
          <a:bodyPr wrap="none" rtlCol="0">
            <a:spAutoFit/>
          </a:bodyPr>
          <a:lstStyle/>
          <a:p>
            <a:r>
              <a:rPr lang="sv-SE" sz="4000" dirty="0" err="1" smtClean="0">
                <a:solidFill>
                  <a:srgbClr val="FF9300"/>
                </a:solidFill>
                <a:latin typeface="Britannic Bold" panose="020B0903060703020204" pitchFamily="34" charset="0"/>
                <a:ea typeface="Adobe Fan Heiti Std B" panose="020B0700000000000000" pitchFamily="34" charset="-128"/>
              </a:rPr>
              <a:t>Sumalee</a:t>
            </a:r>
            <a:r>
              <a:rPr lang="sv-SE" sz="4000" dirty="0" smtClean="0">
                <a:solidFill>
                  <a:srgbClr val="FF9300"/>
                </a:solidFill>
                <a:latin typeface="Britannic Bold" panose="020B0903060703020204" pitchFamily="34" charset="0"/>
                <a:ea typeface="Adobe Fan Heiti Std B" panose="020B0700000000000000" pitchFamily="34" charset="-128"/>
              </a:rPr>
              <a:t>, 85 år</a:t>
            </a:r>
            <a:endParaRPr lang="sv-SE" sz="4000" dirty="0">
              <a:latin typeface="Britannic Bold" panose="020B0903060703020204" pitchFamily="34" charset="0"/>
              <a:ea typeface="Adobe Fan Heiti Std B" panose="020B0700000000000000" pitchFamily="34" charset="-128"/>
            </a:endParaRPr>
          </a:p>
        </p:txBody>
      </p:sp>
      <p:pic>
        <p:nvPicPr>
          <p:cNvPr id="4" name="Bildobjekt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1790" y="772510"/>
            <a:ext cx="7559040" cy="2343912"/>
          </a:xfrm>
          <a:prstGeom prst="rect">
            <a:avLst/>
          </a:prstGeom>
        </p:spPr>
      </p:pic>
      <p:sp>
        <p:nvSpPr>
          <p:cNvPr id="12" name="Rektangel 11"/>
          <p:cNvSpPr/>
          <p:nvPr/>
        </p:nvSpPr>
        <p:spPr>
          <a:xfrm>
            <a:off x="317010" y="1967140"/>
            <a:ext cx="10797680" cy="4093428"/>
          </a:xfrm>
          <a:prstGeom prst="rect">
            <a:avLst/>
          </a:prstGeom>
        </p:spPr>
        <p:txBody>
          <a:bodyPr wrap="square">
            <a:spAutoFit/>
          </a:bodyPr>
          <a:lstStyle/>
          <a:p>
            <a:r>
              <a:rPr lang="sv-SE" sz="2000" dirty="0" smtClean="0">
                <a:solidFill>
                  <a:srgbClr val="44ABB1"/>
                </a:solidFill>
                <a:latin typeface="Britannic Bold" panose="020B0903060703020204" pitchFamily="34" charset="0"/>
              </a:rPr>
              <a:t>Vägskäl 2:</a:t>
            </a:r>
            <a:r>
              <a:rPr lang="sv-SE" sz="2000" b="1" dirty="0" smtClean="0"/>
              <a:t/>
            </a:r>
            <a:br>
              <a:rPr lang="sv-SE" sz="2000" b="1" dirty="0" smtClean="0"/>
            </a:br>
            <a:r>
              <a:rPr lang="sv-SE" sz="2000" dirty="0" smtClean="0"/>
              <a:t>Flera </a:t>
            </a:r>
            <a:r>
              <a:rPr lang="sv-SE" sz="2000" dirty="0"/>
              <a:t>år senare har </a:t>
            </a:r>
            <a:r>
              <a:rPr lang="sv-SE" sz="2000" dirty="0" err="1"/>
              <a:t>Sumalee</a:t>
            </a:r>
            <a:r>
              <a:rPr lang="sv-SE" sz="2000" dirty="0"/>
              <a:t> kommunal </a:t>
            </a:r>
            <a:r>
              <a:rPr lang="sv-SE" sz="2000" dirty="0" smtClean="0"/>
              <a:t/>
            </a:r>
            <a:br>
              <a:rPr lang="sv-SE" sz="2000" dirty="0" smtClean="0"/>
            </a:br>
            <a:r>
              <a:rPr lang="sv-SE" sz="2000" dirty="0" smtClean="0"/>
              <a:t>hemsjukvård </a:t>
            </a:r>
            <a:r>
              <a:rPr lang="sv-SE" sz="2000" dirty="0"/>
              <a:t>på grund av kognitiv </a:t>
            </a:r>
            <a:r>
              <a:rPr lang="sv-SE" sz="2000" dirty="0" smtClean="0"/>
              <a:t/>
            </a:r>
            <a:br>
              <a:rPr lang="sv-SE" sz="2000" dirty="0" smtClean="0"/>
            </a:br>
            <a:r>
              <a:rPr lang="sv-SE" sz="2000" dirty="0" smtClean="0"/>
              <a:t>nedsättning </a:t>
            </a:r>
            <a:r>
              <a:rPr lang="sv-SE" sz="2000" dirty="0"/>
              <a:t>och läkemedelsövertag. </a:t>
            </a:r>
            <a:r>
              <a:rPr lang="sv-SE" sz="2000" dirty="0" smtClean="0"/>
              <a:t/>
            </a:r>
            <a:br>
              <a:rPr lang="sv-SE" sz="2000" dirty="0" smtClean="0"/>
            </a:br>
            <a:r>
              <a:rPr lang="sv-SE" sz="2000" dirty="0" smtClean="0"/>
              <a:t>När </a:t>
            </a:r>
            <a:r>
              <a:rPr lang="sv-SE" sz="2000" dirty="0" err="1"/>
              <a:t>Sumalee</a:t>
            </a:r>
            <a:r>
              <a:rPr lang="sv-SE" sz="2000" dirty="0"/>
              <a:t> behöver </a:t>
            </a:r>
            <a:r>
              <a:rPr lang="sv-SE" sz="2000" dirty="0" err="1" smtClean="0"/>
              <a:t>ögondropps</a:t>
            </a:r>
            <a:r>
              <a:rPr lang="sv-SE" sz="2000" dirty="0" smtClean="0"/>
              <a:t>-</a:t>
            </a:r>
            <a:br>
              <a:rPr lang="sv-SE" sz="2000" dirty="0" smtClean="0"/>
            </a:br>
            <a:r>
              <a:rPr lang="sv-SE" sz="2000" dirty="0" smtClean="0"/>
              <a:t>behandling </a:t>
            </a:r>
            <a:r>
              <a:rPr lang="sv-SE" sz="2000" dirty="0"/>
              <a:t>efter operation av andra ögat kallar ögonmottagning till samordnad vård- och omsorgsplanering, SVPL. På SVPL överförs den medicinska informationen till hemsjukvården. Ögondroppsbehandling kommer att utföras av hemsjukvården, av sjuksköterska eller av undersköterska med delegation. Eftersom </a:t>
            </a:r>
            <a:r>
              <a:rPr lang="sv-SE" sz="2000" dirty="0" err="1"/>
              <a:t>Sumalee</a:t>
            </a:r>
            <a:r>
              <a:rPr lang="sv-SE" sz="2000" dirty="0"/>
              <a:t> inte själv kan ansvara för ögondroppsbehandlingen kan egenvårdsbeslut inte tas, utan behandlingen blir istället hälso-och sjukvård.</a:t>
            </a:r>
          </a:p>
          <a:p>
            <a:endParaRPr lang="sv-SE" sz="2000" dirty="0"/>
          </a:p>
          <a:p>
            <a:endParaRPr lang="sv-SE" sz="2000" dirty="0"/>
          </a:p>
          <a:p>
            <a:endParaRPr lang="sv-SE" sz="2000" dirty="0"/>
          </a:p>
        </p:txBody>
      </p:sp>
    </p:spTree>
    <p:extLst>
      <p:ext uri="{BB962C8B-B14F-4D97-AF65-F5344CB8AC3E}">
        <p14:creationId xmlns:p14="http://schemas.microsoft.com/office/powerpoint/2010/main" val="2536967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10"/>
          <p:cNvSpPr txBox="1"/>
          <p:nvPr/>
        </p:nvSpPr>
        <p:spPr>
          <a:xfrm>
            <a:off x="317010" y="463175"/>
            <a:ext cx="3379451" cy="261610"/>
          </a:xfrm>
          <a:prstGeom prst="rect">
            <a:avLst/>
          </a:prstGeom>
          <a:noFill/>
        </p:spPr>
        <p:txBody>
          <a:bodyPr wrap="none" rtlCol="0">
            <a:spAutoFit/>
          </a:bodyPr>
          <a:lstStyle/>
          <a:p>
            <a:r>
              <a:rPr lang="sv-SE" sz="1100" dirty="0" smtClean="0">
                <a:latin typeface="+mj-lt"/>
                <a:ea typeface="Adobe Fan Heiti Std B" panose="020B0700000000000000" pitchFamily="34" charset="-128"/>
              </a:rPr>
              <a:t>Hälso- och sjukvårdsavtalet i Västra Götaland 2017-2020</a:t>
            </a:r>
            <a:endParaRPr lang="sv-SE" sz="1100" dirty="0">
              <a:latin typeface="+mj-lt"/>
              <a:ea typeface="Adobe Fan Heiti Std B" panose="020B0700000000000000" pitchFamily="34" charset="-128"/>
            </a:endParaRPr>
          </a:p>
        </p:txBody>
      </p:sp>
      <p:sp>
        <p:nvSpPr>
          <p:cNvPr id="13" name="textruta 12"/>
          <p:cNvSpPr txBox="1"/>
          <p:nvPr/>
        </p:nvSpPr>
        <p:spPr>
          <a:xfrm>
            <a:off x="317010" y="211707"/>
            <a:ext cx="1941557" cy="307777"/>
          </a:xfrm>
          <a:prstGeom prst="rect">
            <a:avLst/>
          </a:prstGeom>
          <a:noFill/>
        </p:spPr>
        <p:txBody>
          <a:bodyPr wrap="none" rtlCol="0">
            <a:spAutoFit/>
          </a:bodyPr>
          <a:lstStyle/>
          <a:p>
            <a:r>
              <a:rPr lang="sv-SE" sz="1400" dirty="0" smtClean="0">
                <a:solidFill>
                  <a:srgbClr val="44ABB1"/>
                </a:solidFill>
                <a:latin typeface="Britannic Bold" panose="020B0903060703020204" pitchFamily="34" charset="0"/>
                <a:ea typeface="Adobe Fan Heiti Std B" panose="020B0700000000000000" pitchFamily="34" charset="-128"/>
              </a:rPr>
              <a:t>Vägledande patientfall</a:t>
            </a:r>
            <a:endParaRPr lang="sv-SE" sz="1400" dirty="0">
              <a:solidFill>
                <a:srgbClr val="44ABB1"/>
              </a:solidFill>
              <a:latin typeface="Britannic Bold" panose="020B0903060703020204" pitchFamily="34" charset="0"/>
              <a:ea typeface="Adobe Fan Heiti Std B" panose="020B0700000000000000" pitchFamily="34" charset="-128"/>
            </a:endParaRPr>
          </a:p>
        </p:txBody>
      </p:sp>
      <p:grpSp>
        <p:nvGrpSpPr>
          <p:cNvPr id="14" name="Grupp 13"/>
          <p:cNvGrpSpPr/>
          <p:nvPr/>
        </p:nvGrpSpPr>
        <p:grpSpPr>
          <a:xfrm>
            <a:off x="8050182" y="6196040"/>
            <a:ext cx="3640961" cy="348568"/>
            <a:chOff x="347590" y="353633"/>
            <a:chExt cx="3640961" cy="348568"/>
          </a:xfrm>
        </p:grpSpPr>
        <p:pic>
          <p:nvPicPr>
            <p:cNvPr id="19" name="Bildobjekt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590" y="353633"/>
              <a:ext cx="1708667" cy="348568"/>
            </a:xfrm>
            <a:prstGeom prst="rect">
              <a:avLst/>
            </a:prstGeom>
          </p:spPr>
        </p:pic>
        <p:pic>
          <p:nvPicPr>
            <p:cNvPr id="20" name="Bildobjekt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3847" y="353633"/>
              <a:ext cx="1584704" cy="334370"/>
            </a:xfrm>
            <a:prstGeom prst="rect">
              <a:avLst/>
            </a:prstGeom>
          </p:spPr>
        </p:pic>
      </p:grpSp>
      <p:sp>
        <p:nvSpPr>
          <p:cNvPr id="10" name="textruta 9"/>
          <p:cNvSpPr txBox="1"/>
          <p:nvPr/>
        </p:nvSpPr>
        <p:spPr>
          <a:xfrm>
            <a:off x="317010" y="944721"/>
            <a:ext cx="3052439" cy="707886"/>
          </a:xfrm>
          <a:prstGeom prst="rect">
            <a:avLst/>
          </a:prstGeom>
          <a:noFill/>
        </p:spPr>
        <p:txBody>
          <a:bodyPr wrap="none" rtlCol="0">
            <a:spAutoFit/>
          </a:bodyPr>
          <a:lstStyle/>
          <a:p>
            <a:r>
              <a:rPr lang="sv-SE" sz="4000" dirty="0" smtClean="0">
                <a:solidFill>
                  <a:srgbClr val="FF9300"/>
                </a:solidFill>
                <a:latin typeface="Britannic Bold" panose="020B0903060703020204" pitchFamily="34" charset="0"/>
                <a:ea typeface="Adobe Fan Heiti Std B" panose="020B0700000000000000" pitchFamily="34" charset="-128"/>
              </a:rPr>
              <a:t>Jonas, 57 år</a:t>
            </a:r>
            <a:endParaRPr lang="sv-SE" sz="4000" dirty="0">
              <a:latin typeface="Britannic Bold" panose="020B0903060703020204" pitchFamily="34" charset="0"/>
              <a:ea typeface="Adobe Fan Heiti Std B" panose="020B0700000000000000" pitchFamily="34" charset="-128"/>
            </a:endParaRPr>
          </a:p>
        </p:txBody>
      </p:sp>
      <p:sp>
        <p:nvSpPr>
          <p:cNvPr id="3" name="Rektangel 2"/>
          <p:cNvSpPr/>
          <p:nvPr/>
        </p:nvSpPr>
        <p:spPr>
          <a:xfrm>
            <a:off x="317010" y="1967140"/>
            <a:ext cx="10797680" cy="2862322"/>
          </a:xfrm>
          <a:prstGeom prst="rect">
            <a:avLst/>
          </a:prstGeom>
        </p:spPr>
        <p:txBody>
          <a:bodyPr wrap="square">
            <a:spAutoFit/>
          </a:bodyPr>
          <a:lstStyle/>
          <a:p>
            <a:r>
              <a:rPr lang="sv-SE" sz="2000" dirty="0">
                <a:latin typeface="Britannic Bold" panose="020B0903060703020204" pitchFamily="34" charset="0"/>
              </a:rPr>
              <a:t>Scenario:</a:t>
            </a:r>
            <a:r>
              <a:rPr lang="sv-SE" sz="2000" b="1" dirty="0" smtClean="0"/>
              <a:t/>
            </a:r>
            <a:br>
              <a:rPr lang="sv-SE" sz="2000" b="1" dirty="0" smtClean="0"/>
            </a:br>
            <a:r>
              <a:rPr lang="sv-SE" sz="2000" dirty="0"/>
              <a:t>Jonas har sedan många år </a:t>
            </a:r>
            <a:r>
              <a:rPr lang="sv-SE" sz="2000" dirty="0" smtClean="0"/>
              <a:t>psykos-</a:t>
            </a:r>
            <a:br>
              <a:rPr lang="sv-SE" sz="2000" dirty="0" smtClean="0"/>
            </a:br>
            <a:r>
              <a:rPr lang="sv-SE" sz="2000" dirty="0" smtClean="0"/>
              <a:t>sjukdom</a:t>
            </a:r>
            <a:r>
              <a:rPr lang="sv-SE" sz="2000" dirty="0"/>
              <a:t>. Jonas ska skrivas ut från </a:t>
            </a:r>
            <a:r>
              <a:rPr lang="sv-SE" sz="2000" dirty="0" smtClean="0"/>
              <a:t/>
            </a:r>
            <a:br>
              <a:rPr lang="sv-SE" sz="2000" dirty="0" smtClean="0"/>
            </a:br>
            <a:r>
              <a:rPr lang="sv-SE" sz="2000" dirty="0" smtClean="0"/>
              <a:t>sluten </a:t>
            </a:r>
            <a:r>
              <a:rPr lang="sv-SE" sz="2000" dirty="0"/>
              <a:t>psykiatrisk tvångsvård, </a:t>
            </a:r>
            <a:r>
              <a:rPr lang="sv-SE" sz="2000" dirty="0" smtClean="0"/>
              <a:t/>
            </a:r>
            <a:br>
              <a:rPr lang="sv-SE" sz="2000" dirty="0" smtClean="0"/>
            </a:br>
            <a:r>
              <a:rPr lang="sv-SE" sz="2000" dirty="0" smtClean="0"/>
              <a:t>(</a:t>
            </a:r>
            <a:r>
              <a:rPr lang="sv-SE" sz="2000" dirty="0"/>
              <a:t>lag om psykiatrisk tvångsvård, LPT), </a:t>
            </a:r>
            <a:r>
              <a:rPr lang="sv-SE" sz="2000" dirty="0" smtClean="0"/>
              <a:t/>
            </a:r>
            <a:br>
              <a:rPr lang="sv-SE" sz="2000" dirty="0" smtClean="0"/>
            </a:br>
            <a:r>
              <a:rPr lang="sv-SE" sz="2000" dirty="0" smtClean="0"/>
              <a:t>för </a:t>
            </a:r>
            <a:r>
              <a:rPr lang="sv-SE" sz="2000" dirty="0"/>
              <a:t>att istället ha öppen tvångsvård. Villkoret för detta innefattar bland annat att ta läkemedel under kontroll. Ansvaret för medicinsk behandling som ingår i villkoret för öppen psykiatrisk tvångsvård vilar på Västra Götalandsregionen. Det är viktigt att ansvarsfördelningen tydligt klargörs vid den vårdplanering/samordnad individuell plan, SIP, som föregår patientens utskrivning från sluten vård. </a:t>
            </a:r>
          </a:p>
        </p:txBody>
      </p:sp>
      <p:pic>
        <p:nvPicPr>
          <p:cNvPr id="4" name="Bildobjekt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1790" y="772510"/>
            <a:ext cx="7559040" cy="2343912"/>
          </a:xfrm>
          <a:prstGeom prst="rect">
            <a:avLst/>
          </a:prstGeom>
        </p:spPr>
      </p:pic>
      <p:sp>
        <p:nvSpPr>
          <p:cNvPr id="12" name="Rektangel 11"/>
          <p:cNvSpPr/>
          <p:nvPr/>
        </p:nvSpPr>
        <p:spPr>
          <a:xfrm>
            <a:off x="317010" y="6267801"/>
            <a:ext cx="6793238" cy="276999"/>
          </a:xfrm>
          <a:prstGeom prst="rect">
            <a:avLst/>
          </a:prstGeom>
        </p:spPr>
        <p:txBody>
          <a:bodyPr wrap="square">
            <a:spAutoFit/>
          </a:bodyPr>
          <a:lstStyle/>
          <a:p>
            <a:r>
              <a:rPr lang="sv-SE" b="1" i="1" baseline="30000" dirty="0"/>
              <a:t>Patientfallet Jonas berör särskilt avsnitt 3.3-3.5 och 3.8 i Hälso- och </a:t>
            </a:r>
            <a:r>
              <a:rPr lang="sv-SE" b="1" i="1" baseline="30000" dirty="0" smtClean="0"/>
              <a:t>sjukvårdsavtalet.</a:t>
            </a:r>
            <a:endParaRPr lang="sv-SE" b="1" i="1" baseline="30000" dirty="0"/>
          </a:p>
        </p:txBody>
      </p:sp>
    </p:spTree>
    <p:extLst>
      <p:ext uri="{BB962C8B-B14F-4D97-AF65-F5344CB8AC3E}">
        <p14:creationId xmlns:p14="http://schemas.microsoft.com/office/powerpoint/2010/main" val="3212402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10"/>
          <p:cNvSpPr txBox="1"/>
          <p:nvPr/>
        </p:nvSpPr>
        <p:spPr>
          <a:xfrm>
            <a:off x="317010" y="463175"/>
            <a:ext cx="3379451" cy="261610"/>
          </a:xfrm>
          <a:prstGeom prst="rect">
            <a:avLst/>
          </a:prstGeom>
          <a:noFill/>
        </p:spPr>
        <p:txBody>
          <a:bodyPr wrap="none" rtlCol="0">
            <a:spAutoFit/>
          </a:bodyPr>
          <a:lstStyle/>
          <a:p>
            <a:r>
              <a:rPr lang="sv-SE" sz="1100" dirty="0" smtClean="0">
                <a:latin typeface="+mj-lt"/>
                <a:ea typeface="Adobe Fan Heiti Std B" panose="020B0700000000000000" pitchFamily="34" charset="-128"/>
              </a:rPr>
              <a:t>Hälso- och sjukvårdsavtalet i Västra Götaland 2017-2020</a:t>
            </a:r>
            <a:endParaRPr lang="sv-SE" sz="1100" dirty="0">
              <a:latin typeface="+mj-lt"/>
              <a:ea typeface="Adobe Fan Heiti Std B" panose="020B0700000000000000" pitchFamily="34" charset="-128"/>
            </a:endParaRPr>
          </a:p>
        </p:txBody>
      </p:sp>
      <p:sp>
        <p:nvSpPr>
          <p:cNvPr id="13" name="textruta 12"/>
          <p:cNvSpPr txBox="1"/>
          <p:nvPr/>
        </p:nvSpPr>
        <p:spPr>
          <a:xfrm>
            <a:off x="317010" y="211707"/>
            <a:ext cx="1941557" cy="307777"/>
          </a:xfrm>
          <a:prstGeom prst="rect">
            <a:avLst/>
          </a:prstGeom>
          <a:noFill/>
        </p:spPr>
        <p:txBody>
          <a:bodyPr wrap="none" rtlCol="0">
            <a:spAutoFit/>
          </a:bodyPr>
          <a:lstStyle/>
          <a:p>
            <a:r>
              <a:rPr lang="sv-SE" sz="1400" dirty="0" smtClean="0">
                <a:solidFill>
                  <a:srgbClr val="44ABB1"/>
                </a:solidFill>
                <a:latin typeface="Britannic Bold" panose="020B0903060703020204" pitchFamily="34" charset="0"/>
                <a:ea typeface="Adobe Fan Heiti Std B" panose="020B0700000000000000" pitchFamily="34" charset="-128"/>
              </a:rPr>
              <a:t>Vägledande patientfall</a:t>
            </a:r>
            <a:endParaRPr lang="sv-SE" sz="1400" dirty="0">
              <a:solidFill>
                <a:srgbClr val="44ABB1"/>
              </a:solidFill>
              <a:latin typeface="Britannic Bold" panose="020B0903060703020204" pitchFamily="34" charset="0"/>
              <a:ea typeface="Adobe Fan Heiti Std B" panose="020B0700000000000000" pitchFamily="34" charset="-128"/>
            </a:endParaRPr>
          </a:p>
        </p:txBody>
      </p:sp>
      <p:grpSp>
        <p:nvGrpSpPr>
          <p:cNvPr id="14" name="Grupp 13"/>
          <p:cNvGrpSpPr/>
          <p:nvPr/>
        </p:nvGrpSpPr>
        <p:grpSpPr>
          <a:xfrm>
            <a:off x="8050182" y="6196040"/>
            <a:ext cx="3640961" cy="348568"/>
            <a:chOff x="347590" y="353633"/>
            <a:chExt cx="3640961" cy="348568"/>
          </a:xfrm>
        </p:grpSpPr>
        <p:pic>
          <p:nvPicPr>
            <p:cNvPr id="19" name="Bildobjekt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590" y="353633"/>
              <a:ext cx="1708667" cy="348568"/>
            </a:xfrm>
            <a:prstGeom prst="rect">
              <a:avLst/>
            </a:prstGeom>
          </p:spPr>
        </p:pic>
        <p:pic>
          <p:nvPicPr>
            <p:cNvPr id="20" name="Bildobjekt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3847" y="353633"/>
              <a:ext cx="1584704" cy="334370"/>
            </a:xfrm>
            <a:prstGeom prst="rect">
              <a:avLst/>
            </a:prstGeom>
          </p:spPr>
        </p:pic>
      </p:grpSp>
      <p:sp>
        <p:nvSpPr>
          <p:cNvPr id="10" name="textruta 9"/>
          <p:cNvSpPr txBox="1"/>
          <p:nvPr/>
        </p:nvSpPr>
        <p:spPr>
          <a:xfrm>
            <a:off x="317010" y="944721"/>
            <a:ext cx="3052439" cy="707886"/>
          </a:xfrm>
          <a:prstGeom prst="rect">
            <a:avLst/>
          </a:prstGeom>
          <a:noFill/>
        </p:spPr>
        <p:txBody>
          <a:bodyPr wrap="none" rtlCol="0">
            <a:spAutoFit/>
          </a:bodyPr>
          <a:lstStyle/>
          <a:p>
            <a:r>
              <a:rPr lang="sv-SE" sz="4000" dirty="0" smtClean="0">
                <a:solidFill>
                  <a:srgbClr val="FF9300"/>
                </a:solidFill>
                <a:latin typeface="Britannic Bold" panose="020B0903060703020204" pitchFamily="34" charset="0"/>
                <a:ea typeface="Adobe Fan Heiti Std B" panose="020B0700000000000000" pitchFamily="34" charset="-128"/>
              </a:rPr>
              <a:t>Jonas, 57 år</a:t>
            </a:r>
            <a:endParaRPr lang="sv-SE" sz="4000" dirty="0">
              <a:latin typeface="Britannic Bold" panose="020B0903060703020204" pitchFamily="34" charset="0"/>
              <a:ea typeface="Adobe Fan Heiti Std B" panose="020B0700000000000000" pitchFamily="34" charset="-128"/>
            </a:endParaRPr>
          </a:p>
        </p:txBody>
      </p:sp>
      <p:pic>
        <p:nvPicPr>
          <p:cNvPr id="4" name="Bildobjekt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1790" y="772510"/>
            <a:ext cx="7559040" cy="2343912"/>
          </a:xfrm>
          <a:prstGeom prst="rect">
            <a:avLst/>
          </a:prstGeom>
        </p:spPr>
      </p:pic>
      <p:sp>
        <p:nvSpPr>
          <p:cNvPr id="12" name="Rektangel 11"/>
          <p:cNvSpPr/>
          <p:nvPr/>
        </p:nvSpPr>
        <p:spPr>
          <a:xfrm>
            <a:off x="317010" y="1967140"/>
            <a:ext cx="10797680" cy="2862322"/>
          </a:xfrm>
          <a:prstGeom prst="rect">
            <a:avLst/>
          </a:prstGeom>
        </p:spPr>
        <p:txBody>
          <a:bodyPr wrap="square">
            <a:spAutoFit/>
          </a:bodyPr>
          <a:lstStyle/>
          <a:p>
            <a:r>
              <a:rPr lang="sv-SE" sz="2000" dirty="0" smtClean="0">
                <a:solidFill>
                  <a:srgbClr val="44ABB1"/>
                </a:solidFill>
                <a:latin typeface="Britannic Bold" panose="020B0903060703020204" pitchFamily="34" charset="0"/>
              </a:rPr>
              <a:t>Vägskäl 1:</a:t>
            </a:r>
            <a:r>
              <a:rPr lang="sv-SE" sz="2000" b="1" dirty="0" smtClean="0"/>
              <a:t/>
            </a:r>
            <a:br>
              <a:rPr lang="sv-SE" sz="2000" b="1" dirty="0" smtClean="0"/>
            </a:br>
            <a:r>
              <a:rPr lang="sv-SE" sz="2000" dirty="0" smtClean="0"/>
              <a:t>Den </a:t>
            </a:r>
            <a:r>
              <a:rPr lang="sv-SE" sz="2000" dirty="0"/>
              <a:t>psykiatriska vårdavdelningen </a:t>
            </a:r>
            <a:r>
              <a:rPr lang="sv-SE" sz="2000" dirty="0" smtClean="0"/>
              <a:t/>
            </a:r>
            <a:br>
              <a:rPr lang="sv-SE" sz="2000" dirty="0" smtClean="0"/>
            </a:br>
            <a:r>
              <a:rPr lang="sv-SE" sz="2000" dirty="0" smtClean="0"/>
              <a:t>kallar </a:t>
            </a:r>
            <a:r>
              <a:rPr lang="sv-SE" sz="2000" dirty="0"/>
              <a:t>till samordnad vård- och </a:t>
            </a:r>
            <a:r>
              <a:rPr lang="sv-SE" sz="2000" dirty="0" smtClean="0"/>
              <a:t/>
            </a:r>
            <a:br>
              <a:rPr lang="sv-SE" sz="2000" dirty="0" smtClean="0"/>
            </a:br>
            <a:r>
              <a:rPr lang="sv-SE" sz="2000" dirty="0" smtClean="0"/>
              <a:t>omsorgsplanering</a:t>
            </a:r>
            <a:r>
              <a:rPr lang="sv-SE" sz="2000" dirty="0"/>
              <a:t>, SVPL. </a:t>
            </a:r>
            <a:r>
              <a:rPr lang="sv-SE" sz="2000" dirty="0" smtClean="0"/>
              <a:t/>
            </a:r>
            <a:br>
              <a:rPr lang="sv-SE" sz="2000" dirty="0" smtClean="0"/>
            </a:br>
            <a:r>
              <a:rPr lang="sv-SE" sz="2000" dirty="0" smtClean="0"/>
              <a:t>Under </a:t>
            </a:r>
            <a:r>
              <a:rPr lang="sv-SE" sz="2000" dirty="0"/>
              <a:t>mötet framkommer att Jonas </a:t>
            </a:r>
            <a:r>
              <a:rPr lang="sv-SE" sz="2000" dirty="0" smtClean="0"/>
              <a:t/>
            </a:r>
            <a:br>
              <a:rPr lang="sv-SE" sz="2000" dirty="0" smtClean="0"/>
            </a:br>
            <a:r>
              <a:rPr lang="sv-SE" sz="2000" dirty="0" smtClean="0"/>
              <a:t>behöver </a:t>
            </a:r>
            <a:r>
              <a:rPr lang="sv-SE" sz="2000" dirty="0"/>
              <a:t>stöd för att klara eget boende, av boendestödjare från socialtjänsten. Jonas bedöms kunna ta sig till öppenvårdsmottagningen och där ta läkemedel under kontroll.</a:t>
            </a:r>
          </a:p>
          <a:p>
            <a:endParaRPr lang="sv-SE" sz="2000" dirty="0"/>
          </a:p>
          <a:p>
            <a:endParaRPr lang="sv-SE" sz="2000" dirty="0"/>
          </a:p>
        </p:txBody>
      </p:sp>
    </p:spTree>
    <p:extLst>
      <p:ext uri="{BB962C8B-B14F-4D97-AF65-F5344CB8AC3E}">
        <p14:creationId xmlns:p14="http://schemas.microsoft.com/office/powerpoint/2010/main" val="3208950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10"/>
          <p:cNvSpPr txBox="1"/>
          <p:nvPr/>
        </p:nvSpPr>
        <p:spPr>
          <a:xfrm>
            <a:off x="317010" y="463175"/>
            <a:ext cx="3379451" cy="261610"/>
          </a:xfrm>
          <a:prstGeom prst="rect">
            <a:avLst/>
          </a:prstGeom>
          <a:noFill/>
        </p:spPr>
        <p:txBody>
          <a:bodyPr wrap="none" rtlCol="0">
            <a:spAutoFit/>
          </a:bodyPr>
          <a:lstStyle/>
          <a:p>
            <a:r>
              <a:rPr lang="sv-SE" sz="1100" dirty="0" smtClean="0">
                <a:latin typeface="+mj-lt"/>
                <a:ea typeface="Adobe Fan Heiti Std B" panose="020B0700000000000000" pitchFamily="34" charset="-128"/>
              </a:rPr>
              <a:t>Hälso- och sjukvårdsavtalet i Västra Götaland 2017-2020</a:t>
            </a:r>
            <a:endParaRPr lang="sv-SE" sz="1100" dirty="0">
              <a:latin typeface="+mj-lt"/>
              <a:ea typeface="Adobe Fan Heiti Std B" panose="020B0700000000000000" pitchFamily="34" charset="-128"/>
            </a:endParaRPr>
          </a:p>
        </p:txBody>
      </p:sp>
      <p:sp>
        <p:nvSpPr>
          <p:cNvPr id="13" name="textruta 12"/>
          <p:cNvSpPr txBox="1"/>
          <p:nvPr/>
        </p:nvSpPr>
        <p:spPr>
          <a:xfrm>
            <a:off x="317010" y="211707"/>
            <a:ext cx="1941557" cy="307777"/>
          </a:xfrm>
          <a:prstGeom prst="rect">
            <a:avLst/>
          </a:prstGeom>
          <a:noFill/>
        </p:spPr>
        <p:txBody>
          <a:bodyPr wrap="none" rtlCol="0">
            <a:spAutoFit/>
          </a:bodyPr>
          <a:lstStyle/>
          <a:p>
            <a:r>
              <a:rPr lang="sv-SE" sz="1400" dirty="0" smtClean="0">
                <a:solidFill>
                  <a:srgbClr val="44ABB1"/>
                </a:solidFill>
                <a:latin typeface="Britannic Bold" panose="020B0903060703020204" pitchFamily="34" charset="0"/>
                <a:ea typeface="Adobe Fan Heiti Std B" panose="020B0700000000000000" pitchFamily="34" charset="-128"/>
              </a:rPr>
              <a:t>Vägledande patientfall</a:t>
            </a:r>
            <a:endParaRPr lang="sv-SE" sz="1400" dirty="0">
              <a:solidFill>
                <a:srgbClr val="44ABB1"/>
              </a:solidFill>
              <a:latin typeface="Britannic Bold" panose="020B0903060703020204" pitchFamily="34" charset="0"/>
              <a:ea typeface="Adobe Fan Heiti Std B" panose="020B0700000000000000" pitchFamily="34" charset="-128"/>
            </a:endParaRPr>
          </a:p>
        </p:txBody>
      </p:sp>
      <p:grpSp>
        <p:nvGrpSpPr>
          <p:cNvPr id="14" name="Grupp 13"/>
          <p:cNvGrpSpPr/>
          <p:nvPr/>
        </p:nvGrpSpPr>
        <p:grpSpPr>
          <a:xfrm>
            <a:off x="8050182" y="6196040"/>
            <a:ext cx="3640961" cy="348568"/>
            <a:chOff x="347590" y="353633"/>
            <a:chExt cx="3640961" cy="348568"/>
          </a:xfrm>
        </p:grpSpPr>
        <p:pic>
          <p:nvPicPr>
            <p:cNvPr id="19" name="Bildobjekt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590" y="353633"/>
              <a:ext cx="1708667" cy="348568"/>
            </a:xfrm>
            <a:prstGeom prst="rect">
              <a:avLst/>
            </a:prstGeom>
          </p:spPr>
        </p:pic>
        <p:pic>
          <p:nvPicPr>
            <p:cNvPr id="20" name="Bildobjekt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3847" y="353633"/>
              <a:ext cx="1584704" cy="334370"/>
            </a:xfrm>
            <a:prstGeom prst="rect">
              <a:avLst/>
            </a:prstGeom>
          </p:spPr>
        </p:pic>
      </p:grpSp>
      <p:sp>
        <p:nvSpPr>
          <p:cNvPr id="10" name="textruta 9"/>
          <p:cNvSpPr txBox="1"/>
          <p:nvPr/>
        </p:nvSpPr>
        <p:spPr>
          <a:xfrm>
            <a:off x="317010" y="944721"/>
            <a:ext cx="3052439" cy="707886"/>
          </a:xfrm>
          <a:prstGeom prst="rect">
            <a:avLst/>
          </a:prstGeom>
          <a:noFill/>
        </p:spPr>
        <p:txBody>
          <a:bodyPr wrap="none" rtlCol="0">
            <a:spAutoFit/>
          </a:bodyPr>
          <a:lstStyle/>
          <a:p>
            <a:r>
              <a:rPr lang="sv-SE" sz="4000" dirty="0" smtClean="0">
                <a:solidFill>
                  <a:srgbClr val="FF9300"/>
                </a:solidFill>
                <a:latin typeface="Britannic Bold" panose="020B0903060703020204" pitchFamily="34" charset="0"/>
                <a:ea typeface="Adobe Fan Heiti Std B" panose="020B0700000000000000" pitchFamily="34" charset="-128"/>
              </a:rPr>
              <a:t>Jonas, 57 år</a:t>
            </a:r>
            <a:endParaRPr lang="sv-SE" sz="4000" dirty="0">
              <a:latin typeface="Britannic Bold" panose="020B0903060703020204" pitchFamily="34" charset="0"/>
              <a:ea typeface="Adobe Fan Heiti Std B" panose="020B0700000000000000" pitchFamily="34" charset="-128"/>
            </a:endParaRPr>
          </a:p>
        </p:txBody>
      </p:sp>
      <p:pic>
        <p:nvPicPr>
          <p:cNvPr id="4" name="Bildobjekt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1790" y="772510"/>
            <a:ext cx="7559040" cy="2343912"/>
          </a:xfrm>
          <a:prstGeom prst="rect">
            <a:avLst/>
          </a:prstGeom>
        </p:spPr>
      </p:pic>
      <p:sp>
        <p:nvSpPr>
          <p:cNvPr id="12" name="Rektangel 11"/>
          <p:cNvSpPr/>
          <p:nvPr/>
        </p:nvSpPr>
        <p:spPr>
          <a:xfrm>
            <a:off x="317009" y="1967140"/>
            <a:ext cx="11374133" cy="4093428"/>
          </a:xfrm>
          <a:prstGeom prst="rect">
            <a:avLst/>
          </a:prstGeom>
        </p:spPr>
        <p:txBody>
          <a:bodyPr wrap="square">
            <a:spAutoFit/>
          </a:bodyPr>
          <a:lstStyle/>
          <a:p>
            <a:r>
              <a:rPr lang="sv-SE" sz="2000" dirty="0" smtClean="0">
                <a:solidFill>
                  <a:srgbClr val="44ABB1"/>
                </a:solidFill>
                <a:latin typeface="Britannic Bold" panose="020B0903060703020204" pitchFamily="34" charset="0"/>
              </a:rPr>
              <a:t>Vägskäl 2:</a:t>
            </a:r>
            <a:r>
              <a:rPr lang="sv-SE" sz="2000" b="1" dirty="0" smtClean="0"/>
              <a:t/>
            </a:r>
            <a:br>
              <a:rPr lang="sv-SE" sz="2000" b="1" dirty="0" smtClean="0"/>
            </a:br>
            <a:r>
              <a:rPr lang="sv-SE" sz="2000" dirty="0"/>
              <a:t>Efter hemgång sammankallar Jonas </a:t>
            </a:r>
            <a:r>
              <a:rPr lang="sv-SE" sz="2000" dirty="0" smtClean="0"/>
              <a:t/>
            </a:r>
            <a:br>
              <a:rPr lang="sv-SE" sz="2000" dirty="0" smtClean="0"/>
            </a:br>
            <a:r>
              <a:rPr lang="sv-SE" sz="2000" dirty="0" smtClean="0"/>
              <a:t>biståndshandläggare</a:t>
            </a:r>
            <a:r>
              <a:rPr lang="sv-SE" sz="2000" dirty="0"/>
              <a:t>, med Jonas </a:t>
            </a:r>
            <a:r>
              <a:rPr lang="sv-SE" sz="2000" dirty="0" smtClean="0"/>
              <a:t/>
            </a:r>
            <a:br>
              <a:rPr lang="sv-SE" sz="2000" dirty="0" smtClean="0"/>
            </a:br>
            <a:r>
              <a:rPr lang="sv-SE" sz="2000" dirty="0" smtClean="0"/>
              <a:t>samtycke</a:t>
            </a:r>
            <a:r>
              <a:rPr lang="sv-SE" sz="2000" dirty="0"/>
              <a:t>, till en samordnad individuell </a:t>
            </a:r>
            <a:r>
              <a:rPr lang="sv-SE" sz="2000" dirty="0" smtClean="0"/>
              <a:t/>
            </a:r>
            <a:br>
              <a:rPr lang="sv-SE" sz="2000" dirty="0" smtClean="0"/>
            </a:br>
            <a:r>
              <a:rPr lang="sv-SE" sz="2000" dirty="0" smtClean="0"/>
              <a:t>plan</a:t>
            </a:r>
            <a:r>
              <a:rPr lang="sv-SE" sz="2000" dirty="0"/>
              <a:t>, SIP, eftersom Jonas boendestödjare </a:t>
            </a:r>
            <a:r>
              <a:rPr lang="sv-SE" sz="2000" dirty="0" smtClean="0"/>
              <a:t/>
            </a:r>
            <a:br>
              <a:rPr lang="sv-SE" sz="2000" dirty="0" smtClean="0"/>
            </a:br>
            <a:r>
              <a:rPr lang="sv-SE" sz="2000" dirty="0" smtClean="0"/>
              <a:t>informerat </a:t>
            </a:r>
            <a:r>
              <a:rPr lang="sv-SE" sz="2000" dirty="0"/>
              <a:t>biståndshandläggaren om att Jonas har mycket stora svårigheter att ta sig till </a:t>
            </a:r>
            <a:r>
              <a:rPr lang="sv-SE" sz="2000" dirty="0" smtClean="0"/>
              <a:t>öppenvårds-mottagningen</a:t>
            </a:r>
            <a:r>
              <a:rPr lang="sv-SE" sz="2000" dirty="0"/>
              <a:t>. På grund av den ångest och stress som han får av detta klarar Jonas inget mer under dagen. </a:t>
            </a:r>
          </a:p>
          <a:p>
            <a:r>
              <a:rPr lang="sv-SE" sz="2000" dirty="0"/>
              <a:t>På SIP-mötet tar kommunen beslut om kommunal hemsjukvård för att dela medicin dagligen. Om Jonas vägrar ta sin medicin får öppenvårdsmottagningen göra hembesök eftersom kommunen aldrig utför tvångsåtgärder, all vård ska ges frivilligt. Alternativt blir Jonas inskriven i sluten vård.</a:t>
            </a:r>
          </a:p>
          <a:p>
            <a:r>
              <a:rPr lang="sv-SE" sz="2000" dirty="0"/>
              <a:t>I SIP dokumenteras vad de olika verksamheterna ansvarar för, vilken huvudman som har det övergripande ansvaret, kontaktpersoner och tidpunkt för uppföljning av SIP.</a:t>
            </a:r>
          </a:p>
          <a:p>
            <a:endParaRPr lang="sv-SE" sz="2000" dirty="0"/>
          </a:p>
        </p:txBody>
      </p:sp>
    </p:spTree>
    <p:extLst>
      <p:ext uri="{BB962C8B-B14F-4D97-AF65-F5344CB8AC3E}">
        <p14:creationId xmlns:p14="http://schemas.microsoft.com/office/powerpoint/2010/main" val="40421133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10"/>
          <p:cNvSpPr txBox="1"/>
          <p:nvPr/>
        </p:nvSpPr>
        <p:spPr>
          <a:xfrm>
            <a:off x="317010" y="463175"/>
            <a:ext cx="3379451" cy="261610"/>
          </a:xfrm>
          <a:prstGeom prst="rect">
            <a:avLst/>
          </a:prstGeom>
          <a:noFill/>
        </p:spPr>
        <p:txBody>
          <a:bodyPr wrap="none" rtlCol="0">
            <a:spAutoFit/>
          </a:bodyPr>
          <a:lstStyle/>
          <a:p>
            <a:r>
              <a:rPr lang="sv-SE" sz="1100" dirty="0" smtClean="0">
                <a:latin typeface="+mj-lt"/>
                <a:ea typeface="Adobe Fan Heiti Std B" panose="020B0700000000000000" pitchFamily="34" charset="-128"/>
              </a:rPr>
              <a:t>Hälso- och sjukvårdsavtalet i Västra Götaland 2017-2020</a:t>
            </a:r>
            <a:endParaRPr lang="sv-SE" sz="1100" dirty="0">
              <a:latin typeface="+mj-lt"/>
              <a:ea typeface="Adobe Fan Heiti Std B" panose="020B0700000000000000" pitchFamily="34" charset="-128"/>
            </a:endParaRPr>
          </a:p>
        </p:txBody>
      </p:sp>
      <p:sp>
        <p:nvSpPr>
          <p:cNvPr id="13" name="textruta 12"/>
          <p:cNvSpPr txBox="1"/>
          <p:nvPr/>
        </p:nvSpPr>
        <p:spPr>
          <a:xfrm>
            <a:off x="317010" y="211707"/>
            <a:ext cx="1941557" cy="307777"/>
          </a:xfrm>
          <a:prstGeom prst="rect">
            <a:avLst/>
          </a:prstGeom>
          <a:noFill/>
        </p:spPr>
        <p:txBody>
          <a:bodyPr wrap="none" rtlCol="0">
            <a:spAutoFit/>
          </a:bodyPr>
          <a:lstStyle/>
          <a:p>
            <a:r>
              <a:rPr lang="sv-SE" sz="1400" dirty="0" smtClean="0">
                <a:solidFill>
                  <a:srgbClr val="44ABB1"/>
                </a:solidFill>
                <a:latin typeface="Britannic Bold" panose="020B0903060703020204" pitchFamily="34" charset="0"/>
                <a:ea typeface="Adobe Fan Heiti Std B" panose="020B0700000000000000" pitchFamily="34" charset="-128"/>
              </a:rPr>
              <a:t>Vägledande patientfall</a:t>
            </a:r>
            <a:endParaRPr lang="sv-SE" sz="1400" dirty="0">
              <a:solidFill>
                <a:srgbClr val="44ABB1"/>
              </a:solidFill>
              <a:latin typeface="Britannic Bold" panose="020B0903060703020204" pitchFamily="34" charset="0"/>
              <a:ea typeface="Adobe Fan Heiti Std B" panose="020B0700000000000000" pitchFamily="34" charset="-128"/>
            </a:endParaRPr>
          </a:p>
        </p:txBody>
      </p:sp>
      <p:grpSp>
        <p:nvGrpSpPr>
          <p:cNvPr id="14" name="Grupp 13"/>
          <p:cNvGrpSpPr/>
          <p:nvPr/>
        </p:nvGrpSpPr>
        <p:grpSpPr>
          <a:xfrm>
            <a:off x="8050182" y="6196040"/>
            <a:ext cx="3640961" cy="348568"/>
            <a:chOff x="347590" y="353633"/>
            <a:chExt cx="3640961" cy="348568"/>
          </a:xfrm>
        </p:grpSpPr>
        <p:pic>
          <p:nvPicPr>
            <p:cNvPr id="19" name="Bildobjekt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590" y="353633"/>
              <a:ext cx="1708667" cy="348568"/>
            </a:xfrm>
            <a:prstGeom prst="rect">
              <a:avLst/>
            </a:prstGeom>
          </p:spPr>
        </p:pic>
        <p:pic>
          <p:nvPicPr>
            <p:cNvPr id="20" name="Bildobjekt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3847" y="353633"/>
              <a:ext cx="1584704" cy="334370"/>
            </a:xfrm>
            <a:prstGeom prst="rect">
              <a:avLst/>
            </a:prstGeom>
          </p:spPr>
        </p:pic>
      </p:grpSp>
      <p:sp>
        <p:nvSpPr>
          <p:cNvPr id="10" name="textruta 9"/>
          <p:cNvSpPr txBox="1"/>
          <p:nvPr/>
        </p:nvSpPr>
        <p:spPr>
          <a:xfrm>
            <a:off x="317010" y="944721"/>
            <a:ext cx="2845651" cy="707886"/>
          </a:xfrm>
          <a:prstGeom prst="rect">
            <a:avLst/>
          </a:prstGeom>
          <a:noFill/>
        </p:spPr>
        <p:txBody>
          <a:bodyPr wrap="none" rtlCol="0">
            <a:spAutoFit/>
          </a:bodyPr>
          <a:lstStyle/>
          <a:p>
            <a:r>
              <a:rPr lang="sv-SE" sz="4000" dirty="0" smtClean="0">
                <a:solidFill>
                  <a:srgbClr val="FF9300"/>
                </a:solidFill>
                <a:latin typeface="Britannic Bold" panose="020B0903060703020204" pitchFamily="34" charset="0"/>
                <a:ea typeface="Adobe Fan Heiti Std B" panose="020B0700000000000000" pitchFamily="34" charset="-128"/>
              </a:rPr>
              <a:t>Amina, 8 år</a:t>
            </a:r>
            <a:endParaRPr lang="sv-SE" sz="4000" dirty="0">
              <a:latin typeface="Britannic Bold" panose="020B0903060703020204" pitchFamily="34" charset="0"/>
              <a:ea typeface="Adobe Fan Heiti Std B" panose="020B0700000000000000" pitchFamily="34" charset="-128"/>
            </a:endParaRPr>
          </a:p>
        </p:txBody>
      </p:sp>
      <p:sp>
        <p:nvSpPr>
          <p:cNvPr id="3" name="Rektangel 2"/>
          <p:cNvSpPr/>
          <p:nvPr/>
        </p:nvSpPr>
        <p:spPr>
          <a:xfrm>
            <a:off x="317010" y="4032426"/>
            <a:ext cx="10797680" cy="1938992"/>
          </a:xfrm>
          <a:prstGeom prst="rect">
            <a:avLst/>
          </a:prstGeom>
        </p:spPr>
        <p:txBody>
          <a:bodyPr wrap="square">
            <a:spAutoFit/>
          </a:bodyPr>
          <a:lstStyle/>
          <a:p>
            <a:r>
              <a:rPr lang="sv-SE" sz="2000" dirty="0">
                <a:latin typeface="Britannic Bold" panose="020B0903060703020204" pitchFamily="34" charset="0"/>
              </a:rPr>
              <a:t>Scenario:</a:t>
            </a:r>
            <a:r>
              <a:rPr lang="sv-SE" sz="2000" b="1" dirty="0" smtClean="0"/>
              <a:t/>
            </a:r>
            <a:br>
              <a:rPr lang="sv-SE" sz="2000" b="1" dirty="0" smtClean="0"/>
            </a:br>
            <a:r>
              <a:rPr lang="sv-SE" sz="2000" dirty="0"/>
              <a:t>Amina har en urinvägsproblematik med återkommande infektioner, med risk för njurskada. Vid infektion behöver barnet antibiotika intravenöst omgående. Man har tidigare försökt behandling med tabletter vid dessa tillfällen utan resultat. Antibiotikan behöver ges tre gånger jämnt fördelat över dygnet under 10 dagar. </a:t>
            </a:r>
          </a:p>
          <a:p>
            <a:endParaRPr lang="sv-SE" sz="2000" dirty="0"/>
          </a:p>
        </p:txBody>
      </p:sp>
      <p:pic>
        <p:nvPicPr>
          <p:cNvPr id="4" name="Bildobjekt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1790" y="772510"/>
            <a:ext cx="7559040" cy="2343912"/>
          </a:xfrm>
          <a:prstGeom prst="rect">
            <a:avLst/>
          </a:prstGeom>
        </p:spPr>
      </p:pic>
      <p:sp>
        <p:nvSpPr>
          <p:cNvPr id="2" name="Rektangel 1"/>
          <p:cNvSpPr/>
          <p:nvPr/>
        </p:nvSpPr>
        <p:spPr>
          <a:xfrm>
            <a:off x="317009" y="1967140"/>
            <a:ext cx="4160397" cy="1938992"/>
          </a:xfrm>
          <a:prstGeom prst="rect">
            <a:avLst/>
          </a:prstGeom>
        </p:spPr>
        <p:txBody>
          <a:bodyPr wrap="square">
            <a:spAutoFit/>
          </a:bodyPr>
          <a:lstStyle/>
          <a:p>
            <a:pPr algn="just"/>
            <a:r>
              <a:rPr lang="sv-SE" sz="2000" i="1" baseline="30000" dirty="0">
                <a:solidFill>
                  <a:schemeClr val="tx1">
                    <a:lumMod val="65000"/>
                    <a:lumOff val="35000"/>
                  </a:schemeClr>
                </a:solidFill>
                <a:latin typeface="Calibri" panose="020F0502020204030204" pitchFamily="34" charset="0"/>
              </a:rPr>
              <a:t>De flesta barn och ungdomar med kroniska eller allvarliga sjukdomar behandlas av vårdnadshavare i hemmet när de inte har behov av sjukhusvård. Det vägledande patientfallet med barnperspektiv illustrerar att behov av kommunal hemsjukvård även förekommer i särskilda fall hos barn och ungdomar. Det finns dock inte något ofta förekommande patientfall som kan generaliseras, utan det är individuella lösningar för varje enskild individ. Patientfallet Amina är ett sådant exempel.</a:t>
            </a:r>
          </a:p>
        </p:txBody>
      </p:sp>
      <p:sp>
        <p:nvSpPr>
          <p:cNvPr id="12" name="Rektangel 11"/>
          <p:cNvSpPr/>
          <p:nvPr/>
        </p:nvSpPr>
        <p:spPr>
          <a:xfrm>
            <a:off x="317010" y="6267801"/>
            <a:ext cx="6793238" cy="276999"/>
          </a:xfrm>
          <a:prstGeom prst="rect">
            <a:avLst/>
          </a:prstGeom>
        </p:spPr>
        <p:txBody>
          <a:bodyPr wrap="square">
            <a:spAutoFit/>
          </a:bodyPr>
          <a:lstStyle/>
          <a:p>
            <a:r>
              <a:rPr lang="sv-SE" b="1" i="1" baseline="30000" dirty="0"/>
              <a:t>Patientfallet Amina berör särskilt avsnitt 3.3-3.4 samt 3.5-3.6 och </a:t>
            </a:r>
            <a:r>
              <a:rPr lang="sv-SE" b="1" i="1" baseline="30000" dirty="0" smtClean="0"/>
              <a:t>3.10</a:t>
            </a:r>
            <a:r>
              <a:rPr lang="sv-SE" b="1" i="1" baseline="30000" dirty="0"/>
              <a:t> </a:t>
            </a:r>
            <a:r>
              <a:rPr lang="sv-SE" b="1" i="1" baseline="30000" dirty="0" smtClean="0"/>
              <a:t>i </a:t>
            </a:r>
            <a:r>
              <a:rPr lang="sv-SE" b="1" i="1" baseline="30000" dirty="0"/>
              <a:t>Hälso- och </a:t>
            </a:r>
            <a:r>
              <a:rPr lang="sv-SE" b="1" i="1" baseline="30000" dirty="0" smtClean="0"/>
              <a:t>sjukvårdsavtalet</a:t>
            </a:r>
            <a:r>
              <a:rPr lang="sv-SE" b="1" i="1" baseline="30000" dirty="0"/>
              <a:t>.</a:t>
            </a:r>
          </a:p>
        </p:txBody>
      </p:sp>
    </p:spTree>
    <p:extLst>
      <p:ext uri="{BB962C8B-B14F-4D97-AF65-F5344CB8AC3E}">
        <p14:creationId xmlns:p14="http://schemas.microsoft.com/office/powerpoint/2010/main" val="3339602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10"/>
          <p:cNvSpPr txBox="1"/>
          <p:nvPr/>
        </p:nvSpPr>
        <p:spPr>
          <a:xfrm>
            <a:off x="317010" y="463175"/>
            <a:ext cx="3379451" cy="261610"/>
          </a:xfrm>
          <a:prstGeom prst="rect">
            <a:avLst/>
          </a:prstGeom>
          <a:noFill/>
        </p:spPr>
        <p:txBody>
          <a:bodyPr wrap="none" rtlCol="0">
            <a:spAutoFit/>
          </a:bodyPr>
          <a:lstStyle/>
          <a:p>
            <a:r>
              <a:rPr lang="sv-SE" sz="1100" dirty="0" smtClean="0">
                <a:latin typeface="+mj-lt"/>
                <a:ea typeface="Adobe Fan Heiti Std B" panose="020B0700000000000000" pitchFamily="34" charset="-128"/>
              </a:rPr>
              <a:t>Hälso- och sjukvårdsavtalet i Västra Götaland 2017-2020</a:t>
            </a:r>
            <a:endParaRPr lang="sv-SE" sz="1100" dirty="0">
              <a:latin typeface="+mj-lt"/>
              <a:ea typeface="Adobe Fan Heiti Std B" panose="020B0700000000000000" pitchFamily="34" charset="-128"/>
            </a:endParaRPr>
          </a:p>
        </p:txBody>
      </p:sp>
      <p:sp>
        <p:nvSpPr>
          <p:cNvPr id="13" name="textruta 12"/>
          <p:cNvSpPr txBox="1"/>
          <p:nvPr/>
        </p:nvSpPr>
        <p:spPr>
          <a:xfrm>
            <a:off x="317010" y="211707"/>
            <a:ext cx="1941557" cy="307777"/>
          </a:xfrm>
          <a:prstGeom prst="rect">
            <a:avLst/>
          </a:prstGeom>
          <a:noFill/>
        </p:spPr>
        <p:txBody>
          <a:bodyPr wrap="none" rtlCol="0">
            <a:spAutoFit/>
          </a:bodyPr>
          <a:lstStyle/>
          <a:p>
            <a:r>
              <a:rPr lang="sv-SE" sz="1400" dirty="0" smtClean="0">
                <a:solidFill>
                  <a:srgbClr val="44ABB1"/>
                </a:solidFill>
                <a:latin typeface="Britannic Bold" panose="020B0903060703020204" pitchFamily="34" charset="0"/>
                <a:ea typeface="Adobe Fan Heiti Std B" panose="020B0700000000000000" pitchFamily="34" charset="-128"/>
              </a:rPr>
              <a:t>Vägledande patientfall</a:t>
            </a:r>
            <a:endParaRPr lang="sv-SE" sz="1400" dirty="0">
              <a:solidFill>
                <a:srgbClr val="44ABB1"/>
              </a:solidFill>
              <a:latin typeface="Britannic Bold" panose="020B0903060703020204" pitchFamily="34" charset="0"/>
              <a:ea typeface="Adobe Fan Heiti Std B" panose="020B0700000000000000" pitchFamily="34" charset="-128"/>
            </a:endParaRPr>
          </a:p>
        </p:txBody>
      </p:sp>
      <p:grpSp>
        <p:nvGrpSpPr>
          <p:cNvPr id="14" name="Grupp 13"/>
          <p:cNvGrpSpPr/>
          <p:nvPr/>
        </p:nvGrpSpPr>
        <p:grpSpPr>
          <a:xfrm>
            <a:off x="8050182" y="6196040"/>
            <a:ext cx="3640961" cy="348568"/>
            <a:chOff x="347590" y="353633"/>
            <a:chExt cx="3640961" cy="348568"/>
          </a:xfrm>
        </p:grpSpPr>
        <p:pic>
          <p:nvPicPr>
            <p:cNvPr id="19" name="Bildobjekt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590" y="353633"/>
              <a:ext cx="1708667" cy="348568"/>
            </a:xfrm>
            <a:prstGeom prst="rect">
              <a:avLst/>
            </a:prstGeom>
          </p:spPr>
        </p:pic>
        <p:pic>
          <p:nvPicPr>
            <p:cNvPr id="20" name="Bildobjekt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3847" y="353633"/>
              <a:ext cx="1584704" cy="334370"/>
            </a:xfrm>
            <a:prstGeom prst="rect">
              <a:avLst/>
            </a:prstGeom>
          </p:spPr>
        </p:pic>
      </p:grpSp>
      <p:sp>
        <p:nvSpPr>
          <p:cNvPr id="10" name="textruta 9"/>
          <p:cNvSpPr txBox="1"/>
          <p:nvPr/>
        </p:nvSpPr>
        <p:spPr>
          <a:xfrm>
            <a:off x="317010" y="944721"/>
            <a:ext cx="2845651" cy="707886"/>
          </a:xfrm>
          <a:prstGeom prst="rect">
            <a:avLst/>
          </a:prstGeom>
          <a:noFill/>
        </p:spPr>
        <p:txBody>
          <a:bodyPr wrap="none" rtlCol="0">
            <a:spAutoFit/>
          </a:bodyPr>
          <a:lstStyle/>
          <a:p>
            <a:r>
              <a:rPr lang="sv-SE" sz="4000" dirty="0" smtClean="0">
                <a:solidFill>
                  <a:srgbClr val="FF9300"/>
                </a:solidFill>
                <a:latin typeface="Britannic Bold" panose="020B0903060703020204" pitchFamily="34" charset="0"/>
                <a:ea typeface="Adobe Fan Heiti Std B" panose="020B0700000000000000" pitchFamily="34" charset="-128"/>
              </a:rPr>
              <a:t>Amina, 8 år</a:t>
            </a:r>
            <a:endParaRPr lang="sv-SE" sz="4000" dirty="0">
              <a:latin typeface="Britannic Bold" panose="020B0903060703020204" pitchFamily="34" charset="0"/>
              <a:ea typeface="Adobe Fan Heiti Std B" panose="020B0700000000000000" pitchFamily="34" charset="-128"/>
            </a:endParaRPr>
          </a:p>
        </p:txBody>
      </p:sp>
      <p:pic>
        <p:nvPicPr>
          <p:cNvPr id="4" name="Bildobjekt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1790" y="772510"/>
            <a:ext cx="7559040" cy="2343912"/>
          </a:xfrm>
          <a:prstGeom prst="rect">
            <a:avLst/>
          </a:prstGeom>
        </p:spPr>
      </p:pic>
      <p:sp>
        <p:nvSpPr>
          <p:cNvPr id="12" name="Rektangel 11"/>
          <p:cNvSpPr/>
          <p:nvPr/>
        </p:nvSpPr>
        <p:spPr>
          <a:xfrm>
            <a:off x="317010" y="1967140"/>
            <a:ext cx="10797680" cy="4708981"/>
          </a:xfrm>
          <a:prstGeom prst="rect">
            <a:avLst/>
          </a:prstGeom>
        </p:spPr>
        <p:txBody>
          <a:bodyPr wrap="square">
            <a:spAutoFit/>
          </a:bodyPr>
          <a:lstStyle/>
          <a:p>
            <a:r>
              <a:rPr lang="sv-SE" sz="2000" dirty="0" smtClean="0">
                <a:solidFill>
                  <a:srgbClr val="44ABB1"/>
                </a:solidFill>
                <a:latin typeface="Britannic Bold" panose="020B0903060703020204" pitchFamily="34" charset="0"/>
              </a:rPr>
              <a:t>Vägskäl 1:</a:t>
            </a:r>
            <a:r>
              <a:rPr lang="sv-SE" sz="2000" b="1" dirty="0" smtClean="0"/>
              <a:t/>
            </a:r>
            <a:br>
              <a:rPr lang="sv-SE" sz="2000" b="1" dirty="0" smtClean="0"/>
            </a:br>
            <a:r>
              <a:rPr lang="sv-SE" sz="2000" dirty="0"/>
              <a:t>Barnmottagningen kallar kommunens </a:t>
            </a:r>
            <a:r>
              <a:rPr lang="sv-SE" sz="2000" dirty="0" smtClean="0"/>
              <a:t/>
            </a:r>
            <a:br>
              <a:rPr lang="sv-SE" sz="2000" dirty="0" smtClean="0"/>
            </a:br>
            <a:r>
              <a:rPr lang="sv-SE" sz="2000" dirty="0" smtClean="0"/>
              <a:t>hemsjukvård </a:t>
            </a:r>
            <a:r>
              <a:rPr lang="sv-SE" sz="2000" dirty="0"/>
              <a:t>till en vård- och </a:t>
            </a:r>
            <a:r>
              <a:rPr lang="sv-SE" sz="2000" dirty="0" smtClean="0"/>
              <a:t>omsorgs-</a:t>
            </a:r>
            <a:br>
              <a:rPr lang="sv-SE" sz="2000" dirty="0" smtClean="0"/>
            </a:br>
            <a:r>
              <a:rPr lang="sv-SE" sz="2000" dirty="0" smtClean="0"/>
              <a:t>planering </a:t>
            </a:r>
            <a:r>
              <a:rPr lang="sv-SE" sz="2000" dirty="0"/>
              <a:t>angående Aminas behov av </a:t>
            </a:r>
            <a:r>
              <a:rPr lang="sv-SE" sz="2000" dirty="0" smtClean="0"/>
              <a:t/>
            </a:r>
            <a:br>
              <a:rPr lang="sv-SE" sz="2000" dirty="0" smtClean="0"/>
            </a:br>
            <a:r>
              <a:rPr lang="sv-SE" sz="2000" dirty="0" smtClean="0"/>
              <a:t>att </a:t>
            </a:r>
            <a:r>
              <a:rPr lang="sv-SE" sz="2000" dirty="0"/>
              <a:t>få antibiotika utan att behöva vara </a:t>
            </a:r>
            <a:r>
              <a:rPr lang="sv-SE" sz="2000" dirty="0" smtClean="0"/>
              <a:t/>
            </a:r>
            <a:br>
              <a:rPr lang="sv-SE" sz="2000" dirty="0" smtClean="0"/>
            </a:br>
            <a:r>
              <a:rPr lang="sv-SE" sz="2000" dirty="0" smtClean="0"/>
              <a:t>inlagd </a:t>
            </a:r>
            <a:r>
              <a:rPr lang="sv-SE" sz="2000" dirty="0"/>
              <a:t>på sjukhus. Man kommer överens om att den intravenösa infarten sätts av barnmottagningen och överrapporterar medicinsk information om bland annat hur medicinen ska blandas. Dagtid ges medicinen på barnmottagningen som finns på samma ort där Amina bor. På kvällen ges medicinen av kommunens sjuksköterska. Smärtan försvinner på något dygn och Amina kan gå i skolan som vanligt. När hon går i skolan kommer hon till barnmottagningen innan skolan börjar. Nästa behandling får hon direkt efter skolan. Insatsen görs av kommunens sjuksköterska enligt överenskommelse kvällstid och under helgen då mottagningen är stängd. Amina behöver för övrigt inte kommunal hemsjukvård.</a:t>
            </a:r>
          </a:p>
          <a:p>
            <a:endParaRPr lang="sv-SE" sz="2000" dirty="0"/>
          </a:p>
          <a:p>
            <a:endParaRPr lang="sv-SE" sz="2000" dirty="0"/>
          </a:p>
          <a:p>
            <a:endParaRPr lang="sv-SE" sz="2000" dirty="0"/>
          </a:p>
        </p:txBody>
      </p:sp>
    </p:spTree>
    <p:extLst>
      <p:ext uri="{BB962C8B-B14F-4D97-AF65-F5344CB8AC3E}">
        <p14:creationId xmlns:p14="http://schemas.microsoft.com/office/powerpoint/2010/main" val="2432957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10"/>
          <p:cNvSpPr txBox="1"/>
          <p:nvPr/>
        </p:nvSpPr>
        <p:spPr>
          <a:xfrm>
            <a:off x="317010" y="463175"/>
            <a:ext cx="3379451" cy="261610"/>
          </a:xfrm>
          <a:prstGeom prst="rect">
            <a:avLst/>
          </a:prstGeom>
          <a:noFill/>
        </p:spPr>
        <p:txBody>
          <a:bodyPr wrap="none" rtlCol="0">
            <a:spAutoFit/>
          </a:bodyPr>
          <a:lstStyle/>
          <a:p>
            <a:r>
              <a:rPr lang="sv-SE" sz="1100" dirty="0" smtClean="0">
                <a:latin typeface="+mj-lt"/>
                <a:ea typeface="Adobe Fan Heiti Std B" panose="020B0700000000000000" pitchFamily="34" charset="-128"/>
              </a:rPr>
              <a:t>Hälso- och sjukvårdsavtalet i Västra Götaland 2017-2020</a:t>
            </a:r>
            <a:endParaRPr lang="sv-SE" sz="1100" dirty="0">
              <a:latin typeface="+mj-lt"/>
              <a:ea typeface="Adobe Fan Heiti Std B" panose="020B0700000000000000" pitchFamily="34" charset="-128"/>
            </a:endParaRPr>
          </a:p>
        </p:txBody>
      </p:sp>
      <p:sp>
        <p:nvSpPr>
          <p:cNvPr id="13" name="textruta 12"/>
          <p:cNvSpPr txBox="1"/>
          <p:nvPr/>
        </p:nvSpPr>
        <p:spPr>
          <a:xfrm>
            <a:off x="317010" y="211707"/>
            <a:ext cx="1941557" cy="307777"/>
          </a:xfrm>
          <a:prstGeom prst="rect">
            <a:avLst/>
          </a:prstGeom>
          <a:noFill/>
        </p:spPr>
        <p:txBody>
          <a:bodyPr wrap="none" rtlCol="0">
            <a:spAutoFit/>
          </a:bodyPr>
          <a:lstStyle/>
          <a:p>
            <a:r>
              <a:rPr lang="sv-SE" sz="1400" dirty="0" smtClean="0">
                <a:solidFill>
                  <a:srgbClr val="44ABB1"/>
                </a:solidFill>
                <a:latin typeface="Britannic Bold" panose="020B0903060703020204" pitchFamily="34" charset="0"/>
                <a:ea typeface="Adobe Fan Heiti Std B" panose="020B0700000000000000" pitchFamily="34" charset="-128"/>
              </a:rPr>
              <a:t>Vägledande patientfall</a:t>
            </a:r>
            <a:endParaRPr lang="sv-SE" sz="1400" dirty="0">
              <a:solidFill>
                <a:srgbClr val="44ABB1"/>
              </a:solidFill>
              <a:latin typeface="Britannic Bold" panose="020B0903060703020204" pitchFamily="34" charset="0"/>
              <a:ea typeface="Adobe Fan Heiti Std B" panose="020B0700000000000000" pitchFamily="34" charset="-128"/>
            </a:endParaRPr>
          </a:p>
        </p:txBody>
      </p:sp>
      <p:grpSp>
        <p:nvGrpSpPr>
          <p:cNvPr id="14" name="Grupp 13"/>
          <p:cNvGrpSpPr/>
          <p:nvPr/>
        </p:nvGrpSpPr>
        <p:grpSpPr>
          <a:xfrm>
            <a:off x="8050182" y="6196040"/>
            <a:ext cx="3640961" cy="348568"/>
            <a:chOff x="347590" y="353633"/>
            <a:chExt cx="3640961" cy="348568"/>
          </a:xfrm>
        </p:grpSpPr>
        <p:pic>
          <p:nvPicPr>
            <p:cNvPr id="19" name="Bildobjekt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590" y="353633"/>
              <a:ext cx="1708667" cy="348568"/>
            </a:xfrm>
            <a:prstGeom prst="rect">
              <a:avLst/>
            </a:prstGeom>
          </p:spPr>
        </p:pic>
        <p:pic>
          <p:nvPicPr>
            <p:cNvPr id="20" name="Bildobjekt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3847" y="353633"/>
              <a:ext cx="1584704" cy="334370"/>
            </a:xfrm>
            <a:prstGeom prst="rect">
              <a:avLst/>
            </a:prstGeom>
          </p:spPr>
        </p:pic>
      </p:grpSp>
      <p:sp>
        <p:nvSpPr>
          <p:cNvPr id="10" name="textruta 9"/>
          <p:cNvSpPr txBox="1"/>
          <p:nvPr/>
        </p:nvSpPr>
        <p:spPr>
          <a:xfrm>
            <a:off x="317010" y="944721"/>
            <a:ext cx="2845651" cy="707886"/>
          </a:xfrm>
          <a:prstGeom prst="rect">
            <a:avLst/>
          </a:prstGeom>
          <a:noFill/>
        </p:spPr>
        <p:txBody>
          <a:bodyPr wrap="none" rtlCol="0">
            <a:spAutoFit/>
          </a:bodyPr>
          <a:lstStyle/>
          <a:p>
            <a:r>
              <a:rPr lang="sv-SE" sz="4000" dirty="0" smtClean="0">
                <a:solidFill>
                  <a:srgbClr val="FF9300"/>
                </a:solidFill>
                <a:latin typeface="Britannic Bold" panose="020B0903060703020204" pitchFamily="34" charset="0"/>
                <a:ea typeface="Adobe Fan Heiti Std B" panose="020B0700000000000000" pitchFamily="34" charset="-128"/>
              </a:rPr>
              <a:t>Amina, 8 år</a:t>
            </a:r>
            <a:endParaRPr lang="sv-SE" sz="4000" dirty="0">
              <a:latin typeface="Britannic Bold" panose="020B0903060703020204" pitchFamily="34" charset="0"/>
              <a:ea typeface="Adobe Fan Heiti Std B" panose="020B0700000000000000" pitchFamily="34" charset="-128"/>
            </a:endParaRPr>
          </a:p>
        </p:txBody>
      </p:sp>
      <p:pic>
        <p:nvPicPr>
          <p:cNvPr id="4" name="Bildobjekt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1790" y="772510"/>
            <a:ext cx="7559040" cy="2343912"/>
          </a:xfrm>
          <a:prstGeom prst="rect">
            <a:avLst/>
          </a:prstGeom>
        </p:spPr>
      </p:pic>
      <p:sp>
        <p:nvSpPr>
          <p:cNvPr id="12" name="Rektangel 11"/>
          <p:cNvSpPr/>
          <p:nvPr/>
        </p:nvSpPr>
        <p:spPr>
          <a:xfrm>
            <a:off x="317009" y="1967140"/>
            <a:ext cx="11207583" cy="5478423"/>
          </a:xfrm>
          <a:prstGeom prst="rect">
            <a:avLst/>
          </a:prstGeom>
        </p:spPr>
        <p:txBody>
          <a:bodyPr wrap="square">
            <a:spAutoFit/>
          </a:bodyPr>
          <a:lstStyle/>
          <a:p>
            <a:r>
              <a:rPr lang="sv-SE" sz="2000" dirty="0" smtClean="0">
                <a:solidFill>
                  <a:srgbClr val="44ABB1"/>
                </a:solidFill>
                <a:latin typeface="Britannic Bold" panose="020B0903060703020204" pitchFamily="34" charset="0"/>
              </a:rPr>
              <a:t>Vägskäl 2:</a:t>
            </a:r>
            <a:r>
              <a:rPr lang="sv-SE" sz="2000" b="1" dirty="0" smtClean="0"/>
              <a:t/>
            </a:r>
            <a:br>
              <a:rPr lang="sv-SE" sz="2000" b="1" dirty="0" smtClean="0"/>
            </a:br>
            <a:r>
              <a:rPr lang="sv-SE" dirty="0"/>
              <a:t>Amina med familj flyttar tillbaka till den </a:t>
            </a:r>
            <a:r>
              <a:rPr lang="sv-SE" dirty="0" smtClean="0"/>
              <a:t/>
            </a:r>
            <a:br>
              <a:rPr lang="sv-SE" dirty="0" smtClean="0"/>
            </a:br>
            <a:r>
              <a:rPr lang="sv-SE" dirty="0" smtClean="0"/>
              <a:t>kommun </a:t>
            </a:r>
            <a:r>
              <a:rPr lang="sv-SE" dirty="0"/>
              <a:t>där de bott tidigare för att få </a:t>
            </a:r>
            <a:r>
              <a:rPr lang="sv-SE" dirty="0" smtClean="0"/>
              <a:t/>
            </a:r>
            <a:br>
              <a:rPr lang="sv-SE" dirty="0" smtClean="0"/>
            </a:br>
            <a:r>
              <a:rPr lang="sv-SE" dirty="0" smtClean="0"/>
              <a:t>avlastning </a:t>
            </a:r>
            <a:r>
              <a:rPr lang="sv-SE" dirty="0"/>
              <a:t>av släktingar. Amina får </a:t>
            </a:r>
            <a:r>
              <a:rPr lang="sv-SE" dirty="0" smtClean="0"/>
              <a:t>återigen </a:t>
            </a:r>
            <a:br>
              <a:rPr lang="sv-SE" dirty="0" smtClean="0"/>
            </a:br>
            <a:r>
              <a:rPr lang="sv-SE" dirty="0" smtClean="0"/>
              <a:t>urinvägsinfektion </a:t>
            </a:r>
            <a:r>
              <a:rPr lang="sv-SE" dirty="0"/>
              <a:t>och behöver behandling </a:t>
            </a:r>
            <a:r>
              <a:rPr lang="sv-SE" dirty="0" smtClean="0"/>
              <a:t/>
            </a:r>
            <a:br>
              <a:rPr lang="sv-SE" dirty="0" smtClean="0"/>
            </a:br>
            <a:r>
              <a:rPr lang="sv-SE" dirty="0" smtClean="0"/>
              <a:t>som </a:t>
            </a:r>
            <a:r>
              <a:rPr lang="sv-SE" dirty="0"/>
              <a:t>tidigare. Det är tre mil till barnmottagningen och det är därför inte längre möjligt att åka två gånger om dagen för intravenös medicinering på mottagningen dagtid. </a:t>
            </a:r>
          </a:p>
          <a:p>
            <a:r>
              <a:rPr lang="sv-SE" dirty="0"/>
              <a:t>Barnmottagningen kallar den nya kommunens hemsjukvård till en vård- och omsorgsplanering. Man kommer överens om att Amina får beslut om kommunal hemsjukvård under dessa behandlingsperioder för att kunna fortsätta att gå i skolan. Beslutet om kommunal hemsjukvård är motiverat trots att det är en tillfällig insats eftersom den är återkommande och behöver utföras flera gånger om dygnet. Kommunens sjuksköterska utför behandlingen i hemmet före och efter skolan samt på kvällen. Barnmottagningen överrapporterar medicinsk information och bibehåller läkaransvar med återkommande medicinska kontroller på mottagningen. Det är också barnmottagningen som ansvarar för att sätta infart fortsättningsvis när det är aktuellt och som förskriver samt har kostnadsansvar för infart och tillhörande läkemedel. Kommunens hemsjukvård </a:t>
            </a:r>
            <a:r>
              <a:rPr lang="sv-SE" dirty="0" smtClean="0"/>
              <a:t>ska </a:t>
            </a:r>
            <a:r>
              <a:rPr lang="sv-SE" dirty="0"/>
              <a:t>veta vem som är </a:t>
            </a:r>
            <a:r>
              <a:rPr lang="sv-SE" dirty="0" smtClean="0"/>
              <a:t/>
            </a:r>
            <a:br>
              <a:rPr lang="sv-SE" dirty="0" smtClean="0"/>
            </a:br>
            <a:r>
              <a:rPr lang="sv-SE" dirty="0" smtClean="0"/>
              <a:t>ansvarig </a:t>
            </a:r>
            <a:r>
              <a:rPr lang="sv-SE" dirty="0"/>
              <a:t>läkare, klinik, samt när och hur kontakt tas under dygnet.</a:t>
            </a:r>
          </a:p>
          <a:p>
            <a:endParaRPr lang="sv-SE" sz="2000" dirty="0"/>
          </a:p>
          <a:p>
            <a:endParaRPr lang="sv-SE" sz="2000" dirty="0"/>
          </a:p>
          <a:p>
            <a:endParaRPr lang="sv-SE" sz="2000" dirty="0"/>
          </a:p>
        </p:txBody>
      </p:sp>
    </p:spTree>
    <p:extLst>
      <p:ext uri="{BB962C8B-B14F-4D97-AF65-F5344CB8AC3E}">
        <p14:creationId xmlns:p14="http://schemas.microsoft.com/office/powerpoint/2010/main" val="40937716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10"/>
          <p:cNvSpPr txBox="1"/>
          <p:nvPr/>
        </p:nvSpPr>
        <p:spPr>
          <a:xfrm>
            <a:off x="317010" y="463175"/>
            <a:ext cx="3379451" cy="261610"/>
          </a:xfrm>
          <a:prstGeom prst="rect">
            <a:avLst/>
          </a:prstGeom>
          <a:noFill/>
        </p:spPr>
        <p:txBody>
          <a:bodyPr wrap="none" rtlCol="0">
            <a:spAutoFit/>
          </a:bodyPr>
          <a:lstStyle/>
          <a:p>
            <a:r>
              <a:rPr lang="sv-SE" sz="1100" dirty="0" smtClean="0">
                <a:latin typeface="+mj-lt"/>
                <a:ea typeface="Adobe Fan Heiti Std B" panose="020B0700000000000000" pitchFamily="34" charset="-128"/>
              </a:rPr>
              <a:t>Hälso- och sjukvårdsavtalet i Västra Götaland 2017-2020</a:t>
            </a:r>
            <a:endParaRPr lang="sv-SE" sz="1100" dirty="0">
              <a:latin typeface="+mj-lt"/>
              <a:ea typeface="Adobe Fan Heiti Std B" panose="020B0700000000000000" pitchFamily="34" charset="-128"/>
            </a:endParaRPr>
          </a:p>
        </p:txBody>
      </p:sp>
      <p:sp>
        <p:nvSpPr>
          <p:cNvPr id="13" name="textruta 12"/>
          <p:cNvSpPr txBox="1"/>
          <p:nvPr/>
        </p:nvSpPr>
        <p:spPr>
          <a:xfrm>
            <a:off x="317010" y="211707"/>
            <a:ext cx="1941557" cy="307777"/>
          </a:xfrm>
          <a:prstGeom prst="rect">
            <a:avLst/>
          </a:prstGeom>
          <a:noFill/>
        </p:spPr>
        <p:txBody>
          <a:bodyPr wrap="none" rtlCol="0">
            <a:spAutoFit/>
          </a:bodyPr>
          <a:lstStyle/>
          <a:p>
            <a:r>
              <a:rPr lang="sv-SE" sz="1400" dirty="0" smtClean="0">
                <a:solidFill>
                  <a:srgbClr val="44ABB1"/>
                </a:solidFill>
                <a:latin typeface="Britannic Bold" panose="020B0903060703020204" pitchFamily="34" charset="0"/>
                <a:ea typeface="Adobe Fan Heiti Std B" panose="020B0700000000000000" pitchFamily="34" charset="-128"/>
              </a:rPr>
              <a:t>Vägledande patientfall</a:t>
            </a:r>
            <a:endParaRPr lang="sv-SE" sz="1400" dirty="0">
              <a:solidFill>
                <a:srgbClr val="44ABB1"/>
              </a:solidFill>
              <a:latin typeface="Britannic Bold" panose="020B0903060703020204" pitchFamily="34" charset="0"/>
              <a:ea typeface="Adobe Fan Heiti Std B" panose="020B0700000000000000" pitchFamily="34" charset="-128"/>
            </a:endParaRPr>
          </a:p>
        </p:txBody>
      </p:sp>
      <p:grpSp>
        <p:nvGrpSpPr>
          <p:cNvPr id="14" name="Grupp 13"/>
          <p:cNvGrpSpPr/>
          <p:nvPr/>
        </p:nvGrpSpPr>
        <p:grpSpPr>
          <a:xfrm>
            <a:off x="8050182" y="6196040"/>
            <a:ext cx="3640961" cy="348568"/>
            <a:chOff x="347590" y="353633"/>
            <a:chExt cx="3640961" cy="348568"/>
          </a:xfrm>
        </p:grpSpPr>
        <p:pic>
          <p:nvPicPr>
            <p:cNvPr id="19" name="Bildobjekt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590" y="353633"/>
              <a:ext cx="1708667" cy="348568"/>
            </a:xfrm>
            <a:prstGeom prst="rect">
              <a:avLst/>
            </a:prstGeom>
          </p:spPr>
        </p:pic>
        <p:pic>
          <p:nvPicPr>
            <p:cNvPr id="20" name="Bildobjekt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3847" y="353633"/>
              <a:ext cx="1584704" cy="334370"/>
            </a:xfrm>
            <a:prstGeom prst="rect">
              <a:avLst/>
            </a:prstGeom>
          </p:spPr>
        </p:pic>
      </p:grpSp>
      <p:sp>
        <p:nvSpPr>
          <p:cNvPr id="23" name="textruta 22"/>
          <p:cNvSpPr txBox="1"/>
          <p:nvPr/>
        </p:nvSpPr>
        <p:spPr>
          <a:xfrm>
            <a:off x="317010" y="944721"/>
            <a:ext cx="10831811" cy="769441"/>
          </a:xfrm>
          <a:prstGeom prst="rect">
            <a:avLst/>
          </a:prstGeom>
          <a:noFill/>
        </p:spPr>
        <p:txBody>
          <a:bodyPr wrap="none" rtlCol="0">
            <a:spAutoFit/>
          </a:bodyPr>
          <a:lstStyle/>
          <a:p>
            <a:r>
              <a:rPr lang="sv-SE" sz="4400" dirty="0" smtClean="0">
                <a:solidFill>
                  <a:srgbClr val="FF9300"/>
                </a:solidFill>
                <a:latin typeface="Britannic Bold" panose="020B0903060703020204" pitchFamily="34" charset="0"/>
                <a:ea typeface="Adobe Fan Heiti Std B" panose="020B0700000000000000" pitchFamily="34" charset="-128"/>
              </a:rPr>
              <a:t>Byt perspektiv! </a:t>
            </a:r>
            <a:r>
              <a:rPr lang="sv-SE" sz="4400" dirty="0">
                <a:latin typeface="Britannic Bold" panose="020B0903060703020204" pitchFamily="34" charset="0"/>
                <a:ea typeface="Adobe Fan Heiti Std B" panose="020B0700000000000000" pitchFamily="34" charset="-128"/>
              </a:rPr>
              <a:t>Från vårdgivare till individ</a:t>
            </a:r>
            <a:r>
              <a:rPr lang="sv-SE" sz="4400" dirty="0" smtClean="0">
                <a:latin typeface="Britannic Bold" panose="020B0903060703020204" pitchFamily="34" charset="0"/>
                <a:ea typeface="Adobe Fan Heiti Std B" panose="020B0700000000000000" pitchFamily="34" charset="-128"/>
              </a:rPr>
              <a:t>.</a:t>
            </a:r>
            <a:endParaRPr lang="sv-SE" sz="4400" dirty="0">
              <a:latin typeface="Britannic Bold" panose="020B0903060703020204" pitchFamily="34" charset="0"/>
              <a:ea typeface="Adobe Fan Heiti Std B" panose="020B0700000000000000" pitchFamily="34" charset="-128"/>
            </a:endParaRPr>
          </a:p>
        </p:txBody>
      </p:sp>
      <p:sp>
        <p:nvSpPr>
          <p:cNvPr id="5" name="Rektangel 4"/>
          <p:cNvSpPr/>
          <p:nvPr/>
        </p:nvSpPr>
        <p:spPr>
          <a:xfrm>
            <a:off x="317011" y="1934098"/>
            <a:ext cx="8243666" cy="4278094"/>
          </a:xfrm>
          <a:prstGeom prst="rect">
            <a:avLst/>
          </a:prstGeom>
        </p:spPr>
        <p:txBody>
          <a:bodyPr wrap="square">
            <a:spAutoFit/>
          </a:bodyPr>
          <a:lstStyle/>
          <a:p>
            <a:r>
              <a:rPr lang="sv-SE" sz="2400" b="1" baseline="30000" dirty="0" smtClean="0">
                <a:solidFill>
                  <a:srgbClr val="000000"/>
                </a:solidFill>
              </a:rPr>
              <a:t>För </a:t>
            </a:r>
            <a:r>
              <a:rPr lang="sv-SE" sz="2400" b="1" baseline="30000" dirty="0">
                <a:solidFill>
                  <a:srgbClr val="000000"/>
                </a:solidFill>
              </a:rPr>
              <a:t>att underlätta praktisk tillämpning av Hälso- och sjukvårdsavtalet </a:t>
            </a:r>
            <a:r>
              <a:rPr lang="sv-SE" sz="2400" b="1" baseline="30000" dirty="0" smtClean="0">
                <a:solidFill>
                  <a:srgbClr val="000000"/>
                </a:solidFill>
              </a:rPr>
              <a:t>i </a:t>
            </a:r>
            <a:r>
              <a:rPr lang="sv-SE" sz="2400" b="1" baseline="30000" dirty="0">
                <a:solidFill>
                  <a:srgbClr val="000000"/>
                </a:solidFill>
              </a:rPr>
              <a:t>Västra Götaland finns gemensamt framtagna tillämpningsanvisningar i form av åtta vägledande patientfall. Samtliga patientfall genomsyras av avtalets värdegrund där det gemensamma ansvaret med individens </a:t>
            </a:r>
            <a:r>
              <a:rPr lang="sv-SE" sz="2400" b="1" baseline="30000" dirty="0" smtClean="0">
                <a:solidFill>
                  <a:srgbClr val="000000"/>
                </a:solidFill>
              </a:rPr>
              <a:t>perspektiv </a:t>
            </a:r>
            <a:r>
              <a:rPr lang="sv-SE" sz="2400" b="1" baseline="30000" dirty="0">
                <a:solidFill>
                  <a:srgbClr val="000000"/>
                </a:solidFill>
              </a:rPr>
              <a:t>är i centrum.</a:t>
            </a:r>
          </a:p>
          <a:p>
            <a:pPr algn="just"/>
            <a:endParaRPr lang="sv-SE" sz="2400" b="1" baseline="30000" dirty="0">
              <a:solidFill>
                <a:srgbClr val="000000"/>
              </a:solidFill>
            </a:endParaRPr>
          </a:p>
          <a:p>
            <a:r>
              <a:rPr lang="sv-SE" sz="2400" baseline="30000" dirty="0">
                <a:solidFill>
                  <a:srgbClr val="000000"/>
                </a:solidFill>
              </a:rPr>
              <a:t>Sedan regionbildningen 1999 har kommunerna i Västra Götaland och Västra Götalandsregionen, VGR, reglerat ansvarsfördelning och samverkan för hälso- och sjukvård genom ett gemensamt Hälso- och sjukvårdsavtal</a:t>
            </a:r>
            <a:r>
              <a:rPr lang="sv-SE" sz="2400" baseline="30000" dirty="0" smtClean="0">
                <a:solidFill>
                  <a:srgbClr val="000000"/>
                </a:solidFill>
              </a:rPr>
              <a:t>.</a:t>
            </a:r>
            <a:br>
              <a:rPr lang="sv-SE" sz="2400" baseline="30000" dirty="0" smtClean="0">
                <a:solidFill>
                  <a:srgbClr val="000000"/>
                </a:solidFill>
              </a:rPr>
            </a:br>
            <a:r>
              <a:rPr lang="sv-SE" sz="2400" baseline="30000" dirty="0" smtClean="0">
                <a:solidFill>
                  <a:srgbClr val="000000"/>
                </a:solidFill>
              </a:rPr>
              <a:t>Avtalets </a:t>
            </a:r>
            <a:r>
              <a:rPr lang="sv-SE" sz="2400" baseline="30000" dirty="0">
                <a:solidFill>
                  <a:srgbClr val="000000"/>
                </a:solidFill>
              </a:rPr>
              <a:t>vägledande patientfall ska ge stöd och vägledning för medarbetare och chefer, samt underlätta samarbetet mellan kommunens och Västra Götalandsregionens samtliga vårdgivare </a:t>
            </a:r>
            <a:r>
              <a:rPr lang="sv-SE" sz="2400" baseline="30000" dirty="0" smtClean="0">
                <a:solidFill>
                  <a:srgbClr val="000000"/>
                </a:solidFill>
              </a:rPr>
              <a:t/>
            </a:r>
            <a:br>
              <a:rPr lang="sv-SE" sz="2400" baseline="30000" dirty="0" smtClean="0">
                <a:solidFill>
                  <a:srgbClr val="000000"/>
                </a:solidFill>
              </a:rPr>
            </a:br>
            <a:r>
              <a:rPr lang="sv-SE" sz="2400" baseline="30000" dirty="0" smtClean="0">
                <a:solidFill>
                  <a:srgbClr val="000000"/>
                </a:solidFill>
              </a:rPr>
              <a:t>för </a:t>
            </a:r>
            <a:r>
              <a:rPr lang="sv-SE" sz="2400" baseline="30000" dirty="0">
                <a:solidFill>
                  <a:srgbClr val="000000"/>
                </a:solidFill>
              </a:rPr>
              <a:t>en jämlik och patientsäker hälso- och sjukvård</a:t>
            </a:r>
            <a:r>
              <a:rPr lang="sv-SE" sz="2400" baseline="30000" dirty="0" smtClean="0">
                <a:solidFill>
                  <a:srgbClr val="000000"/>
                </a:solidFill>
              </a:rPr>
              <a:t>.</a:t>
            </a:r>
            <a:endParaRPr lang="sv-SE" sz="2400" baseline="30000" dirty="0">
              <a:solidFill>
                <a:srgbClr val="000000"/>
              </a:solidFill>
            </a:endParaRPr>
          </a:p>
          <a:p>
            <a:r>
              <a:rPr lang="sv-SE" sz="2400" baseline="30000" dirty="0" smtClean="0">
                <a:solidFill>
                  <a:srgbClr val="000000"/>
                </a:solidFill>
              </a:rPr>
              <a:t>Patientfallen </a:t>
            </a:r>
            <a:r>
              <a:rPr lang="sv-SE" sz="2400" baseline="30000" dirty="0">
                <a:solidFill>
                  <a:srgbClr val="000000"/>
                </a:solidFill>
              </a:rPr>
              <a:t>är tänkta att användas som diskussionsunderlag och utbildningsmaterial för medarbetare och chefer i samverkan. I varje patientfall beskrivs ett scenario med efterföljande vägskäl för beslut.</a:t>
            </a:r>
          </a:p>
          <a:p>
            <a:pPr algn="just"/>
            <a:endParaRPr lang="sv-SE" sz="2400" baseline="30000" dirty="0">
              <a:solidFill>
                <a:srgbClr val="000000"/>
              </a:solidFill>
            </a:endParaRPr>
          </a:p>
          <a:p>
            <a:pPr algn="just"/>
            <a:r>
              <a:rPr lang="sv-SE" sz="2400" b="1" baseline="30000" dirty="0">
                <a:solidFill>
                  <a:srgbClr val="000000"/>
                </a:solidFill>
              </a:rPr>
              <a:t>Ta även del av Hälso- och sjukvårdsavtalet samt patientfallen på nätet:</a:t>
            </a:r>
            <a:endParaRPr lang="sv-SE" sz="2400" baseline="30000" dirty="0">
              <a:solidFill>
                <a:srgbClr val="000000"/>
              </a:solidFill>
            </a:endParaRPr>
          </a:p>
          <a:p>
            <a:pPr algn="just"/>
            <a:r>
              <a:rPr lang="sv-SE" sz="2400" i="1" baseline="30000" dirty="0">
                <a:solidFill>
                  <a:srgbClr val="3FABB5"/>
                </a:solidFill>
                <a:hlinkClick r:id="rId5"/>
              </a:rPr>
              <a:t>www.vgregion.se/hosavtal</a:t>
            </a:r>
            <a:r>
              <a:rPr lang="sv-SE" sz="2400" i="1" baseline="30000" dirty="0">
                <a:solidFill>
                  <a:srgbClr val="3FABB5"/>
                </a:solidFill>
              </a:rPr>
              <a:t> </a:t>
            </a:r>
            <a:r>
              <a:rPr lang="sv-SE" sz="2400" baseline="30000" dirty="0">
                <a:solidFill>
                  <a:srgbClr val="000000"/>
                </a:solidFill>
              </a:rPr>
              <a:t>och </a:t>
            </a:r>
            <a:r>
              <a:rPr lang="sv-SE" sz="2400" i="1" baseline="30000" dirty="0" smtClean="0">
                <a:solidFill>
                  <a:srgbClr val="3FABB5"/>
                </a:solidFill>
                <a:hlinkClick r:id="rId6"/>
              </a:rPr>
              <a:t>www.vastkom.se/hosavtal</a:t>
            </a:r>
            <a:endParaRPr lang="sv-SE" sz="2400" baseline="30000" dirty="0">
              <a:solidFill>
                <a:srgbClr val="3FABB5"/>
              </a:solidFill>
            </a:endParaRPr>
          </a:p>
        </p:txBody>
      </p:sp>
      <p:pic>
        <p:nvPicPr>
          <p:cNvPr id="24" name="Bildobjekt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17057" y="2509327"/>
            <a:ext cx="3274086" cy="2891547"/>
          </a:xfrm>
          <a:prstGeom prst="rect">
            <a:avLst/>
          </a:prstGeom>
        </p:spPr>
      </p:pic>
    </p:spTree>
    <p:extLst>
      <p:ext uri="{BB962C8B-B14F-4D97-AF65-F5344CB8AC3E}">
        <p14:creationId xmlns:p14="http://schemas.microsoft.com/office/powerpoint/2010/main" val="32334208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10"/>
          <p:cNvSpPr txBox="1"/>
          <p:nvPr/>
        </p:nvSpPr>
        <p:spPr>
          <a:xfrm>
            <a:off x="317010" y="463175"/>
            <a:ext cx="3379451" cy="261610"/>
          </a:xfrm>
          <a:prstGeom prst="rect">
            <a:avLst/>
          </a:prstGeom>
          <a:noFill/>
        </p:spPr>
        <p:txBody>
          <a:bodyPr wrap="none" rtlCol="0">
            <a:spAutoFit/>
          </a:bodyPr>
          <a:lstStyle/>
          <a:p>
            <a:r>
              <a:rPr lang="sv-SE" sz="1100" dirty="0" smtClean="0">
                <a:latin typeface="+mj-lt"/>
                <a:ea typeface="Adobe Fan Heiti Std B" panose="020B0700000000000000" pitchFamily="34" charset="-128"/>
              </a:rPr>
              <a:t>Hälso- och sjukvårdsavtalet i Västra Götaland 2017-2020</a:t>
            </a:r>
            <a:endParaRPr lang="sv-SE" sz="1100" dirty="0">
              <a:latin typeface="+mj-lt"/>
              <a:ea typeface="Adobe Fan Heiti Std B" panose="020B0700000000000000" pitchFamily="34" charset="-128"/>
            </a:endParaRPr>
          </a:p>
        </p:txBody>
      </p:sp>
      <p:sp>
        <p:nvSpPr>
          <p:cNvPr id="13" name="textruta 12"/>
          <p:cNvSpPr txBox="1"/>
          <p:nvPr/>
        </p:nvSpPr>
        <p:spPr>
          <a:xfrm>
            <a:off x="317010" y="211707"/>
            <a:ext cx="1941557" cy="307777"/>
          </a:xfrm>
          <a:prstGeom prst="rect">
            <a:avLst/>
          </a:prstGeom>
          <a:noFill/>
        </p:spPr>
        <p:txBody>
          <a:bodyPr wrap="none" rtlCol="0">
            <a:spAutoFit/>
          </a:bodyPr>
          <a:lstStyle/>
          <a:p>
            <a:r>
              <a:rPr lang="sv-SE" sz="1400" dirty="0" smtClean="0">
                <a:solidFill>
                  <a:srgbClr val="44ABB1"/>
                </a:solidFill>
                <a:latin typeface="Britannic Bold" panose="020B0903060703020204" pitchFamily="34" charset="0"/>
                <a:ea typeface="Adobe Fan Heiti Std B" panose="020B0700000000000000" pitchFamily="34" charset="-128"/>
              </a:rPr>
              <a:t>Vägledande patientfall</a:t>
            </a:r>
            <a:endParaRPr lang="sv-SE" sz="1400" dirty="0">
              <a:solidFill>
                <a:srgbClr val="44ABB1"/>
              </a:solidFill>
              <a:latin typeface="Britannic Bold" panose="020B0903060703020204" pitchFamily="34" charset="0"/>
              <a:ea typeface="Adobe Fan Heiti Std B" panose="020B0700000000000000" pitchFamily="34" charset="-128"/>
            </a:endParaRPr>
          </a:p>
        </p:txBody>
      </p:sp>
      <p:grpSp>
        <p:nvGrpSpPr>
          <p:cNvPr id="14" name="Grupp 13"/>
          <p:cNvGrpSpPr/>
          <p:nvPr/>
        </p:nvGrpSpPr>
        <p:grpSpPr>
          <a:xfrm>
            <a:off x="8050182" y="6196040"/>
            <a:ext cx="3640961" cy="348568"/>
            <a:chOff x="347590" y="353633"/>
            <a:chExt cx="3640961" cy="348568"/>
          </a:xfrm>
        </p:grpSpPr>
        <p:pic>
          <p:nvPicPr>
            <p:cNvPr id="19" name="Bildobjekt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590" y="353633"/>
              <a:ext cx="1708667" cy="348568"/>
            </a:xfrm>
            <a:prstGeom prst="rect">
              <a:avLst/>
            </a:prstGeom>
          </p:spPr>
        </p:pic>
        <p:pic>
          <p:nvPicPr>
            <p:cNvPr id="20" name="Bildobjekt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3847" y="353633"/>
              <a:ext cx="1584704" cy="334370"/>
            </a:xfrm>
            <a:prstGeom prst="rect">
              <a:avLst/>
            </a:prstGeom>
          </p:spPr>
        </p:pic>
      </p:grpSp>
      <p:sp>
        <p:nvSpPr>
          <p:cNvPr id="10" name="textruta 9"/>
          <p:cNvSpPr txBox="1"/>
          <p:nvPr/>
        </p:nvSpPr>
        <p:spPr>
          <a:xfrm>
            <a:off x="317010" y="944721"/>
            <a:ext cx="2863284" cy="707886"/>
          </a:xfrm>
          <a:prstGeom prst="rect">
            <a:avLst/>
          </a:prstGeom>
          <a:noFill/>
        </p:spPr>
        <p:txBody>
          <a:bodyPr wrap="none" rtlCol="0">
            <a:spAutoFit/>
          </a:bodyPr>
          <a:lstStyle/>
          <a:p>
            <a:r>
              <a:rPr lang="sv-SE" sz="4000" dirty="0" smtClean="0">
                <a:solidFill>
                  <a:srgbClr val="FF9300"/>
                </a:solidFill>
                <a:latin typeface="Britannic Bold" panose="020B0903060703020204" pitchFamily="34" charset="0"/>
                <a:ea typeface="Adobe Fan Heiti Std B" panose="020B0700000000000000" pitchFamily="34" charset="-128"/>
              </a:rPr>
              <a:t>Timo, 22 år</a:t>
            </a:r>
            <a:endParaRPr lang="sv-SE" sz="4000" dirty="0">
              <a:latin typeface="Britannic Bold" panose="020B0903060703020204" pitchFamily="34" charset="0"/>
              <a:ea typeface="Adobe Fan Heiti Std B" panose="020B0700000000000000" pitchFamily="34" charset="-128"/>
            </a:endParaRPr>
          </a:p>
        </p:txBody>
      </p:sp>
      <p:sp>
        <p:nvSpPr>
          <p:cNvPr id="3" name="Rektangel 2"/>
          <p:cNvSpPr/>
          <p:nvPr/>
        </p:nvSpPr>
        <p:spPr>
          <a:xfrm>
            <a:off x="317010" y="1967140"/>
            <a:ext cx="10797680" cy="2554545"/>
          </a:xfrm>
          <a:prstGeom prst="rect">
            <a:avLst/>
          </a:prstGeom>
        </p:spPr>
        <p:txBody>
          <a:bodyPr wrap="square">
            <a:spAutoFit/>
          </a:bodyPr>
          <a:lstStyle/>
          <a:p>
            <a:r>
              <a:rPr lang="sv-SE" sz="2000" dirty="0">
                <a:latin typeface="Britannic Bold" panose="020B0903060703020204" pitchFamily="34" charset="0"/>
              </a:rPr>
              <a:t>Scenario:</a:t>
            </a:r>
            <a:r>
              <a:rPr lang="sv-SE" sz="2000" b="1" dirty="0" smtClean="0"/>
              <a:t/>
            </a:r>
            <a:br>
              <a:rPr lang="sv-SE" sz="2000" b="1" dirty="0" smtClean="0"/>
            </a:br>
            <a:r>
              <a:rPr lang="sv-SE" sz="2000" dirty="0"/>
              <a:t>Timo har Downs syndrom och bor </a:t>
            </a:r>
            <a:r>
              <a:rPr lang="sv-SE" sz="2000" dirty="0" smtClean="0"/>
              <a:t/>
            </a:r>
            <a:br>
              <a:rPr lang="sv-SE" sz="2000" dirty="0" smtClean="0"/>
            </a:br>
            <a:r>
              <a:rPr lang="sv-SE" sz="2000" dirty="0" smtClean="0"/>
              <a:t>fortfarande </a:t>
            </a:r>
            <a:r>
              <a:rPr lang="sv-SE" sz="2000" dirty="0"/>
              <a:t>hemma hos sina föräldrar. </a:t>
            </a:r>
            <a:r>
              <a:rPr lang="sv-SE" sz="2000" dirty="0" smtClean="0"/>
              <a:t/>
            </a:r>
            <a:br>
              <a:rPr lang="sv-SE" sz="2000" dirty="0" smtClean="0"/>
            </a:br>
            <a:r>
              <a:rPr lang="sv-SE" sz="2000" dirty="0" smtClean="0"/>
              <a:t>Han </a:t>
            </a:r>
            <a:r>
              <a:rPr lang="sv-SE" sz="2000" dirty="0"/>
              <a:t>har beslut om daglig verksamhet </a:t>
            </a:r>
            <a:r>
              <a:rPr lang="sv-SE" sz="2000" dirty="0" smtClean="0"/>
              <a:t/>
            </a:r>
            <a:br>
              <a:rPr lang="sv-SE" sz="2000" dirty="0" smtClean="0"/>
            </a:br>
            <a:r>
              <a:rPr lang="sv-SE" sz="2000" dirty="0" smtClean="0"/>
              <a:t>enligt </a:t>
            </a:r>
            <a:r>
              <a:rPr lang="sv-SE" sz="2000" dirty="0"/>
              <a:t>lagen om stöd och service till </a:t>
            </a:r>
            <a:r>
              <a:rPr lang="sv-SE" sz="2000" dirty="0" smtClean="0"/>
              <a:t/>
            </a:r>
            <a:br>
              <a:rPr lang="sv-SE" sz="2000" dirty="0" smtClean="0"/>
            </a:br>
            <a:r>
              <a:rPr lang="sv-SE" sz="2000" dirty="0" smtClean="0"/>
              <a:t>vissa funktionshindrade</a:t>
            </a:r>
            <a:r>
              <a:rPr lang="sv-SE" sz="2000" dirty="0"/>
              <a:t>, LSS. Timo tar medicin tre gånger dagligen. I hemmet får Timo hjälp av föräldrarna med medicineringen, men dagtid behöver han stöd av personalen på daglig verksamhet. Timo ska nu behandlas med läkemedel som ska injiceras en gång i veckan</a:t>
            </a:r>
            <a:r>
              <a:rPr lang="sv-SE" sz="2000" dirty="0" smtClean="0"/>
              <a:t>. </a:t>
            </a:r>
            <a:endParaRPr lang="sv-SE" sz="2000" dirty="0"/>
          </a:p>
        </p:txBody>
      </p:sp>
      <p:pic>
        <p:nvPicPr>
          <p:cNvPr id="4" name="Bildobjekt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1790" y="772510"/>
            <a:ext cx="7559040" cy="2343912"/>
          </a:xfrm>
          <a:prstGeom prst="rect">
            <a:avLst/>
          </a:prstGeom>
        </p:spPr>
      </p:pic>
      <p:sp>
        <p:nvSpPr>
          <p:cNvPr id="12" name="Rektangel 11"/>
          <p:cNvSpPr/>
          <p:nvPr/>
        </p:nvSpPr>
        <p:spPr>
          <a:xfrm>
            <a:off x="317010" y="6267801"/>
            <a:ext cx="6793238" cy="276999"/>
          </a:xfrm>
          <a:prstGeom prst="rect">
            <a:avLst/>
          </a:prstGeom>
        </p:spPr>
        <p:txBody>
          <a:bodyPr wrap="square">
            <a:spAutoFit/>
          </a:bodyPr>
          <a:lstStyle/>
          <a:p>
            <a:r>
              <a:rPr lang="sv-SE" b="1" i="1" baseline="30000" dirty="0"/>
              <a:t>Patientfallet Timo berör särskilt avsnitt 1.6, 3.3-3.5 samt 3.7 och 3.9 i Hälso- och sjukvårdsavtalet.</a:t>
            </a:r>
          </a:p>
        </p:txBody>
      </p:sp>
    </p:spTree>
    <p:extLst>
      <p:ext uri="{BB962C8B-B14F-4D97-AF65-F5344CB8AC3E}">
        <p14:creationId xmlns:p14="http://schemas.microsoft.com/office/powerpoint/2010/main" val="12413430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10"/>
          <p:cNvSpPr txBox="1"/>
          <p:nvPr/>
        </p:nvSpPr>
        <p:spPr>
          <a:xfrm>
            <a:off x="317010" y="463175"/>
            <a:ext cx="3379451" cy="261610"/>
          </a:xfrm>
          <a:prstGeom prst="rect">
            <a:avLst/>
          </a:prstGeom>
          <a:noFill/>
        </p:spPr>
        <p:txBody>
          <a:bodyPr wrap="none" rtlCol="0">
            <a:spAutoFit/>
          </a:bodyPr>
          <a:lstStyle/>
          <a:p>
            <a:r>
              <a:rPr lang="sv-SE" sz="1100" dirty="0" smtClean="0">
                <a:latin typeface="+mj-lt"/>
                <a:ea typeface="Adobe Fan Heiti Std B" panose="020B0700000000000000" pitchFamily="34" charset="-128"/>
              </a:rPr>
              <a:t>Hälso- och sjukvårdsavtalet i Västra Götaland 2017-2020</a:t>
            </a:r>
            <a:endParaRPr lang="sv-SE" sz="1100" dirty="0">
              <a:latin typeface="+mj-lt"/>
              <a:ea typeface="Adobe Fan Heiti Std B" panose="020B0700000000000000" pitchFamily="34" charset="-128"/>
            </a:endParaRPr>
          </a:p>
        </p:txBody>
      </p:sp>
      <p:sp>
        <p:nvSpPr>
          <p:cNvPr id="13" name="textruta 12"/>
          <p:cNvSpPr txBox="1"/>
          <p:nvPr/>
        </p:nvSpPr>
        <p:spPr>
          <a:xfrm>
            <a:off x="317010" y="211707"/>
            <a:ext cx="1941557" cy="307777"/>
          </a:xfrm>
          <a:prstGeom prst="rect">
            <a:avLst/>
          </a:prstGeom>
          <a:noFill/>
        </p:spPr>
        <p:txBody>
          <a:bodyPr wrap="none" rtlCol="0">
            <a:spAutoFit/>
          </a:bodyPr>
          <a:lstStyle/>
          <a:p>
            <a:r>
              <a:rPr lang="sv-SE" sz="1400" dirty="0" smtClean="0">
                <a:solidFill>
                  <a:srgbClr val="44ABB1"/>
                </a:solidFill>
                <a:latin typeface="Britannic Bold" panose="020B0903060703020204" pitchFamily="34" charset="0"/>
                <a:ea typeface="Adobe Fan Heiti Std B" panose="020B0700000000000000" pitchFamily="34" charset="-128"/>
              </a:rPr>
              <a:t>Vägledande patientfall</a:t>
            </a:r>
            <a:endParaRPr lang="sv-SE" sz="1400" dirty="0">
              <a:solidFill>
                <a:srgbClr val="44ABB1"/>
              </a:solidFill>
              <a:latin typeface="Britannic Bold" panose="020B0903060703020204" pitchFamily="34" charset="0"/>
              <a:ea typeface="Adobe Fan Heiti Std B" panose="020B0700000000000000" pitchFamily="34" charset="-128"/>
            </a:endParaRPr>
          </a:p>
        </p:txBody>
      </p:sp>
      <p:grpSp>
        <p:nvGrpSpPr>
          <p:cNvPr id="14" name="Grupp 13"/>
          <p:cNvGrpSpPr/>
          <p:nvPr/>
        </p:nvGrpSpPr>
        <p:grpSpPr>
          <a:xfrm>
            <a:off x="8050182" y="6196040"/>
            <a:ext cx="3640961" cy="348568"/>
            <a:chOff x="347590" y="353633"/>
            <a:chExt cx="3640961" cy="348568"/>
          </a:xfrm>
        </p:grpSpPr>
        <p:pic>
          <p:nvPicPr>
            <p:cNvPr id="19" name="Bildobjekt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590" y="353633"/>
              <a:ext cx="1708667" cy="348568"/>
            </a:xfrm>
            <a:prstGeom prst="rect">
              <a:avLst/>
            </a:prstGeom>
          </p:spPr>
        </p:pic>
        <p:pic>
          <p:nvPicPr>
            <p:cNvPr id="20" name="Bildobjekt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3847" y="353633"/>
              <a:ext cx="1584704" cy="334370"/>
            </a:xfrm>
            <a:prstGeom prst="rect">
              <a:avLst/>
            </a:prstGeom>
          </p:spPr>
        </p:pic>
      </p:grpSp>
      <p:sp>
        <p:nvSpPr>
          <p:cNvPr id="10" name="textruta 9"/>
          <p:cNvSpPr txBox="1"/>
          <p:nvPr/>
        </p:nvSpPr>
        <p:spPr>
          <a:xfrm>
            <a:off x="317010" y="944721"/>
            <a:ext cx="2863284" cy="707886"/>
          </a:xfrm>
          <a:prstGeom prst="rect">
            <a:avLst/>
          </a:prstGeom>
          <a:noFill/>
        </p:spPr>
        <p:txBody>
          <a:bodyPr wrap="none" rtlCol="0">
            <a:spAutoFit/>
          </a:bodyPr>
          <a:lstStyle/>
          <a:p>
            <a:r>
              <a:rPr lang="sv-SE" sz="4000" dirty="0" smtClean="0">
                <a:solidFill>
                  <a:srgbClr val="FF9300"/>
                </a:solidFill>
                <a:latin typeface="Britannic Bold" panose="020B0903060703020204" pitchFamily="34" charset="0"/>
                <a:ea typeface="Adobe Fan Heiti Std B" panose="020B0700000000000000" pitchFamily="34" charset="-128"/>
              </a:rPr>
              <a:t>Timo, 22 år</a:t>
            </a:r>
            <a:endParaRPr lang="sv-SE" sz="4000" dirty="0">
              <a:latin typeface="Britannic Bold" panose="020B0903060703020204" pitchFamily="34" charset="0"/>
              <a:ea typeface="Adobe Fan Heiti Std B" panose="020B0700000000000000" pitchFamily="34" charset="-128"/>
            </a:endParaRPr>
          </a:p>
        </p:txBody>
      </p:sp>
      <p:pic>
        <p:nvPicPr>
          <p:cNvPr id="4" name="Bildobjekt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1790" y="772510"/>
            <a:ext cx="7559040" cy="2343912"/>
          </a:xfrm>
          <a:prstGeom prst="rect">
            <a:avLst/>
          </a:prstGeom>
        </p:spPr>
      </p:pic>
      <p:sp>
        <p:nvSpPr>
          <p:cNvPr id="12" name="Rektangel 11"/>
          <p:cNvSpPr/>
          <p:nvPr/>
        </p:nvSpPr>
        <p:spPr>
          <a:xfrm>
            <a:off x="317010" y="1967140"/>
            <a:ext cx="10797680" cy="2862322"/>
          </a:xfrm>
          <a:prstGeom prst="rect">
            <a:avLst/>
          </a:prstGeom>
        </p:spPr>
        <p:txBody>
          <a:bodyPr wrap="square">
            <a:spAutoFit/>
          </a:bodyPr>
          <a:lstStyle/>
          <a:p>
            <a:r>
              <a:rPr lang="sv-SE" sz="2000" dirty="0" smtClean="0">
                <a:solidFill>
                  <a:srgbClr val="44ABB1"/>
                </a:solidFill>
                <a:latin typeface="Britannic Bold" panose="020B0903060703020204" pitchFamily="34" charset="0"/>
              </a:rPr>
              <a:t>Vägskäl 1:</a:t>
            </a:r>
            <a:r>
              <a:rPr lang="sv-SE" sz="2000" b="1" dirty="0" smtClean="0"/>
              <a:t/>
            </a:r>
            <a:br>
              <a:rPr lang="sv-SE" sz="2000" b="1" dirty="0" smtClean="0"/>
            </a:br>
            <a:r>
              <a:rPr lang="sv-SE" sz="2000" dirty="0"/>
              <a:t>Eftersom injicering av läkemedel </a:t>
            </a:r>
            <a:r>
              <a:rPr lang="sv-SE" sz="2000" dirty="0" smtClean="0"/>
              <a:t/>
            </a:r>
            <a:br>
              <a:rPr lang="sv-SE" sz="2000" dirty="0" smtClean="0"/>
            </a:br>
            <a:r>
              <a:rPr lang="sv-SE" sz="2000" dirty="0" smtClean="0"/>
              <a:t>endast </a:t>
            </a:r>
            <a:r>
              <a:rPr lang="sv-SE" sz="2000" dirty="0"/>
              <a:t>sker en gång per vecka sker </a:t>
            </a:r>
            <a:r>
              <a:rPr lang="sv-SE" sz="2000" dirty="0" smtClean="0"/>
              <a:t/>
            </a:r>
            <a:br>
              <a:rPr lang="sv-SE" sz="2000" dirty="0" smtClean="0"/>
            </a:br>
            <a:r>
              <a:rPr lang="sv-SE" sz="2000" dirty="0" smtClean="0"/>
              <a:t>detta </a:t>
            </a:r>
            <a:r>
              <a:rPr lang="sv-SE" sz="2000" dirty="0"/>
              <a:t>på vårdcentralen. Timo får hjälp </a:t>
            </a:r>
            <a:r>
              <a:rPr lang="sv-SE" sz="2000" dirty="0" smtClean="0"/>
              <a:t/>
            </a:r>
            <a:br>
              <a:rPr lang="sv-SE" sz="2000" dirty="0" smtClean="0"/>
            </a:br>
            <a:r>
              <a:rPr lang="sv-SE" sz="2000" dirty="0" smtClean="0"/>
              <a:t>med </a:t>
            </a:r>
            <a:r>
              <a:rPr lang="sv-SE" sz="2000" dirty="0"/>
              <a:t>läkemedelsintaget när han vistas </a:t>
            </a:r>
            <a:r>
              <a:rPr lang="sv-SE" sz="2000" dirty="0" smtClean="0"/>
              <a:t>på </a:t>
            </a:r>
            <a:br>
              <a:rPr lang="sv-SE" sz="2000" dirty="0" smtClean="0"/>
            </a:br>
            <a:r>
              <a:rPr lang="sv-SE" sz="2000" dirty="0" smtClean="0"/>
              <a:t>daglig </a:t>
            </a:r>
            <a:r>
              <a:rPr lang="sv-SE" sz="2000" dirty="0"/>
              <a:t>verksamhet eftersom kommunen </a:t>
            </a:r>
            <a:r>
              <a:rPr lang="sv-SE" sz="2000" dirty="0" smtClean="0"/>
              <a:t>ansvarar </a:t>
            </a:r>
            <a:r>
              <a:rPr lang="sv-SE" sz="2000" dirty="0"/>
              <a:t>för hälso- och </a:t>
            </a:r>
            <a:r>
              <a:rPr lang="sv-SE" sz="2000" dirty="0" smtClean="0"/>
              <a:t/>
            </a:r>
            <a:br>
              <a:rPr lang="sv-SE" sz="2000" dirty="0" smtClean="0"/>
            </a:br>
            <a:r>
              <a:rPr lang="sv-SE" sz="2000" dirty="0" smtClean="0"/>
              <a:t>sjukvårdsinsatser under </a:t>
            </a:r>
            <a:r>
              <a:rPr lang="sv-SE" sz="2000" dirty="0"/>
              <a:t>den tid Timo vistas på daglig verksamhet. </a:t>
            </a:r>
            <a:endParaRPr lang="sv-SE" sz="2000" dirty="0" smtClean="0"/>
          </a:p>
          <a:p>
            <a:endParaRPr lang="sv-SE" sz="2000" dirty="0"/>
          </a:p>
          <a:p>
            <a:endParaRPr lang="sv-SE" sz="2000" dirty="0"/>
          </a:p>
        </p:txBody>
      </p:sp>
    </p:spTree>
    <p:extLst>
      <p:ext uri="{BB962C8B-B14F-4D97-AF65-F5344CB8AC3E}">
        <p14:creationId xmlns:p14="http://schemas.microsoft.com/office/powerpoint/2010/main" val="17708910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10"/>
          <p:cNvSpPr txBox="1"/>
          <p:nvPr/>
        </p:nvSpPr>
        <p:spPr>
          <a:xfrm>
            <a:off x="317010" y="463175"/>
            <a:ext cx="3379451" cy="261610"/>
          </a:xfrm>
          <a:prstGeom prst="rect">
            <a:avLst/>
          </a:prstGeom>
          <a:noFill/>
        </p:spPr>
        <p:txBody>
          <a:bodyPr wrap="none" rtlCol="0">
            <a:spAutoFit/>
          </a:bodyPr>
          <a:lstStyle/>
          <a:p>
            <a:r>
              <a:rPr lang="sv-SE" sz="1100" dirty="0" smtClean="0">
                <a:latin typeface="+mj-lt"/>
                <a:ea typeface="Adobe Fan Heiti Std B" panose="020B0700000000000000" pitchFamily="34" charset="-128"/>
              </a:rPr>
              <a:t>Hälso- och sjukvårdsavtalet i Västra Götaland 2017-2020</a:t>
            </a:r>
            <a:endParaRPr lang="sv-SE" sz="1100" dirty="0">
              <a:latin typeface="+mj-lt"/>
              <a:ea typeface="Adobe Fan Heiti Std B" panose="020B0700000000000000" pitchFamily="34" charset="-128"/>
            </a:endParaRPr>
          </a:p>
        </p:txBody>
      </p:sp>
      <p:sp>
        <p:nvSpPr>
          <p:cNvPr id="13" name="textruta 12"/>
          <p:cNvSpPr txBox="1"/>
          <p:nvPr/>
        </p:nvSpPr>
        <p:spPr>
          <a:xfrm>
            <a:off x="317010" y="211707"/>
            <a:ext cx="1941557" cy="307777"/>
          </a:xfrm>
          <a:prstGeom prst="rect">
            <a:avLst/>
          </a:prstGeom>
          <a:noFill/>
        </p:spPr>
        <p:txBody>
          <a:bodyPr wrap="none" rtlCol="0">
            <a:spAutoFit/>
          </a:bodyPr>
          <a:lstStyle/>
          <a:p>
            <a:r>
              <a:rPr lang="sv-SE" sz="1400" dirty="0" smtClean="0">
                <a:solidFill>
                  <a:srgbClr val="44ABB1"/>
                </a:solidFill>
                <a:latin typeface="Britannic Bold" panose="020B0903060703020204" pitchFamily="34" charset="0"/>
                <a:ea typeface="Adobe Fan Heiti Std B" panose="020B0700000000000000" pitchFamily="34" charset="-128"/>
              </a:rPr>
              <a:t>Vägledande patientfall</a:t>
            </a:r>
            <a:endParaRPr lang="sv-SE" sz="1400" dirty="0">
              <a:solidFill>
                <a:srgbClr val="44ABB1"/>
              </a:solidFill>
              <a:latin typeface="Britannic Bold" panose="020B0903060703020204" pitchFamily="34" charset="0"/>
              <a:ea typeface="Adobe Fan Heiti Std B" panose="020B0700000000000000" pitchFamily="34" charset="-128"/>
            </a:endParaRPr>
          </a:p>
        </p:txBody>
      </p:sp>
      <p:grpSp>
        <p:nvGrpSpPr>
          <p:cNvPr id="14" name="Grupp 13"/>
          <p:cNvGrpSpPr/>
          <p:nvPr/>
        </p:nvGrpSpPr>
        <p:grpSpPr>
          <a:xfrm>
            <a:off x="8050182" y="6196040"/>
            <a:ext cx="3640961" cy="348568"/>
            <a:chOff x="347590" y="353633"/>
            <a:chExt cx="3640961" cy="348568"/>
          </a:xfrm>
        </p:grpSpPr>
        <p:pic>
          <p:nvPicPr>
            <p:cNvPr id="19" name="Bildobjekt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590" y="353633"/>
              <a:ext cx="1708667" cy="348568"/>
            </a:xfrm>
            <a:prstGeom prst="rect">
              <a:avLst/>
            </a:prstGeom>
          </p:spPr>
        </p:pic>
        <p:pic>
          <p:nvPicPr>
            <p:cNvPr id="20" name="Bildobjekt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3847" y="353633"/>
              <a:ext cx="1584704" cy="334370"/>
            </a:xfrm>
            <a:prstGeom prst="rect">
              <a:avLst/>
            </a:prstGeom>
          </p:spPr>
        </p:pic>
      </p:grpSp>
      <p:sp>
        <p:nvSpPr>
          <p:cNvPr id="10" name="textruta 9"/>
          <p:cNvSpPr txBox="1"/>
          <p:nvPr/>
        </p:nvSpPr>
        <p:spPr>
          <a:xfrm>
            <a:off x="317010" y="944721"/>
            <a:ext cx="2863284" cy="707886"/>
          </a:xfrm>
          <a:prstGeom prst="rect">
            <a:avLst/>
          </a:prstGeom>
          <a:noFill/>
        </p:spPr>
        <p:txBody>
          <a:bodyPr wrap="none" rtlCol="0">
            <a:spAutoFit/>
          </a:bodyPr>
          <a:lstStyle/>
          <a:p>
            <a:r>
              <a:rPr lang="sv-SE" sz="4000" dirty="0" smtClean="0">
                <a:solidFill>
                  <a:srgbClr val="FF9300"/>
                </a:solidFill>
                <a:latin typeface="Britannic Bold" panose="020B0903060703020204" pitchFamily="34" charset="0"/>
                <a:ea typeface="Adobe Fan Heiti Std B" panose="020B0700000000000000" pitchFamily="34" charset="-128"/>
              </a:rPr>
              <a:t>Timo, 22 år</a:t>
            </a:r>
            <a:endParaRPr lang="sv-SE" sz="4000" dirty="0">
              <a:latin typeface="Britannic Bold" panose="020B0903060703020204" pitchFamily="34" charset="0"/>
              <a:ea typeface="Adobe Fan Heiti Std B" panose="020B0700000000000000" pitchFamily="34" charset="-128"/>
            </a:endParaRPr>
          </a:p>
        </p:txBody>
      </p:sp>
      <p:pic>
        <p:nvPicPr>
          <p:cNvPr id="4" name="Bildobjekt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1790" y="772510"/>
            <a:ext cx="7559040" cy="2343912"/>
          </a:xfrm>
          <a:prstGeom prst="rect">
            <a:avLst/>
          </a:prstGeom>
        </p:spPr>
      </p:pic>
      <p:sp>
        <p:nvSpPr>
          <p:cNvPr id="12" name="Rektangel 11"/>
          <p:cNvSpPr/>
          <p:nvPr/>
        </p:nvSpPr>
        <p:spPr>
          <a:xfrm>
            <a:off x="317010" y="1967140"/>
            <a:ext cx="10797680" cy="4401205"/>
          </a:xfrm>
          <a:prstGeom prst="rect">
            <a:avLst/>
          </a:prstGeom>
        </p:spPr>
        <p:txBody>
          <a:bodyPr wrap="square">
            <a:spAutoFit/>
          </a:bodyPr>
          <a:lstStyle/>
          <a:p>
            <a:r>
              <a:rPr lang="sv-SE" sz="2000" dirty="0" smtClean="0">
                <a:solidFill>
                  <a:srgbClr val="44ABB1"/>
                </a:solidFill>
                <a:latin typeface="Britannic Bold" panose="020B0903060703020204" pitchFamily="34" charset="0"/>
              </a:rPr>
              <a:t>Vägskäl 2:</a:t>
            </a:r>
            <a:r>
              <a:rPr lang="sv-SE" sz="2000" b="1" dirty="0" smtClean="0"/>
              <a:t/>
            </a:r>
            <a:br>
              <a:rPr lang="sv-SE" sz="2000" b="1" dirty="0" smtClean="0"/>
            </a:br>
            <a:r>
              <a:rPr lang="sv-SE" sz="2000" dirty="0" smtClean="0"/>
              <a:t>Timo </a:t>
            </a:r>
            <a:r>
              <a:rPr lang="sv-SE" sz="2000" dirty="0"/>
              <a:t>har beslut om korttidsplats enligt </a:t>
            </a:r>
            <a:r>
              <a:rPr lang="sv-SE" sz="2000" dirty="0" smtClean="0"/>
              <a:t/>
            </a:r>
            <a:br>
              <a:rPr lang="sv-SE" sz="2000" dirty="0" smtClean="0"/>
            </a:br>
            <a:r>
              <a:rPr lang="sv-SE" sz="2000" dirty="0" smtClean="0"/>
              <a:t>LSS</a:t>
            </a:r>
            <a:r>
              <a:rPr lang="sv-SE" sz="2000" dirty="0"/>
              <a:t>. Personalen där har alltid hjälpt Timo </a:t>
            </a:r>
            <a:r>
              <a:rPr lang="sv-SE" sz="2000" dirty="0" smtClean="0"/>
              <a:t/>
            </a:r>
            <a:br>
              <a:rPr lang="sv-SE" sz="2000" dirty="0" smtClean="0"/>
            </a:br>
            <a:r>
              <a:rPr lang="sv-SE" sz="2000" dirty="0" smtClean="0"/>
              <a:t>med </a:t>
            </a:r>
            <a:r>
              <a:rPr lang="sv-SE" sz="2000" dirty="0"/>
              <a:t>läkemedelsintaget men den nya </a:t>
            </a:r>
            <a:r>
              <a:rPr lang="sv-SE" sz="2000" dirty="0" smtClean="0"/>
              <a:t/>
            </a:r>
            <a:br>
              <a:rPr lang="sv-SE" sz="2000" dirty="0" smtClean="0"/>
            </a:br>
            <a:r>
              <a:rPr lang="sv-SE" sz="2000" dirty="0" smtClean="0"/>
              <a:t>enhetschefen </a:t>
            </a:r>
            <a:r>
              <a:rPr lang="sv-SE" sz="2000" dirty="0"/>
              <a:t>på korttidshemmet </a:t>
            </a:r>
            <a:r>
              <a:rPr lang="sv-SE" sz="2000" dirty="0" smtClean="0"/>
              <a:t/>
            </a:r>
            <a:br>
              <a:rPr lang="sv-SE" sz="2000" dirty="0" smtClean="0"/>
            </a:br>
            <a:r>
              <a:rPr lang="sv-SE" sz="2000" dirty="0" smtClean="0"/>
              <a:t>uppmärksammar </a:t>
            </a:r>
            <a:r>
              <a:rPr lang="sv-SE" sz="2000" dirty="0"/>
              <a:t>att det inte finns något beslut om egenvård som gäller under korttidsvistelsen. Kommunen har inte ansvar för hälso- och sjukvårdsinsatser på korttidshemmet. Enhetschefen kallar till en samordnad individuell plan, SIP, med Timos samtycke. De som medverkar på SIP-mötet är Timo, föräldrar, sjuksköterska och läkare på vårdcentralen samt ansvarig enhetschef och kontaktperson på boendet. På SIP-mötet tar läkaren beslut om egenvård som gäller personalen på korttidshemmet eftersom läkaren bedömer att personalen är kapabla att dela medicin till Timo. Förutsättningen är att Timo förstår innebörden i informationen och ger sitt samtycke på samma sätt som han har gjort när föräldrarna fått egenvårdsbeslut.</a:t>
            </a:r>
          </a:p>
          <a:p>
            <a:endParaRPr lang="sv-SE" sz="2000" dirty="0"/>
          </a:p>
        </p:txBody>
      </p:sp>
    </p:spTree>
    <p:extLst>
      <p:ext uri="{BB962C8B-B14F-4D97-AF65-F5344CB8AC3E}">
        <p14:creationId xmlns:p14="http://schemas.microsoft.com/office/powerpoint/2010/main" val="1129696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10"/>
          <p:cNvSpPr txBox="1"/>
          <p:nvPr/>
        </p:nvSpPr>
        <p:spPr>
          <a:xfrm>
            <a:off x="317010" y="463175"/>
            <a:ext cx="3379451" cy="261610"/>
          </a:xfrm>
          <a:prstGeom prst="rect">
            <a:avLst/>
          </a:prstGeom>
          <a:noFill/>
        </p:spPr>
        <p:txBody>
          <a:bodyPr wrap="none" rtlCol="0">
            <a:spAutoFit/>
          </a:bodyPr>
          <a:lstStyle/>
          <a:p>
            <a:r>
              <a:rPr lang="sv-SE" sz="1100" dirty="0" smtClean="0">
                <a:latin typeface="+mj-lt"/>
                <a:ea typeface="Adobe Fan Heiti Std B" panose="020B0700000000000000" pitchFamily="34" charset="-128"/>
              </a:rPr>
              <a:t>Hälso- och sjukvårdsavtalet i Västra Götaland 2017-2020</a:t>
            </a:r>
            <a:endParaRPr lang="sv-SE" sz="1100" dirty="0">
              <a:latin typeface="+mj-lt"/>
              <a:ea typeface="Adobe Fan Heiti Std B" panose="020B0700000000000000" pitchFamily="34" charset="-128"/>
            </a:endParaRPr>
          </a:p>
        </p:txBody>
      </p:sp>
      <p:sp>
        <p:nvSpPr>
          <p:cNvPr id="13" name="textruta 12"/>
          <p:cNvSpPr txBox="1"/>
          <p:nvPr/>
        </p:nvSpPr>
        <p:spPr>
          <a:xfrm>
            <a:off x="317010" y="211707"/>
            <a:ext cx="1941557" cy="307777"/>
          </a:xfrm>
          <a:prstGeom prst="rect">
            <a:avLst/>
          </a:prstGeom>
          <a:noFill/>
        </p:spPr>
        <p:txBody>
          <a:bodyPr wrap="none" rtlCol="0">
            <a:spAutoFit/>
          </a:bodyPr>
          <a:lstStyle/>
          <a:p>
            <a:r>
              <a:rPr lang="sv-SE" sz="1400" dirty="0" smtClean="0">
                <a:solidFill>
                  <a:srgbClr val="44ABB1"/>
                </a:solidFill>
                <a:latin typeface="Britannic Bold" panose="020B0903060703020204" pitchFamily="34" charset="0"/>
                <a:ea typeface="Adobe Fan Heiti Std B" panose="020B0700000000000000" pitchFamily="34" charset="-128"/>
              </a:rPr>
              <a:t>Vägledande patientfall</a:t>
            </a:r>
            <a:endParaRPr lang="sv-SE" sz="1400" dirty="0">
              <a:solidFill>
                <a:srgbClr val="44ABB1"/>
              </a:solidFill>
              <a:latin typeface="Britannic Bold" panose="020B0903060703020204" pitchFamily="34" charset="0"/>
              <a:ea typeface="Adobe Fan Heiti Std B" panose="020B0700000000000000" pitchFamily="34" charset="-128"/>
            </a:endParaRPr>
          </a:p>
        </p:txBody>
      </p:sp>
      <p:grpSp>
        <p:nvGrpSpPr>
          <p:cNvPr id="14" name="Grupp 13"/>
          <p:cNvGrpSpPr/>
          <p:nvPr/>
        </p:nvGrpSpPr>
        <p:grpSpPr>
          <a:xfrm>
            <a:off x="8050182" y="6196040"/>
            <a:ext cx="3640961" cy="348568"/>
            <a:chOff x="347590" y="353633"/>
            <a:chExt cx="3640961" cy="348568"/>
          </a:xfrm>
        </p:grpSpPr>
        <p:pic>
          <p:nvPicPr>
            <p:cNvPr id="19" name="Bildobjekt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590" y="353633"/>
              <a:ext cx="1708667" cy="348568"/>
            </a:xfrm>
            <a:prstGeom prst="rect">
              <a:avLst/>
            </a:prstGeom>
          </p:spPr>
        </p:pic>
        <p:pic>
          <p:nvPicPr>
            <p:cNvPr id="20" name="Bildobjekt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3847" y="353633"/>
              <a:ext cx="1584704" cy="334370"/>
            </a:xfrm>
            <a:prstGeom prst="rect">
              <a:avLst/>
            </a:prstGeom>
          </p:spPr>
        </p:pic>
      </p:grpSp>
      <p:sp>
        <p:nvSpPr>
          <p:cNvPr id="10" name="textruta 9"/>
          <p:cNvSpPr txBox="1"/>
          <p:nvPr/>
        </p:nvSpPr>
        <p:spPr>
          <a:xfrm>
            <a:off x="317010" y="944721"/>
            <a:ext cx="2863284" cy="707886"/>
          </a:xfrm>
          <a:prstGeom prst="rect">
            <a:avLst/>
          </a:prstGeom>
          <a:noFill/>
        </p:spPr>
        <p:txBody>
          <a:bodyPr wrap="none" rtlCol="0">
            <a:spAutoFit/>
          </a:bodyPr>
          <a:lstStyle/>
          <a:p>
            <a:r>
              <a:rPr lang="sv-SE" sz="4000" dirty="0" smtClean="0">
                <a:solidFill>
                  <a:srgbClr val="FF9300"/>
                </a:solidFill>
                <a:latin typeface="Britannic Bold" panose="020B0903060703020204" pitchFamily="34" charset="0"/>
                <a:ea typeface="Adobe Fan Heiti Std B" panose="020B0700000000000000" pitchFamily="34" charset="-128"/>
              </a:rPr>
              <a:t>Timo, 22 år</a:t>
            </a:r>
            <a:endParaRPr lang="sv-SE" sz="4000" dirty="0">
              <a:latin typeface="Britannic Bold" panose="020B0903060703020204" pitchFamily="34" charset="0"/>
              <a:ea typeface="Adobe Fan Heiti Std B" panose="020B0700000000000000" pitchFamily="34" charset="-128"/>
            </a:endParaRPr>
          </a:p>
        </p:txBody>
      </p:sp>
      <p:pic>
        <p:nvPicPr>
          <p:cNvPr id="4" name="Bildobjekt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1790" y="772510"/>
            <a:ext cx="7559040" cy="2343912"/>
          </a:xfrm>
          <a:prstGeom prst="rect">
            <a:avLst/>
          </a:prstGeom>
        </p:spPr>
      </p:pic>
      <p:sp>
        <p:nvSpPr>
          <p:cNvPr id="12" name="Rektangel 11"/>
          <p:cNvSpPr/>
          <p:nvPr/>
        </p:nvSpPr>
        <p:spPr>
          <a:xfrm>
            <a:off x="317010" y="1967140"/>
            <a:ext cx="10797680" cy="3170099"/>
          </a:xfrm>
          <a:prstGeom prst="rect">
            <a:avLst/>
          </a:prstGeom>
        </p:spPr>
        <p:txBody>
          <a:bodyPr wrap="square">
            <a:spAutoFit/>
          </a:bodyPr>
          <a:lstStyle/>
          <a:p>
            <a:r>
              <a:rPr lang="sv-SE" sz="2000" dirty="0" smtClean="0">
                <a:solidFill>
                  <a:srgbClr val="44ABB1"/>
                </a:solidFill>
                <a:latin typeface="Britannic Bold" panose="020B0903060703020204" pitchFamily="34" charset="0"/>
              </a:rPr>
              <a:t>Vägskäl 3:</a:t>
            </a:r>
            <a:r>
              <a:rPr lang="sv-SE" sz="2000" b="1" dirty="0" smtClean="0"/>
              <a:t/>
            </a:r>
            <a:br>
              <a:rPr lang="sv-SE" sz="2000" b="1" dirty="0" smtClean="0"/>
            </a:br>
            <a:r>
              <a:rPr lang="sv-SE" sz="2000" dirty="0"/>
              <a:t>Personalen på daglig verksamhet </a:t>
            </a:r>
            <a:r>
              <a:rPr lang="sv-SE" sz="2000" dirty="0" smtClean="0"/>
              <a:t/>
            </a:r>
            <a:br>
              <a:rPr lang="sv-SE" sz="2000" dirty="0" smtClean="0"/>
            </a:br>
            <a:r>
              <a:rPr lang="sv-SE" sz="2000" dirty="0" smtClean="0"/>
              <a:t>uppmärksammar </a:t>
            </a:r>
            <a:r>
              <a:rPr lang="sv-SE" sz="2000" dirty="0"/>
              <a:t>att Timo på grund </a:t>
            </a:r>
            <a:r>
              <a:rPr lang="sv-SE" sz="2000" dirty="0" smtClean="0"/>
              <a:t/>
            </a:r>
            <a:br>
              <a:rPr lang="sv-SE" sz="2000" dirty="0" smtClean="0"/>
            </a:br>
            <a:r>
              <a:rPr lang="sv-SE" sz="2000" dirty="0" smtClean="0"/>
              <a:t>av </a:t>
            </a:r>
            <a:r>
              <a:rPr lang="sv-SE" sz="2000" dirty="0"/>
              <a:t>sin låga tonus har svårt att få en bra </a:t>
            </a:r>
            <a:r>
              <a:rPr lang="sv-SE" sz="2000" dirty="0" smtClean="0"/>
              <a:t/>
            </a:r>
            <a:br>
              <a:rPr lang="sv-SE" sz="2000" dirty="0" smtClean="0"/>
            </a:br>
            <a:r>
              <a:rPr lang="sv-SE" sz="2000" dirty="0" smtClean="0"/>
              <a:t>sittställning </a:t>
            </a:r>
            <a:r>
              <a:rPr lang="sv-SE" sz="2000" dirty="0"/>
              <a:t>under sittande aktiviteter. </a:t>
            </a:r>
            <a:r>
              <a:rPr lang="sv-SE" sz="2000" dirty="0" smtClean="0"/>
              <a:t/>
            </a:r>
            <a:br>
              <a:rPr lang="sv-SE" sz="2000" dirty="0" smtClean="0"/>
            </a:br>
            <a:r>
              <a:rPr lang="sv-SE" sz="2000" dirty="0" smtClean="0"/>
              <a:t>Eftersom </a:t>
            </a:r>
            <a:r>
              <a:rPr lang="sv-SE" sz="2000" dirty="0"/>
              <a:t>kommunen har hälso- och sjukvårdsansvar under vistelsen på daglig verksamhet gör arbetsterapeuten en bedömning av behovet. Arbetsterapeuten kontaktar habiliteringens arbetsterapeut som tidigare provat ut en arbetsstol i hemmet.</a:t>
            </a:r>
          </a:p>
          <a:p>
            <a:endParaRPr lang="sv-SE" sz="2000" dirty="0"/>
          </a:p>
          <a:p>
            <a:endParaRPr lang="sv-SE" sz="2000" dirty="0"/>
          </a:p>
        </p:txBody>
      </p:sp>
    </p:spTree>
    <p:extLst>
      <p:ext uri="{BB962C8B-B14F-4D97-AF65-F5344CB8AC3E}">
        <p14:creationId xmlns:p14="http://schemas.microsoft.com/office/powerpoint/2010/main" val="34111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10"/>
          <p:cNvSpPr txBox="1"/>
          <p:nvPr/>
        </p:nvSpPr>
        <p:spPr>
          <a:xfrm>
            <a:off x="317010" y="463175"/>
            <a:ext cx="3379451" cy="261610"/>
          </a:xfrm>
          <a:prstGeom prst="rect">
            <a:avLst/>
          </a:prstGeom>
          <a:noFill/>
        </p:spPr>
        <p:txBody>
          <a:bodyPr wrap="none" rtlCol="0">
            <a:spAutoFit/>
          </a:bodyPr>
          <a:lstStyle/>
          <a:p>
            <a:r>
              <a:rPr lang="sv-SE" sz="1100" dirty="0" smtClean="0">
                <a:latin typeface="+mj-lt"/>
                <a:ea typeface="Adobe Fan Heiti Std B" panose="020B0700000000000000" pitchFamily="34" charset="-128"/>
              </a:rPr>
              <a:t>Hälso- och sjukvårdsavtalet i Västra Götaland 2017-2020</a:t>
            </a:r>
            <a:endParaRPr lang="sv-SE" sz="1100" dirty="0">
              <a:latin typeface="+mj-lt"/>
              <a:ea typeface="Adobe Fan Heiti Std B" panose="020B0700000000000000" pitchFamily="34" charset="-128"/>
            </a:endParaRPr>
          </a:p>
        </p:txBody>
      </p:sp>
      <p:sp>
        <p:nvSpPr>
          <p:cNvPr id="13" name="textruta 12"/>
          <p:cNvSpPr txBox="1"/>
          <p:nvPr/>
        </p:nvSpPr>
        <p:spPr>
          <a:xfrm>
            <a:off x="317010" y="211707"/>
            <a:ext cx="1941557" cy="307777"/>
          </a:xfrm>
          <a:prstGeom prst="rect">
            <a:avLst/>
          </a:prstGeom>
          <a:noFill/>
        </p:spPr>
        <p:txBody>
          <a:bodyPr wrap="none" rtlCol="0">
            <a:spAutoFit/>
          </a:bodyPr>
          <a:lstStyle/>
          <a:p>
            <a:r>
              <a:rPr lang="sv-SE" sz="1400" dirty="0" smtClean="0">
                <a:solidFill>
                  <a:srgbClr val="44ABB1"/>
                </a:solidFill>
                <a:latin typeface="Britannic Bold" panose="020B0903060703020204" pitchFamily="34" charset="0"/>
                <a:ea typeface="Adobe Fan Heiti Std B" panose="020B0700000000000000" pitchFamily="34" charset="-128"/>
              </a:rPr>
              <a:t>Vägledande patientfall</a:t>
            </a:r>
            <a:endParaRPr lang="sv-SE" sz="1400" dirty="0">
              <a:solidFill>
                <a:srgbClr val="44ABB1"/>
              </a:solidFill>
              <a:latin typeface="Britannic Bold" panose="020B0903060703020204" pitchFamily="34" charset="0"/>
              <a:ea typeface="Adobe Fan Heiti Std B" panose="020B0700000000000000" pitchFamily="34" charset="-128"/>
            </a:endParaRPr>
          </a:p>
        </p:txBody>
      </p:sp>
      <p:grpSp>
        <p:nvGrpSpPr>
          <p:cNvPr id="14" name="Grupp 13"/>
          <p:cNvGrpSpPr/>
          <p:nvPr/>
        </p:nvGrpSpPr>
        <p:grpSpPr>
          <a:xfrm>
            <a:off x="8050182" y="6196040"/>
            <a:ext cx="3640961" cy="348568"/>
            <a:chOff x="347590" y="353633"/>
            <a:chExt cx="3640961" cy="348568"/>
          </a:xfrm>
        </p:grpSpPr>
        <p:pic>
          <p:nvPicPr>
            <p:cNvPr id="19" name="Bildobjekt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590" y="353633"/>
              <a:ext cx="1708667" cy="348568"/>
            </a:xfrm>
            <a:prstGeom prst="rect">
              <a:avLst/>
            </a:prstGeom>
          </p:spPr>
        </p:pic>
        <p:pic>
          <p:nvPicPr>
            <p:cNvPr id="20" name="Bildobjekt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3847" y="353633"/>
              <a:ext cx="1584704" cy="334370"/>
            </a:xfrm>
            <a:prstGeom prst="rect">
              <a:avLst/>
            </a:prstGeom>
          </p:spPr>
        </p:pic>
      </p:grpSp>
      <p:sp>
        <p:nvSpPr>
          <p:cNvPr id="10" name="textruta 9"/>
          <p:cNvSpPr txBox="1"/>
          <p:nvPr/>
        </p:nvSpPr>
        <p:spPr>
          <a:xfrm>
            <a:off x="317010" y="944721"/>
            <a:ext cx="2932213" cy="707886"/>
          </a:xfrm>
          <a:prstGeom prst="rect">
            <a:avLst/>
          </a:prstGeom>
          <a:noFill/>
        </p:spPr>
        <p:txBody>
          <a:bodyPr wrap="none" rtlCol="0">
            <a:spAutoFit/>
          </a:bodyPr>
          <a:lstStyle/>
          <a:p>
            <a:r>
              <a:rPr lang="sv-SE" sz="4000" dirty="0" smtClean="0">
                <a:solidFill>
                  <a:srgbClr val="FF9300"/>
                </a:solidFill>
                <a:latin typeface="Britannic Bold" panose="020B0903060703020204" pitchFamily="34" charset="0"/>
                <a:ea typeface="Adobe Fan Heiti Std B" panose="020B0700000000000000" pitchFamily="34" charset="-128"/>
              </a:rPr>
              <a:t>Tariq, 71 år</a:t>
            </a:r>
            <a:endParaRPr lang="sv-SE" sz="4000" dirty="0">
              <a:latin typeface="Britannic Bold" panose="020B0903060703020204" pitchFamily="34" charset="0"/>
              <a:ea typeface="Adobe Fan Heiti Std B" panose="020B0700000000000000" pitchFamily="34" charset="-128"/>
            </a:endParaRPr>
          </a:p>
        </p:txBody>
      </p:sp>
      <p:sp>
        <p:nvSpPr>
          <p:cNvPr id="3" name="Rektangel 2"/>
          <p:cNvSpPr/>
          <p:nvPr/>
        </p:nvSpPr>
        <p:spPr>
          <a:xfrm>
            <a:off x="317010" y="1967140"/>
            <a:ext cx="10797680" cy="3170099"/>
          </a:xfrm>
          <a:prstGeom prst="rect">
            <a:avLst/>
          </a:prstGeom>
        </p:spPr>
        <p:txBody>
          <a:bodyPr wrap="square">
            <a:spAutoFit/>
          </a:bodyPr>
          <a:lstStyle/>
          <a:p>
            <a:r>
              <a:rPr lang="sv-SE" sz="2000" dirty="0">
                <a:latin typeface="Britannic Bold" panose="020B0903060703020204" pitchFamily="34" charset="0"/>
              </a:rPr>
              <a:t>Scenario:</a:t>
            </a:r>
            <a:r>
              <a:rPr lang="sv-SE" sz="2000" b="1" dirty="0" smtClean="0"/>
              <a:t/>
            </a:r>
            <a:br>
              <a:rPr lang="sv-SE" sz="2000" b="1" dirty="0" smtClean="0"/>
            </a:br>
            <a:r>
              <a:rPr lang="sv-SE" sz="2000" dirty="0"/>
              <a:t>Tariq är inneliggande på sjukhus efter </a:t>
            </a:r>
            <a:r>
              <a:rPr lang="sv-SE" sz="2000" dirty="0" smtClean="0"/>
              <a:t/>
            </a:r>
            <a:br>
              <a:rPr lang="sv-SE" sz="2000" dirty="0" smtClean="0"/>
            </a:br>
            <a:r>
              <a:rPr lang="sv-SE" sz="2000" dirty="0" smtClean="0"/>
              <a:t>en </a:t>
            </a:r>
            <a:r>
              <a:rPr lang="sv-SE" sz="2000" dirty="0"/>
              <a:t>stroke. Före insjuknandet var han </a:t>
            </a:r>
            <a:r>
              <a:rPr lang="sv-SE" sz="2000" dirty="0" smtClean="0"/>
              <a:t/>
            </a:r>
            <a:br>
              <a:rPr lang="sv-SE" sz="2000" dirty="0" smtClean="0"/>
            </a:br>
            <a:r>
              <a:rPr lang="sv-SE" sz="2000" dirty="0" smtClean="0"/>
              <a:t>helt </a:t>
            </a:r>
            <a:r>
              <a:rPr lang="sv-SE" sz="2000" dirty="0"/>
              <a:t>frisk men är nu beroende av rullstol </a:t>
            </a:r>
            <a:r>
              <a:rPr lang="sv-SE" sz="2000" dirty="0" smtClean="0"/>
              <a:t/>
            </a:r>
            <a:br>
              <a:rPr lang="sv-SE" sz="2000" dirty="0" smtClean="0"/>
            </a:br>
            <a:r>
              <a:rPr lang="sv-SE" sz="2000" dirty="0" smtClean="0"/>
              <a:t>för </a:t>
            </a:r>
            <a:r>
              <a:rPr lang="sv-SE" sz="2000" dirty="0"/>
              <a:t>sina förflyttningar. Tariq är även i </a:t>
            </a:r>
            <a:r>
              <a:rPr lang="sv-SE" sz="2000" dirty="0" smtClean="0"/>
              <a:t/>
            </a:r>
            <a:br>
              <a:rPr lang="sv-SE" sz="2000" dirty="0" smtClean="0"/>
            </a:br>
            <a:r>
              <a:rPr lang="sv-SE" sz="2000" dirty="0" smtClean="0"/>
              <a:t>behov </a:t>
            </a:r>
            <a:r>
              <a:rPr lang="sv-SE" sz="2000" dirty="0"/>
              <a:t>av rehabilitering för att komma tillbaka till ett aktivt liv. Han orkar endast träna korta stunder och blir mycket trött efteråt. </a:t>
            </a:r>
            <a:r>
              <a:rPr lang="sv-SE" sz="2000" dirty="0" smtClean="0"/>
              <a:t/>
            </a:r>
            <a:br>
              <a:rPr lang="sv-SE" sz="2000" dirty="0" smtClean="0"/>
            </a:br>
            <a:r>
              <a:rPr lang="sv-SE" sz="2000" dirty="0" smtClean="0"/>
              <a:t>Arbetsterapeut </a:t>
            </a:r>
            <a:r>
              <a:rPr lang="sv-SE" sz="2000" dirty="0"/>
              <a:t>och fysioterapeut bedömer att Tariq behöver fortsatt träning i hemmet efter utskrivning. Han behöver också hjälpmedel för hygien och förflyttningar. Huset har trappor och trösklar, vilket måste åtgärdas för att Tariq ska kunna klara sig så självständigt som möjligt.</a:t>
            </a:r>
          </a:p>
        </p:txBody>
      </p:sp>
      <p:pic>
        <p:nvPicPr>
          <p:cNvPr id="4" name="Bildobjekt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1790" y="772510"/>
            <a:ext cx="7559040" cy="2343912"/>
          </a:xfrm>
          <a:prstGeom prst="rect">
            <a:avLst/>
          </a:prstGeom>
        </p:spPr>
      </p:pic>
      <p:sp>
        <p:nvSpPr>
          <p:cNvPr id="12" name="Rektangel 11"/>
          <p:cNvSpPr/>
          <p:nvPr/>
        </p:nvSpPr>
        <p:spPr>
          <a:xfrm>
            <a:off x="317010" y="6267801"/>
            <a:ext cx="6793238" cy="276999"/>
          </a:xfrm>
          <a:prstGeom prst="rect">
            <a:avLst/>
          </a:prstGeom>
        </p:spPr>
        <p:txBody>
          <a:bodyPr wrap="square">
            <a:spAutoFit/>
          </a:bodyPr>
          <a:lstStyle/>
          <a:p>
            <a:r>
              <a:rPr lang="sv-SE" b="1" i="1" baseline="30000" dirty="0"/>
              <a:t>Patientfallet Tariq berör särskilt avsnitt 3.3-3.5 samt 3.7 och 3.11 </a:t>
            </a:r>
            <a:r>
              <a:rPr lang="sv-SE" b="1" i="1" baseline="30000" dirty="0" smtClean="0"/>
              <a:t>i </a:t>
            </a:r>
            <a:r>
              <a:rPr lang="sv-SE" b="1" i="1" baseline="30000" dirty="0"/>
              <a:t>Hälso- och sjukvårdsavtalet.</a:t>
            </a:r>
          </a:p>
        </p:txBody>
      </p:sp>
    </p:spTree>
    <p:extLst>
      <p:ext uri="{BB962C8B-B14F-4D97-AF65-F5344CB8AC3E}">
        <p14:creationId xmlns:p14="http://schemas.microsoft.com/office/powerpoint/2010/main" val="1199433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10"/>
          <p:cNvSpPr txBox="1"/>
          <p:nvPr/>
        </p:nvSpPr>
        <p:spPr>
          <a:xfrm>
            <a:off x="317010" y="463175"/>
            <a:ext cx="3379451" cy="261610"/>
          </a:xfrm>
          <a:prstGeom prst="rect">
            <a:avLst/>
          </a:prstGeom>
          <a:noFill/>
        </p:spPr>
        <p:txBody>
          <a:bodyPr wrap="none" rtlCol="0">
            <a:spAutoFit/>
          </a:bodyPr>
          <a:lstStyle/>
          <a:p>
            <a:r>
              <a:rPr lang="sv-SE" sz="1100" dirty="0" smtClean="0">
                <a:latin typeface="+mj-lt"/>
                <a:ea typeface="Adobe Fan Heiti Std B" panose="020B0700000000000000" pitchFamily="34" charset="-128"/>
              </a:rPr>
              <a:t>Hälso- och sjukvårdsavtalet i Västra Götaland 2017-2020</a:t>
            </a:r>
            <a:endParaRPr lang="sv-SE" sz="1100" dirty="0">
              <a:latin typeface="+mj-lt"/>
              <a:ea typeface="Adobe Fan Heiti Std B" panose="020B0700000000000000" pitchFamily="34" charset="-128"/>
            </a:endParaRPr>
          </a:p>
        </p:txBody>
      </p:sp>
      <p:sp>
        <p:nvSpPr>
          <p:cNvPr id="13" name="textruta 12"/>
          <p:cNvSpPr txBox="1"/>
          <p:nvPr/>
        </p:nvSpPr>
        <p:spPr>
          <a:xfrm>
            <a:off x="317010" y="211707"/>
            <a:ext cx="1941557" cy="307777"/>
          </a:xfrm>
          <a:prstGeom prst="rect">
            <a:avLst/>
          </a:prstGeom>
          <a:noFill/>
        </p:spPr>
        <p:txBody>
          <a:bodyPr wrap="none" rtlCol="0">
            <a:spAutoFit/>
          </a:bodyPr>
          <a:lstStyle/>
          <a:p>
            <a:r>
              <a:rPr lang="sv-SE" sz="1400" dirty="0" smtClean="0">
                <a:solidFill>
                  <a:srgbClr val="44ABB1"/>
                </a:solidFill>
                <a:latin typeface="Britannic Bold" panose="020B0903060703020204" pitchFamily="34" charset="0"/>
                <a:ea typeface="Adobe Fan Heiti Std B" panose="020B0700000000000000" pitchFamily="34" charset="-128"/>
              </a:rPr>
              <a:t>Vägledande patientfall</a:t>
            </a:r>
            <a:endParaRPr lang="sv-SE" sz="1400" dirty="0">
              <a:solidFill>
                <a:srgbClr val="44ABB1"/>
              </a:solidFill>
              <a:latin typeface="Britannic Bold" panose="020B0903060703020204" pitchFamily="34" charset="0"/>
              <a:ea typeface="Adobe Fan Heiti Std B" panose="020B0700000000000000" pitchFamily="34" charset="-128"/>
            </a:endParaRPr>
          </a:p>
        </p:txBody>
      </p:sp>
      <p:grpSp>
        <p:nvGrpSpPr>
          <p:cNvPr id="14" name="Grupp 13"/>
          <p:cNvGrpSpPr/>
          <p:nvPr/>
        </p:nvGrpSpPr>
        <p:grpSpPr>
          <a:xfrm>
            <a:off x="8050182" y="6196040"/>
            <a:ext cx="3640961" cy="348568"/>
            <a:chOff x="347590" y="353633"/>
            <a:chExt cx="3640961" cy="348568"/>
          </a:xfrm>
        </p:grpSpPr>
        <p:pic>
          <p:nvPicPr>
            <p:cNvPr id="19" name="Bildobjekt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590" y="353633"/>
              <a:ext cx="1708667" cy="348568"/>
            </a:xfrm>
            <a:prstGeom prst="rect">
              <a:avLst/>
            </a:prstGeom>
          </p:spPr>
        </p:pic>
        <p:pic>
          <p:nvPicPr>
            <p:cNvPr id="20" name="Bildobjekt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3847" y="353633"/>
              <a:ext cx="1584704" cy="334370"/>
            </a:xfrm>
            <a:prstGeom prst="rect">
              <a:avLst/>
            </a:prstGeom>
          </p:spPr>
        </p:pic>
      </p:grpSp>
      <p:sp>
        <p:nvSpPr>
          <p:cNvPr id="10" name="textruta 9"/>
          <p:cNvSpPr txBox="1"/>
          <p:nvPr/>
        </p:nvSpPr>
        <p:spPr>
          <a:xfrm>
            <a:off x="317010" y="944721"/>
            <a:ext cx="2932213" cy="707886"/>
          </a:xfrm>
          <a:prstGeom prst="rect">
            <a:avLst/>
          </a:prstGeom>
          <a:noFill/>
        </p:spPr>
        <p:txBody>
          <a:bodyPr wrap="none" rtlCol="0">
            <a:spAutoFit/>
          </a:bodyPr>
          <a:lstStyle/>
          <a:p>
            <a:r>
              <a:rPr lang="sv-SE" sz="4000" dirty="0" smtClean="0">
                <a:solidFill>
                  <a:srgbClr val="FF9300"/>
                </a:solidFill>
                <a:latin typeface="Britannic Bold" panose="020B0903060703020204" pitchFamily="34" charset="0"/>
                <a:ea typeface="Adobe Fan Heiti Std B" panose="020B0700000000000000" pitchFamily="34" charset="-128"/>
              </a:rPr>
              <a:t>Tariq, 71 år</a:t>
            </a:r>
            <a:endParaRPr lang="sv-SE" sz="4000" dirty="0">
              <a:latin typeface="Britannic Bold" panose="020B0903060703020204" pitchFamily="34" charset="0"/>
              <a:ea typeface="Adobe Fan Heiti Std B" panose="020B0700000000000000" pitchFamily="34" charset="-128"/>
            </a:endParaRPr>
          </a:p>
        </p:txBody>
      </p:sp>
      <p:pic>
        <p:nvPicPr>
          <p:cNvPr id="4" name="Bildobjekt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1790" y="772510"/>
            <a:ext cx="7559040" cy="2343912"/>
          </a:xfrm>
          <a:prstGeom prst="rect">
            <a:avLst/>
          </a:prstGeom>
        </p:spPr>
      </p:pic>
      <p:sp>
        <p:nvSpPr>
          <p:cNvPr id="12" name="Rektangel 11"/>
          <p:cNvSpPr/>
          <p:nvPr/>
        </p:nvSpPr>
        <p:spPr>
          <a:xfrm>
            <a:off x="317010" y="1967140"/>
            <a:ext cx="10797680" cy="3785652"/>
          </a:xfrm>
          <a:prstGeom prst="rect">
            <a:avLst/>
          </a:prstGeom>
        </p:spPr>
        <p:txBody>
          <a:bodyPr wrap="square">
            <a:spAutoFit/>
          </a:bodyPr>
          <a:lstStyle/>
          <a:p>
            <a:r>
              <a:rPr lang="sv-SE" sz="2000" dirty="0" smtClean="0">
                <a:solidFill>
                  <a:srgbClr val="44ABB1"/>
                </a:solidFill>
                <a:latin typeface="Britannic Bold" panose="020B0903060703020204" pitchFamily="34" charset="0"/>
              </a:rPr>
              <a:t>Vägskäl 1:</a:t>
            </a:r>
            <a:r>
              <a:rPr lang="sv-SE" sz="2000" b="1" dirty="0" smtClean="0"/>
              <a:t/>
            </a:r>
            <a:br>
              <a:rPr lang="sv-SE" sz="2000" b="1" dirty="0" smtClean="0"/>
            </a:br>
            <a:r>
              <a:rPr lang="sv-SE" sz="2000" dirty="0"/>
              <a:t>Sjukhuset kallar till samordnad vård- </a:t>
            </a:r>
            <a:r>
              <a:rPr lang="sv-SE" sz="2000" dirty="0" smtClean="0"/>
              <a:t/>
            </a:r>
            <a:br>
              <a:rPr lang="sv-SE" sz="2000" dirty="0" smtClean="0"/>
            </a:br>
            <a:r>
              <a:rPr lang="sv-SE" sz="2000" dirty="0" smtClean="0"/>
              <a:t>och </a:t>
            </a:r>
            <a:r>
              <a:rPr lang="sv-SE" sz="2000" dirty="0"/>
              <a:t>omsorgsplanering, SVPL. Vid SVPL </a:t>
            </a:r>
            <a:r>
              <a:rPr lang="sv-SE" sz="2000" dirty="0" smtClean="0"/>
              <a:t/>
            </a:r>
            <a:br>
              <a:rPr lang="sv-SE" sz="2000" dirty="0" smtClean="0"/>
            </a:br>
            <a:r>
              <a:rPr lang="sv-SE" sz="2000" dirty="0" smtClean="0"/>
              <a:t>lyfts </a:t>
            </a:r>
            <a:r>
              <a:rPr lang="sv-SE" sz="2000" dirty="0"/>
              <a:t>Tariqs behov av fortsatt träning </a:t>
            </a:r>
            <a:r>
              <a:rPr lang="sv-SE" sz="2000" dirty="0" smtClean="0"/>
              <a:t/>
            </a:r>
            <a:br>
              <a:rPr lang="sv-SE" sz="2000" dirty="0" smtClean="0"/>
            </a:br>
            <a:r>
              <a:rPr lang="sv-SE" sz="2000" dirty="0" smtClean="0"/>
              <a:t>i </a:t>
            </a:r>
            <a:r>
              <a:rPr lang="sv-SE" sz="2000" dirty="0"/>
              <a:t>hemmet, översyn av bostaden samt </a:t>
            </a:r>
            <a:r>
              <a:rPr lang="sv-SE" sz="2000" dirty="0" smtClean="0"/>
              <a:t/>
            </a:r>
            <a:br>
              <a:rPr lang="sv-SE" sz="2000" dirty="0" smtClean="0"/>
            </a:br>
            <a:r>
              <a:rPr lang="sv-SE" sz="2000" dirty="0" smtClean="0"/>
              <a:t>utprovning </a:t>
            </a:r>
            <a:r>
              <a:rPr lang="sv-SE" sz="2000" dirty="0"/>
              <a:t>av hjälpmedel. På vårdplaneringen beslutas att Tariq ska få kommunal hemsjukvård eftersom hans rehabiliteringsbehov bedöms behövas över tid och han har stora svårigheter att ta sig till </a:t>
            </a:r>
            <a:r>
              <a:rPr lang="sv-SE" sz="2000" dirty="0" err="1"/>
              <a:t>rehabmottagning</a:t>
            </a:r>
            <a:r>
              <a:rPr lang="sv-SE" sz="2000" dirty="0"/>
              <a:t>. Rullstolen har provats ut av sjukhusets arbetsterapeut men övriga hjälpmedel kommer kommunens arbetsterapeut att förskriva.</a:t>
            </a:r>
          </a:p>
          <a:p>
            <a:endParaRPr lang="sv-SE" sz="2000" dirty="0" smtClean="0"/>
          </a:p>
          <a:p>
            <a:endParaRPr lang="sv-SE" sz="2000" dirty="0"/>
          </a:p>
          <a:p>
            <a:endParaRPr lang="sv-SE" sz="2000" dirty="0"/>
          </a:p>
        </p:txBody>
      </p:sp>
    </p:spTree>
    <p:extLst>
      <p:ext uri="{BB962C8B-B14F-4D97-AF65-F5344CB8AC3E}">
        <p14:creationId xmlns:p14="http://schemas.microsoft.com/office/powerpoint/2010/main" val="1284793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10"/>
          <p:cNvSpPr txBox="1"/>
          <p:nvPr/>
        </p:nvSpPr>
        <p:spPr>
          <a:xfrm>
            <a:off x="317010" y="463175"/>
            <a:ext cx="3379451" cy="261610"/>
          </a:xfrm>
          <a:prstGeom prst="rect">
            <a:avLst/>
          </a:prstGeom>
          <a:noFill/>
        </p:spPr>
        <p:txBody>
          <a:bodyPr wrap="none" rtlCol="0">
            <a:spAutoFit/>
          </a:bodyPr>
          <a:lstStyle/>
          <a:p>
            <a:r>
              <a:rPr lang="sv-SE" sz="1100" dirty="0" smtClean="0">
                <a:latin typeface="+mj-lt"/>
                <a:ea typeface="Adobe Fan Heiti Std B" panose="020B0700000000000000" pitchFamily="34" charset="-128"/>
              </a:rPr>
              <a:t>Hälso- och sjukvårdsavtalet i Västra Götaland 2017-2020</a:t>
            </a:r>
            <a:endParaRPr lang="sv-SE" sz="1100" dirty="0">
              <a:latin typeface="+mj-lt"/>
              <a:ea typeface="Adobe Fan Heiti Std B" panose="020B0700000000000000" pitchFamily="34" charset="-128"/>
            </a:endParaRPr>
          </a:p>
        </p:txBody>
      </p:sp>
      <p:sp>
        <p:nvSpPr>
          <p:cNvPr id="13" name="textruta 12"/>
          <p:cNvSpPr txBox="1"/>
          <p:nvPr/>
        </p:nvSpPr>
        <p:spPr>
          <a:xfrm>
            <a:off x="317010" y="211707"/>
            <a:ext cx="1941557" cy="307777"/>
          </a:xfrm>
          <a:prstGeom prst="rect">
            <a:avLst/>
          </a:prstGeom>
          <a:noFill/>
        </p:spPr>
        <p:txBody>
          <a:bodyPr wrap="none" rtlCol="0">
            <a:spAutoFit/>
          </a:bodyPr>
          <a:lstStyle/>
          <a:p>
            <a:r>
              <a:rPr lang="sv-SE" sz="1400" dirty="0" smtClean="0">
                <a:solidFill>
                  <a:srgbClr val="44ABB1"/>
                </a:solidFill>
                <a:latin typeface="Britannic Bold" panose="020B0903060703020204" pitchFamily="34" charset="0"/>
                <a:ea typeface="Adobe Fan Heiti Std B" panose="020B0700000000000000" pitchFamily="34" charset="-128"/>
              </a:rPr>
              <a:t>Vägledande patientfall</a:t>
            </a:r>
            <a:endParaRPr lang="sv-SE" sz="1400" dirty="0">
              <a:solidFill>
                <a:srgbClr val="44ABB1"/>
              </a:solidFill>
              <a:latin typeface="Britannic Bold" panose="020B0903060703020204" pitchFamily="34" charset="0"/>
              <a:ea typeface="Adobe Fan Heiti Std B" panose="020B0700000000000000" pitchFamily="34" charset="-128"/>
            </a:endParaRPr>
          </a:p>
        </p:txBody>
      </p:sp>
      <p:grpSp>
        <p:nvGrpSpPr>
          <p:cNvPr id="14" name="Grupp 13"/>
          <p:cNvGrpSpPr/>
          <p:nvPr/>
        </p:nvGrpSpPr>
        <p:grpSpPr>
          <a:xfrm>
            <a:off x="8050182" y="6196040"/>
            <a:ext cx="3640961" cy="348568"/>
            <a:chOff x="347590" y="353633"/>
            <a:chExt cx="3640961" cy="348568"/>
          </a:xfrm>
        </p:grpSpPr>
        <p:pic>
          <p:nvPicPr>
            <p:cNvPr id="19" name="Bildobjekt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590" y="353633"/>
              <a:ext cx="1708667" cy="348568"/>
            </a:xfrm>
            <a:prstGeom prst="rect">
              <a:avLst/>
            </a:prstGeom>
          </p:spPr>
        </p:pic>
        <p:pic>
          <p:nvPicPr>
            <p:cNvPr id="20" name="Bildobjekt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3847" y="353633"/>
              <a:ext cx="1584704" cy="334370"/>
            </a:xfrm>
            <a:prstGeom prst="rect">
              <a:avLst/>
            </a:prstGeom>
          </p:spPr>
        </p:pic>
      </p:grpSp>
      <p:sp>
        <p:nvSpPr>
          <p:cNvPr id="10" name="textruta 9"/>
          <p:cNvSpPr txBox="1"/>
          <p:nvPr/>
        </p:nvSpPr>
        <p:spPr>
          <a:xfrm>
            <a:off x="317010" y="944721"/>
            <a:ext cx="2932213" cy="707886"/>
          </a:xfrm>
          <a:prstGeom prst="rect">
            <a:avLst/>
          </a:prstGeom>
          <a:noFill/>
        </p:spPr>
        <p:txBody>
          <a:bodyPr wrap="none" rtlCol="0">
            <a:spAutoFit/>
          </a:bodyPr>
          <a:lstStyle/>
          <a:p>
            <a:r>
              <a:rPr lang="sv-SE" sz="4000" dirty="0" smtClean="0">
                <a:solidFill>
                  <a:srgbClr val="FF9300"/>
                </a:solidFill>
                <a:latin typeface="Britannic Bold" panose="020B0903060703020204" pitchFamily="34" charset="0"/>
                <a:ea typeface="Adobe Fan Heiti Std B" panose="020B0700000000000000" pitchFamily="34" charset="-128"/>
              </a:rPr>
              <a:t>Tariq, 71 år</a:t>
            </a:r>
            <a:endParaRPr lang="sv-SE" sz="4000" dirty="0">
              <a:latin typeface="Britannic Bold" panose="020B0903060703020204" pitchFamily="34" charset="0"/>
              <a:ea typeface="Adobe Fan Heiti Std B" panose="020B0700000000000000" pitchFamily="34" charset="-128"/>
            </a:endParaRPr>
          </a:p>
        </p:txBody>
      </p:sp>
      <p:pic>
        <p:nvPicPr>
          <p:cNvPr id="4" name="Bildobjekt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1790" y="772510"/>
            <a:ext cx="7559040" cy="2343912"/>
          </a:xfrm>
          <a:prstGeom prst="rect">
            <a:avLst/>
          </a:prstGeom>
        </p:spPr>
      </p:pic>
      <p:sp>
        <p:nvSpPr>
          <p:cNvPr id="12" name="Rektangel 11"/>
          <p:cNvSpPr/>
          <p:nvPr/>
        </p:nvSpPr>
        <p:spPr>
          <a:xfrm>
            <a:off x="317010" y="1967140"/>
            <a:ext cx="10797680" cy="5632311"/>
          </a:xfrm>
          <a:prstGeom prst="rect">
            <a:avLst/>
          </a:prstGeom>
        </p:spPr>
        <p:txBody>
          <a:bodyPr wrap="square">
            <a:spAutoFit/>
          </a:bodyPr>
          <a:lstStyle/>
          <a:p>
            <a:r>
              <a:rPr lang="sv-SE" sz="2000" dirty="0" smtClean="0">
                <a:solidFill>
                  <a:srgbClr val="44ABB1"/>
                </a:solidFill>
                <a:latin typeface="Britannic Bold" panose="020B0903060703020204" pitchFamily="34" charset="0"/>
              </a:rPr>
              <a:t>Vägskäl 2:</a:t>
            </a:r>
            <a:endParaRPr lang="sv-SE" sz="2000" dirty="0"/>
          </a:p>
          <a:p>
            <a:r>
              <a:rPr lang="sv-SE" sz="2000" dirty="0"/>
              <a:t>Efter en tid blir Tariq piggare och orkar </a:t>
            </a:r>
            <a:r>
              <a:rPr lang="sv-SE" sz="2000" dirty="0" smtClean="0"/>
              <a:t/>
            </a:r>
            <a:br>
              <a:rPr lang="sv-SE" sz="2000" dirty="0" smtClean="0"/>
            </a:br>
            <a:r>
              <a:rPr lang="sv-SE" sz="2000" dirty="0" smtClean="0"/>
              <a:t>träna </a:t>
            </a:r>
            <a:r>
              <a:rPr lang="sv-SE" sz="2000" dirty="0"/>
              <a:t>längre stunder. Tariqs partner </a:t>
            </a:r>
            <a:r>
              <a:rPr lang="sv-SE" sz="2000" dirty="0" smtClean="0"/>
              <a:t/>
            </a:r>
            <a:br>
              <a:rPr lang="sv-SE" sz="2000" dirty="0" smtClean="0"/>
            </a:br>
            <a:r>
              <a:rPr lang="sv-SE" sz="2000" dirty="0" smtClean="0"/>
              <a:t>meddelar </a:t>
            </a:r>
            <a:r>
              <a:rPr lang="sv-SE" sz="2000" dirty="0"/>
              <a:t>kommunens arbetsterapeut </a:t>
            </a:r>
            <a:r>
              <a:rPr lang="sv-SE" sz="2000" dirty="0" smtClean="0"/>
              <a:t/>
            </a:r>
            <a:br>
              <a:rPr lang="sv-SE" sz="2000" dirty="0" smtClean="0"/>
            </a:br>
            <a:r>
              <a:rPr lang="sv-SE" sz="2000" dirty="0" smtClean="0"/>
              <a:t>att </a:t>
            </a:r>
            <a:r>
              <a:rPr lang="sv-SE" sz="2000" dirty="0"/>
              <a:t>de tänker kontakta </a:t>
            </a:r>
            <a:r>
              <a:rPr lang="sv-SE" sz="2000" dirty="0" err="1"/>
              <a:t>rehabmottagningens</a:t>
            </a:r>
            <a:r>
              <a:rPr lang="sv-SE" sz="2000" dirty="0"/>
              <a:t> </a:t>
            </a:r>
            <a:r>
              <a:rPr lang="sv-SE" sz="2000" dirty="0" smtClean="0"/>
              <a:t/>
            </a:r>
            <a:br>
              <a:rPr lang="sv-SE" sz="2000" dirty="0" smtClean="0"/>
            </a:br>
            <a:r>
              <a:rPr lang="sv-SE" sz="2000" dirty="0" err="1" smtClean="0"/>
              <a:t>neuroteam</a:t>
            </a:r>
            <a:r>
              <a:rPr lang="sv-SE" sz="2000" dirty="0" smtClean="0"/>
              <a:t> </a:t>
            </a:r>
            <a:r>
              <a:rPr lang="sv-SE" sz="2000" dirty="0"/>
              <a:t>för att få hjälp med rehabiliteringen. Kommunens </a:t>
            </a:r>
            <a:r>
              <a:rPr lang="sv-SE" sz="2000" dirty="0" err="1"/>
              <a:t>rehabpersonal</a:t>
            </a:r>
            <a:r>
              <a:rPr lang="sv-SE" sz="2000" dirty="0"/>
              <a:t> kallar personalen på </a:t>
            </a:r>
            <a:r>
              <a:rPr lang="sv-SE" sz="2000" dirty="0" err="1"/>
              <a:t>rehabmottagningen</a:t>
            </a:r>
            <a:r>
              <a:rPr lang="sv-SE" sz="2000" dirty="0"/>
              <a:t> till en samordnad individuell plan, SIP, för att planera för Tariqs fortsatta rehabilitering. </a:t>
            </a:r>
          </a:p>
          <a:p>
            <a:r>
              <a:rPr lang="sv-SE" sz="2000" dirty="0"/>
              <a:t>På SIP-mötet framkommer att Tariq nu orkar ta sig till mottagning och kan tillgodogöra sig träningen. Efter hemgång visade det sig dock att Tariq inte klarar av att hålla reda på vilka mediciner han ska ta och man beslutar därför om läkemedelsövertag av kommunal hemsjukvård. Tariq kommer därför fortsätta med kommunal hemsjukvård samtidigt som rehabiliteringen sker på </a:t>
            </a:r>
            <a:r>
              <a:rPr lang="sv-SE" sz="2000" dirty="0" err="1"/>
              <a:t>rehabmottagningen</a:t>
            </a:r>
            <a:r>
              <a:rPr lang="sv-SE" sz="2000" dirty="0"/>
              <a:t>. Eftersom Tariq har beslut på kommunal hemsjukvård har kommunen kostnadsansvar för hjälpmedel. Om </a:t>
            </a:r>
            <a:r>
              <a:rPr lang="sv-SE" sz="2000" dirty="0" err="1"/>
              <a:t>neuroteamets</a:t>
            </a:r>
            <a:r>
              <a:rPr lang="sv-SE" sz="2000" dirty="0"/>
              <a:t> arbetsterapeut eller fysioterapeut ska förskriva hjälpmedel behöver det förankras hos kostnadsansvarig på kommunen.</a:t>
            </a:r>
          </a:p>
          <a:p>
            <a:endParaRPr lang="sv-SE" sz="2000" dirty="0" smtClean="0"/>
          </a:p>
          <a:p>
            <a:endParaRPr lang="sv-SE" sz="2000" dirty="0"/>
          </a:p>
          <a:p>
            <a:endParaRPr lang="sv-SE" sz="2000" dirty="0"/>
          </a:p>
        </p:txBody>
      </p:sp>
    </p:spTree>
    <p:extLst>
      <p:ext uri="{BB962C8B-B14F-4D97-AF65-F5344CB8AC3E}">
        <p14:creationId xmlns:p14="http://schemas.microsoft.com/office/powerpoint/2010/main" val="2045091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10"/>
          <p:cNvSpPr txBox="1"/>
          <p:nvPr/>
        </p:nvSpPr>
        <p:spPr>
          <a:xfrm>
            <a:off x="317010" y="463175"/>
            <a:ext cx="3379451" cy="261610"/>
          </a:xfrm>
          <a:prstGeom prst="rect">
            <a:avLst/>
          </a:prstGeom>
          <a:noFill/>
        </p:spPr>
        <p:txBody>
          <a:bodyPr wrap="none" rtlCol="0">
            <a:spAutoFit/>
          </a:bodyPr>
          <a:lstStyle/>
          <a:p>
            <a:r>
              <a:rPr lang="sv-SE" sz="1100" dirty="0" smtClean="0">
                <a:latin typeface="+mj-lt"/>
                <a:ea typeface="Adobe Fan Heiti Std B" panose="020B0700000000000000" pitchFamily="34" charset="-128"/>
              </a:rPr>
              <a:t>Hälso- och sjukvårdsavtalet i Västra Götaland 2017-2020</a:t>
            </a:r>
            <a:endParaRPr lang="sv-SE" sz="1100" dirty="0">
              <a:latin typeface="+mj-lt"/>
              <a:ea typeface="Adobe Fan Heiti Std B" panose="020B0700000000000000" pitchFamily="34" charset="-128"/>
            </a:endParaRPr>
          </a:p>
        </p:txBody>
      </p:sp>
      <p:sp>
        <p:nvSpPr>
          <p:cNvPr id="13" name="textruta 12"/>
          <p:cNvSpPr txBox="1"/>
          <p:nvPr/>
        </p:nvSpPr>
        <p:spPr>
          <a:xfrm>
            <a:off x="317010" y="211707"/>
            <a:ext cx="1941557" cy="307777"/>
          </a:xfrm>
          <a:prstGeom prst="rect">
            <a:avLst/>
          </a:prstGeom>
          <a:noFill/>
        </p:spPr>
        <p:txBody>
          <a:bodyPr wrap="none" rtlCol="0">
            <a:spAutoFit/>
          </a:bodyPr>
          <a:lstStyle/>
          <a:p>
            <a:r>
              <a:rPr lang="sv-SE" sz="1400" dirty="0" smtClean="0">
                <a:solidFill>
                  <a:srgbClr val="44ABB1"/>
                </a:solidFill>
                <a:latin typeface="Britannic Bold" panose="020B0903060703020204" pitchFamily="34" charset="0"/>
                <a:ea typeface="Adobe Fan Heiti Std B" panose="020B0700000000000000" pitchFamily="34" charset="-128"/>
              </a:rPr>
              <a:t>Vägledande patientfall</a:t>
            </a:r>
            <a:endParaRPr lang="sv-SE" sz="1400" dirty="0">
              <a:solidFill>
                <a:srgbClr val="44ABB1"/>
              </a:solidFill>
              <a:latin typeface="Britannic Bold" panose="020B0903060703020204" pitchFamily="34" charset="0"/>
              <a:ea typeface="Adobe Fan Heiti Std B" panose="020B0700000000000000" pitchFamily="34" charset="-128"/>
            </a:endParaRPr>
          </a:p>
        </p:txBody>
      </p:sp>
      <p:grpSp>
        <p:nvGrpSpPr>
          <p:cNvPr id="14" name="Grupp 13"/>
          <p:cNvGrpSpPr/>
          <p:nvPr/>
        </p:nvGrpSpPr>
        <p:grpSpPr>
          <a:xfrm>
            <a:off x="8050182" y="6196040"/>
            <a:ext cx="3640961" cy="348568"/>
            <a:chOff x="347590" y="353633"/>
            <a:chExt cx="3640961" cy="348568"/>
          </a:xfrm>
        </p:grpSpPr>
        <p:pic>
          <p:nvPicPr>
            <p:cNvPr id="19" name="Bildobjekt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590" y="353633"/>
              <a:ext cx="1708667" cy="348568"/>
            </a:xfrm>
            <a:prstGeom prst="rect">
              <a:avLst/>
            </a:prstGeom>
          </p:spPr>
        </p:pic>
        <p:pic>
          <p:nvPicPr>
            <p:cNvPr id="20" name="Bildobjekt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3847" y="353633"/>
              <a:ext cx="1584704" cy="334370"/>
            </a:xfrm>
            <a:prstGeom prst="rect">
              <a:avLst/>
            </a:prstGeom>
          </p:spPr>
        </p:pic>
      </p:grpSp>
      <p:sp>
        <p:nvSpPr>
          <p:cNvPr id="10" name="textruta 9"/>
          <p:cNvSpPr txBox="1"/>
          <p:nvPr/>
        </p:nvSpPr>
        <p:spPr>
          <a:xfrm>
            <a:off x="317010" y="944721"/>
            <a:ext cx="2544286" cy="707886"/>
          </a:xfrm>
          <a:prstGeom prst="rect">
            <a:avLst/>
          </a:prstGeom>
          <a:noFill/>
        </p:spPr>
        <p:txBody>
          <a:bodyPr wrap="none" rtlCol="0">
            <a:spAutoFit/>
          </a:bodyPr>
          <a:lstStyle/>
          <a:p>
            <a:r>
              <a:rPr lang="sv-SE" sz="4000" dirty="0" smtClean="0">
                <a:solidFill>
                  <a:srgbClr val="FF9300"/>
                </a:solidFill>
                <a:latin typeface="Britannic Bold" panose="020B0903060703020204" pitchFamily="34" charset="0"/>
                <a:ea typeface="Adobe Fan Heiti Std B" panose="020B0700000000000000" pitchFamily="34" charset="-128"/>
              </a:rPr>
              <a:t>Ally, </a:t>
            </a:r>
            <a:r>
              <a:rPr lang="sv-SE" sz="4000" dirty="0">
                <a:solidFill>
                  <a:srgbClr val="FF9300"/>
                </a:solidFill>
                <a:latin typeface="Britannic Bold" panose="020B0903060703020204" pitchFamily="34" charset="0"/>
                <a:ea typeface="Adobe Fan Heiti Std B" panose="020B0700000000000000" pitchFamily="34" charset="-128"/>
              </a:rPr>
              <a:t>8</a:t>
            </a:r>
            <a:r>
              <a:rPr lang="sv-SE" sz="4000" dirty="0" smtClean="0">
                <a:solidFill>
                  <a:srgbClr val="FF9300"/>
                </a:solidFill>
                <a:latin typeface="Britannic Bold" panose="020B0903060703020204" pitchFamily="34" charset="0"/>
                <a:ea typeface="Adobe Fan Heiti Std B" panose="020B0700000000000000" pitchFamily="34" charset="-128"/>
              </a:rPr>
              <a:t>1 år</a:t>
            </a:r>
            <a:endParaRPr lang="sv-SE" sz="4000" dirty="0">
              <a:latin typeface="Britannic Bold" panose="020B0903060703020204" pitchFamily="34" charset="0"/>
              <a:ea typeface="Adobe Fan Heiti Std B" panose="020B0700000000000000" pitchFamily="34" charset="-128"/>
            </a:endParaRPr>
          </a:p>
        </p:txBody>
      </p:sp>
      <p:sp>
        <p:nvSpPr>
          <p:cNvPr id="3" name="Rektangel 2"/>
          <p:cNvSpPr/>
          <p:nvPr/>
        </p:nvSpPr>
        <p:spPr>
          <a:xfrm>
            <a:off x="317010" y="1967140"/>
            <a:ext cx="10797680" cy="2554545"/>
          </a:xfrm>
          <a:prstGeom prst="rect">
            <a:avLst/>
          </a:prstGeom>
        </p:spPr>
        <p:txBody>
          <a:bodyPr wrap="square">
            <a:spAutoFit/>
          </a:bodyPr>
          <a:lstStyle/>
          <a:p>
            <a:r>
              <a:rPr lang="sv-SE" sz="2000" dirty="0">
                <a:latin typeface="Britannic Bold" panose="020B0903060703020204" pitchFamily="34" charset="0"/>
              </a:rPr>
              <a:t>Scenario:</a:t>
            </a:r>
            <a:r>
              <a:rPr lang="sv-SE" sz="2000" b="1" dirty="0" smtClean="0"/>
              <a:t/>
            </a:r>
            <a:br>
              <a:rPr lang="sv-SE" sz="2000" b="1" dirty="0" smtClean="0"/>
            </a:br>
            <a:r>
              <a:rPr lang="sv-SE" sz="2000" dirty="0" smtClean="0"/>
              <a:t>Ally </a:t>
            </a:r>
            <a:r>
              <a:rPr lang="sv-SE" sz="2000" dirty="0"/>
              <a:t>har ramlat hemma och ådragit sig </a:t>
            </a:r>
            <a:r>
              <a:rPr lang="sv-SE" sz="2000" dirty="0" smtClean="0"/>
              <a:t/>
            </a:r>
            <a:br>
              <a:rPr lang="sv-SE" sz="2000" dirty="0" smtClean="0"/>
            </a:br>
            <a:r>
              <a:rPr lang="sv-SE" sz="2000" dirty="0" smtClean="0"/>
              <a:t>en </a:t>
            </a:r>
            <a:r>
              <a:rPr lang="sv-SE" sz="2000" dirty="0"/>
              <a:t>höftfraktur. Frakturen opereras och </a:t>
            </a:r>
            <a:r>
              <a:rPr lang="sv-SE" sz="2000" dirty="0" smtClean="0"/>
              <a:t/>
            </a:r>
            <a:br>
              <a:rPr lang="sv-SE" sz="2000" dirty="0" smtClean="0"/>
            </a:br>
            <a:r>
              <a:rPr lang="sv-SE" sz="2000" dirty="0" smtClean="0"/>
              <a:t>hon </a:t>
            </a:r>
            <a:r>
              <a:rPr lang="sv-SE" sz="2000" dirty="0"/>
              <a:t>får belasta höften fullt. </a:t>
            </a:r>
            <a:r>
              <a:rPr lang="sv-SE" sz="2000" dirty="0" smtClean="0"/>
              <a:t>Ally </a:t>
            </a:r>
            <a:r>
              <a:rPr lang="sv-SE" sz="2000" dirty="0"/>
              <a:t>ska ha </a:t>
            </a:r>
            <a:r>
              <a:rPr lang="sv-SE" sz="2000" dirty="0" smtClean="0"/>
              <a:t/>
            </a:r>
            <a:br>
              <a:rPr lang="sv-SE" sz="2000" dirty="0" smtClean="0"/>
            </a:br>
            <a:r>
              <a:rPr lang="sv-SE" sz="2000" dirty="0" smtClean="0"/>
              <a:t>Fragmin-injektion </a:t>
            </a:r>
            <a:r>
              <a:rPr lang="sv-SE" sz="2000" dirty="0"/>
              <a:t>under </a:t>
            </a:r>
            <a:r>
              <a:rPr lang="sv-SE" sz="2000" dirty="0" smtClean="0"/>
              <a:t>tre </a:t>
            </a:r>
            <a:r>
              <a:rPr lang="sv-SE" sz="2000" dirty="0"/>
              <a:t>veckor men </a:t>
            </a:r>
            <a:r>
              <a:rPr lang="sv-SE" sz="2000" dirty="0" smtClean="0"/>
              <a:t/>
            </a:r>
            <a:br>
              <a:rPr lang="sv-SE" sz="2000" dirty="0" smtClean="0"/>
            </a:br>
            <a:r>
              <a:rPr lang="sv-SE" sz="2000" dirty="0" smtClean="0"/>
              <a:t>behöver </a:t>
            </a:r>
            <a:r>
              <a:rPr lang="sv-SE" sz="2000" dirty="0"/>
              <a:t>inga övriga medicinska insatser. </a:t>
            </a:r>
          </a:p>
          <a:p>
            <a:r>
              <a:rPr lang="sv-SE" sz="2000" dirty="0"/>
              <a:t>Hon bor på landet i villa med två våningar och har drygt en mil till vårdcentral och </a:t>
            </a:r>
            <a:r>
              <a:rPr lang="sv-SE" sz="2000" dirty="0" err="1"/>
              <a:t>rehabmottagning</a:t>
            </a:r>
            <a:r>
              <a:rPr lang="sv-SE" sz="2000" dirty="0"/>
              <a:t>. Ally behöver stöd för att träna styrka, förflyttningar och att bibehålla fysisk förmåga</a:t>
            </a:r>
            <a:r>
              <a:rPr lang="sv-SE" sz="2000" dirty="0" smtClean="0"/>
              <a:t>.</a:t>
            </a:r>
            <a:endParaRPr lang="sv-SE" sz="2000" dirty="0"/>
          </a:p>
        </p:txBody>
      </p:sp>
      <p:pic>
        <p:nvPicPr>
          <p:cNvPr id="4" name="Bildobjekt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1790" y="772510"/>
            <a:ext cx="7559040" cy="2343912"/>
          </a:xfrm>
          <a:prstGeom prst="rect">
            <a:avLst/>
          </a:prstGeom>
        </p:spPr>
      </p:pic>
      <p:sp>
        <p:nvSpPr>
          <p:cNvPr id="2" name="Rektangel 1"/>
          <p:cNvSpPr/>
          <p:nvPr/>
        </p:nvSpPr>
        <p:spPr>
          <a:xfrm>
            <a:off x="317010" y="6267801"/>
            <a:ext cx="6793238" cy="276999"/>
          </a:xfrm>
          <a:prstGeom prst="rect">
            <a:avLst/>
          </a:prstGeom>
        </p:spPr>
        <p:txBody>
          <a:bodyPr wrap="square">
            <a:spAutoFit/>
          </a:bodyPr>
          <a:lstStyle/>
          <a:p>
            <a:r>
              <a:rPr lang="sv-SE" b="1" i="1" baseline="30000" dirty="0">
                <a:solidFill>
                  <a:srgbClr val="000000"/>
                </a:solidFill>
                <a:latin typeface="Calibri" panose="020F0502020204030204" pitchFamily="34" charset="0"/>
              </a:rPr>
              <a:t>Patientfallet Ally berör särskilt avsnitt 3.3-3.5 samt 3.7 och 3.11 i Hälso- och sjukvårdsavtalet.</a:t>
            </a:r>
          </a:p>
        </p:txBody>
      </p:sp>
    </p:spTree>
    <p:extLst>
      <p:ext uri="{BB962C8B-B14F-4D97-AF65-F5344CB8AC3E}">
        <p14:creationId xmlns:p14="http://schemas.microsoft.com/office/powerpoint/2010/main" val="1537828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10"/>
          <p:cNvSpPr txBox="1"/>
          <p:nvPr/>
        </p:nvSpPr>
        <p:spPr>
          <a:xfrm>
            <a:off x="317010" y="463175"/>
            <a:ext cx="3379451" cy="261610"/>
          </a:xfrm>
          <a:prstGeom prst="rect">
            <a:avLst/>
          </a:prstGeom>
          <a:noFill/>
        </p:spPr>
        <p:txBody>
          <a:bodyPr wrap="none" rtlCol="0">
            <a:spAutoFit/>
          </a:bodyPr>
          <a:lstStyle/>
          <a:p>
            <a:r>
              <a:rPr lang="sv-SE" sz="1100" dirty="0" smtClean="0">
                <a:latin typeface="+mj-lt"/>
                <a:ea typeface="Adobe Fan Heiti Std B" panose="020B0700000000000000" pitchFamily="34" charset="-128"/>
              </a:rPr>
              <a:t>Hälso- och sjukvårdsavtalet i Västra Götaland 2017-2020</a:t>
            </a:r>
            <a:endParaRPr lang="sv-SE" sz="1100" dirty="0">
              <a:latin typeface="+mj-lt"/>
              <a:ea typeface="Adobe Fan Heiti Std B" panose="020B0700000000000000" pitchFamily="34" charset="-128"/>
            </a:endParaRPr>
          </a:p>
        </p:txBody>
      </p:sp>
      <p:sp>
        <p:nvSpPr>
          <p:cNvPr id="13" name="textruta 12"/>
          <p:cNvSpPr txBox="1"/>
          <p:nvPr/>
        </p:nvSpPr>
        <p:spPr>
          <a:xfrm>
            <a:off x="317010" y="211707"/>
            <a:ext cx="1941557" cy="307777"/>
          </a:xfrm>
          <a:prstGeom prst="rect">
            <a:avLst/>
          </a:prstGeom>
          <a:noFill/>
        </p:spPr>
        <p:txBody>
          <a:bodyPr wrap="none" rtlCol="0">
            <a:spAutoFit/>
          </a:bodyPr>
          <a:lstStyle/>
          <a:p>
            <a:r>
              <a:rPr lang="sv-SE" sz="1400" dirty="0" smtClean="0">
                <a:solidFill>
                  <a:srgbClr val="44ABB1"/>
                </a:solidFill>
                <a:latin typeface="Britannic Bold" panose="020B0903060703020204" pitchFamily="34" charset="0"/>
                <a:ea typeface="Adobe Fan Heiti Std B" panose="020B0700000000000000" pitchFamily="34" charset="-128"/>
              </a:rPr>
              <a:t>Vägledande patientfall</a:t>
            </a:r>
            <a:endParaRPr lang="sv-SE" sz="1400" dirty="0">
              <a:solidFill>
                <a:srgbClr val="44ABB1"/>
              </a:solidFill>
              <a:latin typeface="Britannic Bold" panose="020B0903060703020204" pitchFamily="34" charset="0"/>
              <a:ea typeface="Adobe Fan Heiti Std B" panose="020B0700000000000000" pitchFamily="34" charset="-128"/>
            </a:endParaRPr>
          </a:p>
        </p:txBody>
      </p:sp>
      <p:grpSp>
        <p:nvGrpSpPr>
          <p:cNvPr id="14" name="Grupp 13"/>
          <p:cNvGrpSpPr/>
          <p:nvPr/>
        </p:nvGrpSpPr>
        <p:grpSpPr>
          <a:xfrm>
            <a:off x="8050182" y="6196040"/>
            <a:ext cx="3640961" cy="348568"/>
            <a:chOff x="347590" y="353633"/>
            <a:chExt cx="3640961" cy="348568"/>
          </a:xfrm>
        </p:grpSpPr>
        <p:pic>
          <p:nvPicPr>
            <p:cNvPr id="19" name="Bildobjekt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590" y="353633"/>
              <a:ext cx="1708667" cy="348568"/>
            </a:xfrm>
            <a:prstGeom prst="rect">
              <a:avLst/>
            </a:prstGeom>
          </p:spPr>
        </p:pic>
        <p:pic>
          <p:nvPicPr>
            <p:cNvPr id="20" name="Bildobjekt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3847" y="353633"/>
              <a:ext cx="1584704" cy="334370"/>
            </a:xfrm>
            <a:prstGeom prst="rect">
              <a:avLst/>
            </a:prstGeom>
          </p:spPr>
        </p:pic>
      </p:grpSp>
      <p:sp>
        <p:nvSpPr>
          <p:cNvPr id="10" name="textruta 9"/>
          <p:cNvSpPr txBox="1"/>
          <p:nvPr/>
        </p:nvSpPr>
        <p:spPr>
          <a:xfrm>
            <a:off x="317010" y="944721"/>
            <a:ext cx="2544286" cy="707886"/>
          </a:xfrm>
          <a:prstGeom prst="rect">
            <a:avLst/>
          </a:prstGeom>
          <a:noFill/>
        </p:spPr>
        <p:txBody>
          <a:bodyPr wrap="none" rtlCol="0">
            <a:spAutoFit/>
          </a:bodyPr>
          <a:lstStyle/>
          <a:p>
            <a:r>
              <a:rPr lang="sv-SE" sz="4000" dirty="0" smtClean="0">
                <a:solidFill>
                  <a:srgbClr val="FF9300"/>
                </a:solidFill>
                <a:latin typeface="Britannic Bold" panose="020B0903060703020204" pitchFamily="34" charset="0"/>
                <a:ea typeface="Adobe Fan Heiti Std B" panose="020B0700000000000000" pitchFamily="34" charset="-128"/>
              </a:rPr>
              <a:t>Ally, </a:t>
            </a:r>
            <a:r>
              <a:rPr lang="sv-SE" sz="4000" dirty="0">
                <a:solidFill>
                  <a:srgbClr val="FF9300"/>
                </a:solidFill>
                <a:latin typeface="Britannic Bold" panose="020B0903060703020204" pitchFamily="34" charset="0"/>
                <a:ea typeface="Adobe Fan Heiti Std B" panose="020B0700000000000000" pitchFamily="34" charset="-128"/>
              </a:rPr>
              <a:t>8</a:t>
            </a:r>
            <a:r>
              <a:rPr lang="sv-SE" sz="4000" dirty="0" smtClean="0">
                <a:solidFill>
                  <a:srgbClr val="FF9300"/>
                </a:solidFill>
                <a:latin typeface="Britannic Bold" panose="020B0903060703020204" pitchFamily="34" charset="0"/>
                <a:ea typeface="Adobe Fan Heiti Std B" panose="020B0700000000000000" pitchFamily="34" charset="-128"/>
              </a:rPr>
              <a:t>1 år</a:t>
            </a:r>
            <a:endParaRPr lang="sv-SE" sz="4000" dirty="0">
              <a:latin typeface="Britannic Bold" panose="020B0903060703020204" pitchFamily="34" charset="0"/>
              <a:ea typeface="Adobe Fan Heiti Std B" panose="020B0700000000000000" pitchFamily="34" charset="-128"/>
            </a:endParaRPr>
          </a:p>
        </p:txBody>
      </p:sp>
      <p:sp>
        <p:nvSpPr>
          <p:cNvPr id="3" name="Rektangel 2"/>
          <p:cNvSpPr/>
          <p:nvPr/>
        </p:nvSpPr>
        <p:spPr>
          <a:xfrm>
            <a:off x="317010" y="1967140"/>
            <a:ext cx="10797680" cy="3170099"/>
          </a:xfrm>
          <a:prstGeom prst="rect">
            <a:avLst/>
          </a:prstGeom>
        </p:spPr>
        <p:txBody>
          <a:bodyPr wrap="square">
            <a:spAutoFit/>
          </a:bodyPr>
          <a:lstStyle/>
          <a:p>
            <a:r>
              <a:rPr lang="sv-SE" sz="2000" dirty="0">
                <a:solidFill>
                  <a:srgbClr val="44ABB1"/>
                </a:solidFill>
                <a:latin typeface="Britannic Bold" panose="020B0903060703020204" pitchFamily="34" charset="0"/>
              </a:rPr>
              <a:t>Vägskäl </a:t>
            </a:r>
            <a:r>
              <a:rPr lang="sv-SE" sz="2000" dirty="0" smtClean="0">
                <a:solidFill>
                  <a:srgbClr val="44ABB1"/>
                </a:solidFill>
                <a:latin typeface="Britannic Bold" panose="020B0903060703020204" pitchFamily="34" charset="0"/>
              </a:rPr>
              <a:t>1:</a:t>
            </a:r>
            <a:r>
              <a:rPr lang="sv-SE" sz="2000" b="1" dirty="0" smtClean="0"/>
              <a:t/>
            </a:r>
            <a:br>
              <a:rPr lang="sv-SE" sz="2000" b="1" dirty="0" smtClean="0"/>
            </a:br>
            <a:r>
              <a:rPr lang="sv-SE" sz="2000" dirty="0"/>
              <a:t>Sjukhuset kallar till samordnad vård- </a:t>
            </a:r>
            <a:r>
              <a:rPr lang="sv-SE" sz="2000" dirty="0" smtClean="0"/>
              <a:t/>
            </a:r>
            <a:br>
              <a:rPr lang="sv-SE" sz="2000" dirty="0" smtClean="0"/>
            </a:br>
            <a:r>
              <a:rPr lang="sv-SE" sz="2000" dirty="0" smtClean="0"/>
              <a:t>och </a:t>
            </a:r>
            <a:r>
              <a:rPr lang="sv-SE" sz="2000" dirty="0"/>
              <a:t>omsorgsplanering, SVPL. På denna </a:t>
            </a:r>
            <a:r>
              <a:rPr lang="sv-SE" sz="2000" dirty="0" smtClean="0"/>
              <a:t/>
            </a:r>
            <a:br>
              <a:rPr lang="sv-SE" sz="2000" dirty="0" smtClean="0"/>
            </a:br>
            <a:r>
              <a:rPr lang="sv-SE" sz="2000" dirty="0" smtClean="0"/>
              <a:t>lyfts </a:t>
            </a:r>
            <a:r>
              <a:rPr lang="sv-SE" sz="2000" dirty="0"/>
              <a:t>behov av träning av förflyttningar </a:t>
            </a:r>
            <a:r>
              <a:rPr lang="sv-SE" sz="2000" dirty="0" smtClean="0"/>
              <a:t/>
            </a:r>
            <a:br>
              <a:rPr lang="sv-SE" sz="2000" dirty="0" smtClean="0"/>
            </a:br>
            <a:r>
              <a:rPr lang="sv-SE" sz="2000" dirty="0" smtClean="0"/>
              <a:t>och </a:t>
            </a:r>
            <a:r>
              <a:rPr lang="sv-SE" sz="2000" dirty="0"/>
              <a:t>att bibehålla fysik förmåga samt </a:t>
            </a:r>
            <a:r>
              <a:rPr lang="sv-SE" sz="2000" dirty="0" smtClean="0"/>
              <a:t/>
            </a:r>
            <a:br>
              <a:rPr lang="sv-SE" sz="2000" dirty="0" smtClean="0"/>
            </a:br>
            <a:r>
              <a:rPr lang="sv-SE" sz="2000" dirty="0" smtClean="0"/>
              <a:t>utprovning </a:t>
            </a:r>
            <a:r>
              <a:rPr lang="sv-SE" sz="2000" dirty="0"/>
              <a:t>av hjälpmedel. Ally behöver också insatser från hemtjänsten för att klara sig hemma efter utskrivning. Ally har mycket svårt att gå i trappan när man försöker träna detta på sjukhuset inför utskrivning. På vårdplaneringsmötet beslutas att hon ska få kommunal hemsjukvård eftersom det innebär stora svårigheter att ta sig till vårdcentral och </a:t>
            </a:r>
            <a:r>
              <a:rPr lang="sv-SE" sz="2000" dirty="0" err="1"/>
              <a:t>rehabmottagning</a:t>
            </a:r>
            <a:r>
              <a:rPr lang="sv-SE" sz="2000" dirty="0"/>
              <a:t>. Under denna tid ges de ordinerade Fragmin-injektionerna av hemsjukvården.</a:t>
            </a:r>
          </a:p>
        </p:txBody>
      </p:sp>
      <p:pic>
        <p:nvPicPr>
          <p:cNvPr id="4" name="Bildobjekt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1790" y="772510"/>
            <a:ext cx="7559040" cy="2343912"/>
          </a:xfrm>
          <a:prstGeom prst="rect">
            <a:avLst/>
          </a:prstGeom>
        </p:spPr>
      </p:pic>
    </p:spTree>
    <p:extLst>
      <p:ext uri="{BB962C8B-B14F-4D97-AF65-F5344CB8AC3E}">
        <p14:creationId xmlns:p14="http://schemas.microsoft.com/office/powerpoint/2010/main" val="3318340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10"/>
          <p:cNvSpPr txBox="1"/>
          <p:nvPr/>
        </p:nvSpPr>
        <p:spPr>
          <a:xfrm>
            <a:off x="317010" y="463175"/>
            <a:ext cx="3379451" cy="261610"/>
          </a:xfrm>
          <a:prstGeom prst="rect">
            <a:avLst/>
          </a:prstGeom>
          <a:noFill/>
        </p:spPr>
        <p:txBody>
          <a:bodyPr wrap="none" rtlCol="0">
            <a:spAutoFit/>
          </a:bodyPr>
          <a:lstStyle/>
          <a:p>
            <a:r>
              <a:rPr lang="sv-SE" sz="1100" dirty="0" smtClean="0">
                <a:latin typeface="+mj-lt"/>
                <a:ea typeface="Adobe Fan Heiti Std B" panose="020B0700000000000000" pitchFamily="34" charset="-128"/>
              </a:rPr>
              <a:t>Hälso- och sjukvårdsavtalet i Västra Götaland 2017-2020</a:t>
            </a:r>
            <a:endParaRPr lang="sv-SE" sz="1100" dirty="0">
              <a:latin typeface="+mj-lt"/>
              <a:ea typeface="Adobe Fan Heiti Std B" panose="020B0700000000000000" pitchFamily="34" charset="-128"/>
            </a:endParaRPr>
          </a:p>
        </p:txBody>
      </p:sp>
      <p:sp>
        <p:nvSpPr>
          <p:cNvPr id="13" name="textruta 12"/>
          <p:cNvSpPr txBox="1"/>
          <p:nvPr/>
        </p:nvSpPr>
        <p:spPr>
          <a:xfrm>
            <a:off x="317010" y="211707"/>
            <a:ext cx="1941557" cy="307777"/>
          </a:xfrm>
          <a:prstGeom prst="rect">
            <a:avLst/>
          </a:prstGeom>
          <a:noFill/>
        </p:spPr>
        <p:txBody>
          <a:bodyPr wrap="none" rtlCol="0">
            <a:spAutoFit/>
          </a:bodyPr>
          <a:lstStyle/>
          <a:p>
            <a:r>
              <a:rPr lang="sv-SE" sz="1400" dirty="0" smtClean="0">
                <a:solidFill>
                  <a:srgbClr val="44ABB1"/>
                </a:solidFill>
                <a:latin typeface="Britannic Bold" panose="020B0903060703020204" pitchFamily="34" charset="0"/>
                <a:ea typeface="Adobe Fan Heiti Std B" panose="020B0700000000000000" pitchFamily="34" charset="-128"/>
              </a:rPr>
              <a:t>Vägledande patientfall</a:t>
            </a:r>
            <a:endParaRPr lang="sv-SE" sz="1400" dirty="0">
              <a:solidFill>
                <a:srgbClr val="44ABB1"/>
              </a:solidFill>
              <a:latin typeface="Britannic Bold" panose="020B0903060703020204" pitchFamily="34" charset="0"/>
              <a:ea typeface="Adobe Fan Heiti Std B" panose="020B0700000000000000" pitchFamily="34" charset="-128"/>
            </a:endParaRPr>
          </a:p>
        </p:txBody>
      </p:sp>
      <p:grpSp>
        <p:nvGrpSpPr>
          <p:cNvPr id="14" name="Grupp 13"/>
          <p:cNvGrpSpPr/>
          <p:nvPr/>
        </p:nvGrpSpPr>
        <p:grpSpPr>
          <a:xfrm>
            <a:off x="8050182" y="6196040"/>
            <a:ext cx="3640961" cy="348568"/>
            <a:chOff x="347590" y="353633"/>
            <a:chExt cx="3640961" cy="348568"/>
          </a:xfrm>
        </p:grpSpPr>
        <p:pic>
          <p:nvPicPr>
            <p:cNvPr id="19" name="Bildobjekt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590" y="353633"/>
              <a:ext cx="1708667" cy="348568"/>
            </a:xfrm>
            <a:prstGeom prst="rect">
              <a:avLst/>
            </a:prstGeom>
          </p:spPr>
        </p:pic>
        <p:pic>
          <p:nvPicPr>
            <p:cNvPr id="20" name="Bildobjekt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3847" y="353633"/>
              <a:ext cx="1584704" cy="334370"/>
            </a:xfrm>
            <a:prstGeom prst="rect">
              <a:avLst/>
            </a:prstGeom>
          </p:spPr>
        </p:pic>
      </p:grpSp>
      <p:sp>
        <p:nvSpPr>
          <p:cNvPr id="10" name="textruta 9"/>
          <p:cNvSpPr txBox="1"/>
          <p:nvPr/>
        </p:nvSpPr>
        <p:spPr>
          <a:xfrm>
            <a:off x="317010" y="944721"/>
            <a:ext cx="2544286" cy="707886"/>
          </a:xfrm>
          <a:prstGeom prst="rect">
            <a:avLst/>
          </a:prstGeom>
          <a:noFill/>
        </p:spPr>
        <p:txBody>
          <a:bodyPr wrap="none" rtlCol="0">
            <a:spAutoFit/>
          </a:bodyPr>
          <a:lstStyle/>
          <a:p>
            <a:r>
              <a:rPr lang="sv-SE" sz="4000" dirty="0" smtClean="0">
                <a:solidFill>
                  <a:srgbClr val="FF9300"/>
                </a:solidFill>
                <a:latin typeface="Britannic Bold" panose="020B0903060703020204" pitchFamily="34" charset="0"/>
                <a:ea typeface="Adobe Fan Heiti Std B" panose="020B0700000000000000" pitchFamily="34" charset="-128"/>
              </a:rPr>
              <a:t>Ally, </a:t>
            </a:r>
            <a:r>
              <a:rPr lang="sv-SE" sz="4000" dirty="0">
                <a:solidFill>
                  <a:srgbClr val="FF9300"/>
                </a:solidFill>
                <a:latin typeface="Britannic Bold" panose="020B0903060703020204" pitchFamily="34" charset="0"/>
                <a:ea typeface="Adobe Fan Heiti Std B" panose="020B0700000000000000" pitchFamily="34" charset="-128"/>
              </a:rPr>
              <a:t>8</a:t>
            </a:r>
            <a:r>
              <a:rPr lang="sv-SE" sz="4000" dirty="0" smtClean="0">
                <a:solidFill>
                  <a:srgbClr val="FF9300"/>
                </a:solidFill>
                <a:latin typeface="Britannic Bold" panose="020B0903060703020204" pitchFamily="34" charset="0"/>
                <a:ea typeface="Adobe Fan Heiti Std B" panose="020B0700000000000000" pitchFamily="34" charset="-128"/>
              </a:rPr>
              <a:t>1 år</a:t>
            </a:r>
            <a:endParaRPr lang="sv-SE" sz="4000" dirty="0">
              <a:latin typeface="Britannic Bold" panose="020B0903060703020204" pitchFamily="34" charset="0"/>
              <a:ea typeface="Adobe Fan Heiti Std B" panose="020B0700000000000000" pitchFamily="34" charset="-128"/>
            </a:endParaRPr>
          </a:p>
        </p:txBody>
      </p:sp>
      <p:sp>
        <p:nvSpPr>
          <p:cNvPr id="3" name="Rektangel 2"/>
          <p:cNvSpPr/>
          <p:nvPr/>
        </p:nvSpPr>
        <p:spPr>
          <a:xfrm>
            <a:off x="317010" y="1967140"/>
            <a:ext cx="10797680" cy="2554545"/>
          </a:xfrm>
          <a:prstGeom prst="rect">
            <a:avLst/>
          </a:prstGeom>
        </p:spPr>
        <p:txBody>
          <a:bodyPr wrap="square">
            <a:spAutoFit/>
          </a:bodyPr>
          <a:lstStyle/>
          <a:p>
            <a:r>
              <a:rPr lang="sv-SE" sz="2000" dirty="0">
                <a:solidFill>
                  <a:srgbClr val="44ABB1"/>
                </a:solidFill>
                <a:latin typeface="Britannic Bold" panose="020B0903060703020204" pitchFamily="34" charset="0"/>
              </a:rPr>
              <a:t>Vägskäl 2</a:t>
            </a:r>
            <a:r>
              <a:rPr lang="sv-SE" sz="2000" dirty="0" smtClean="0">
                <a:solidFill>
                  <a:srgbClr val="44ABB1"/>
                </a:solidFill>
                <a:latin typeface="Britannic Bold" panose="020B0903060703020204" pitchFamily="34" charset="0"/>
              </a:rPr>
              <a:t>:</a:t>
            </a:r>
            <a:r>
              <a:rPr lang="sv-SE" sz="2000" b="1" dirty="0" smtClean="0"/>
              <a:t/>
            </a:r>
            <a:br>
              <a:rPr lang="sv-SE" sz="2000" b="1" dirty="0" smtClean="0"/>
            </a:br>
            <a:r>
              <a:rPr lang="sv-SE" sz="2000" dirty="0"/>
              <a:t>Följande tre veckor kommer kommunens </a:t>
            </a:r>
            <a:r>
              <a:rPr lang="sv-SE" sz="2000" dirty="0" smtClean="0"/>
              <a:t/>
            </a:r>
            <a:br>
              <a:rPr lang="sv-SE" sz="2000" dirty="0" smtClean="0"/>
            </a:br>
            <a:r>
              <a:rPr lang="sv-SE" sz="2000" dirty="0" smtClean="0"/>
              <a:t>sjuksköterska </a:t>
            </a:r>
            <a:r>
              <a:rPr lang="sv-SE" sz="2000" dirty="0"/>
              <a:t>hem dagligen för att ge </a:t>
            </a:r>
            <a:r>
              <a:rPr lang="sv-SE" sz="2000" dirty="0" smtClean="0"/>
              <a:t/>
            </a:r>
            <a:br>
              <a:rPr lang="sv-SE" sz="2000" dirty="0" smtClean="0"/>
            </a:br>
            <a:r>
              <a:rPr lang="sv-SE" sz="2000" dirty="0" smtClean="0"/>
              <a:t>Fragmin-injektionen</a:t>
            </a:r>
            <a:r>
              <a:rPr lang="sv-SE" sz="2000" dirty="0"/>
              <a:t>. Kommunens </a:t>
            </a:r>
            <a:r>
              <a:rPr lang="sv-SE" sz="2000" dirty="0" err="1" smtClean="0"/>
              <a:t>fysio</a:t>
            </a:r>
            <a:r>
              <a:rPr lang="sv-SE" sz="2000" dirty="0" smtClean="0"/>
              <a:t>-</a:t>
            </a:r>
            <a:br>
              <a:rPr lang="sv-SE" sz="2000" dirty="0" smtClean="0"/>
            </a:br>
            <a:r>
              <a:rPr lang="sv-SE" sz="2000" dirty="0" smtClean="0"/>
              <a:t>terapeut </a:t>
            </a:r>
            <a:r>
              <a:rPr lang="sv-SE" sz="2000" dirty="0"/>
              <a:t>har förskrivit en rollator och </a:t>
            </a:r>
            <a:r>
              <a:rPr lang="sv-SE" sz="2000" dirty="0" smtClean="0"/>
              <a:t/>
            </a:r>
            <a:br>
              <a:rPr lang="sv-SE" sz="2000" dirty="0" smtClean="0"/>
            </a:br>
            <a:r>
              <a:rPr lang="sv-SE" sz="2000" dirty="0" smtClean="0"/>
              <a:t>Ally </a:t>
            </a:r>
            <a:r>
              <a:rPr lang="sv-SE" sz="2000" dirty="0" err="1"/>
              <a:t>gångtränar</a:t>
            </a:r>
            <a:r>
              <a:rPr lang="sv-SE" sz="2000" dirty="0"/>
              <a:t> med denna dagligen med hemtjänstpersonalen enligt fysioterapeutens ordination. Kommunens arbetsterapeut och fysioterapeut bedömer att Ally behöver längre tid av rehabilitering innan hon klarar förflyttningar och aktiviteter i det dagliga livet, ADL, självständigt. </a:t>
            </a:r>
          </a:p>
        </p:txBody>
      </p:sp>
      <p:pic>
        <p:nvPicPr>
          <p:cNvPr id="4" name="Bildobjekt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1790" y="772510"/>
            <a:ext cx="7559040" cy="2343912"/>
          </a:xfrm>
          <a:prstGeom prst="rect">
            <a:avLst/>
          </a:prstGeom>
        </p:spPr>
      </p:pic>
    </p:spTree>
    <p:extLst>
      <p:ext uri="{BB962C8B-B14F-4D97-AF65-F5344CB8AC3E}">
        <p14:creationId xmlns:p14="http://schemas.microsoft.com/office/powerpoint/2010/main" val="1851142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10"/>
          <p:cNvSpPr txBox="1"/>
          <p:nvPr/>
        </p:nvSpPr>
        <p:spPr>
          <a:xfrm>
            <a:off x="317010" y="463175"/>
            <a:ext cx="3379451" cy="261610"/>
          </a:xfrm>
          <a:prstGeom prst="rect">
            <a:avLst/>
          </a:prstGeom>
          <a:noFill/>
        </p:spPr>
        <p:txBody>
          <a:bodyPr wrap="none" rtlCol="0">
            <a:spAutoFit/>
          </a:bodyPr>
          <a:lstStyle/>
          <a:p>
            <a:r>
              <a:rPr lang="sv-SE" sz="1100" dirty="0" smtClean="0">
                <a:latin typeface="+mj-lt"/>
                <a:ea typeface="Adobe Fan Heiti Std B" panose="020B0700000000000000" pitchFamily="34" charset="-128"/>
              </a:rPr>
              <a:t>Hälso- och sjukvårdsavtalet i Västra Götaland 2017-2020</a:t>
            </a:r>
            <a:endParaRPr lang="sv-SE" sz="1100" dirty="0">
              <a:latin typeface="+mj-lt"/>
              <a:ea typeface="Adobe Fan Heiti Std B" panose="020B0700000000000000" pitchFamily="34" charset="-128"/>
            </a:endParaRPr>
          </a:p>
        </p:txBody>
      </p:sp>
      <p:sp>
        <p:nvSpPr>
          <p:cNvPr id="13" name="textruta 12"/>
          <p:cNvSpPr txBox="1"/>
          <p:nvPr/>
        </p:nvSpPr>
        <p:spPr>
          <a:xfrm>
            <a:off x="317010" y="211707"/>
            <a:ext cx="1941557" cy="307777"/>
          </a:xfrm>
          <a:prstGeom prst="rect">
            <a:avLst/>
          </a:prstGeom>
          <a:noFill/>
        </p:spPr>
        <p:txBody>
          <a:bodyPr wrap="none" rtlCol="0">
            <a:spAutoFit/>
          </a:bodyPr>
          <a:lstStyle/>
          <a:p>
            <a:r>
              <a:rPr lang="sv-SE" sz="1400" dirty="0" smtClean="0">
                <a:solidFill>
                  <a:srgbClr val="44ABB1"/>
                </a:solidFill>
                <a:latin typeface="Britannic Bold" panose="020B0903060703020204" pitchFamily="34" charset="0"/>
                <a:ea typeface="Adobe Fan Heiti Std B" panose="020B0700000000000000" pitchFamily="34" charset="-128"/>
              </a:rPr>
              <a:t>Vägledande patientfall</a:t>
            </a:r>
            <a:endParaRPr lang="sv-SE" sz="1400" dirty="0">
              <a:solidFill>
                <a:srgbClr val="44ABB1"/>
              </a:solidFill>
              <a:latin typeface="Britannic Bold" panose="020B0903060703020204" pitchFamily="34" charset="0"/>
              <a:ea typeface="Adobe Fan Heiti Std B" panose="020B0700000000000000" pitchFamily="34" charset="-128"/>
            </a:endParaRPr>
          </a:p>
        </p:txBody>
      </p:sp>
      <p:grpSp>
        <p:nvGrpSpPr>
          <p:cNvPr id="14" name="Grupp 13"/>
          <p:cNvGrpSpPr/>
          <p:nvPr/>
        </p:nvGrpSpPr>
        <p:grpSpPr>
          <a:xfrm>
            <a:off x="8050182" y="6196040"/>
            <a:ext cx="3640961" cy="348568"/>
            <a:chOff x="347590" y="353633"/>
            <a:chExt cx="3640961" cy="348568"/>
          </a:xfrm>
        </p:grpSpPr>
        <p:pic>
          <p:nvPicPr>
            <p:cNvPr id="19" name="Bildobjekt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590" y="353633"/>
              <a:ext cx="1708667" cy="348568"/>
            </a:xfrm>
            <a:prstGeom prst="rect">
              <a:avLst/>
            </a:prstGeom>
          </p:spPr>
        </p:pic>
        <p:pic>
          <p:nvPicPr>
            <p:cNvPr id="20" name="Bildobjekt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3847" y="353633"/>
              <a:ext cx="1584704" cy="334370"/>
            </a:xfrm>
            <a:prstGeom prst="rect">
              <a:avLst/>
            </a:prstGeom>
          </p:spPr>
        </p:pic>
      </p:grpSp>
      <p:sp>
        <p:nvSpPr>
          <p:cNvPr id="10" name="textruta 9"/>
          <p:cNvSpPr txBox="1"/>
          <p:nvPr/>
        </p:nvSpPr>
        <p:spPr>
          <a:xfrm>
            <a:off x="317010" y="944721"/>
            <a:ext cx="2404826" cy="707886"/>
          </a:xfrm>
          <a:prstGeom prst="rect">
            <a:avLst/>
          </a:prstGeom>
          <a:noFill/>
        </p:spPr>
        <p:txBody>
          <a:bodyPr wrap="none" rtlCol="0">
            <a:spAutoFit/>
          </a:bodyPr>
          <a:lstStyle/>
          <a:p>
            <a:r>
              <a:rPr lang="sv-SE" sz="4000" dirty="0" smtClean="0">
                <a:solidFill>
                  <a:srgbClr val="FF9300"/>
                </a:solidFill>
                <a:latin typeface="Britannic Bold" panose="020B0903060703020204" pitchFamily="34" charset="0"/>
                <a:ea typeface="Adobe Fan Heiti Std B" panose="020B0700000000000000" pitchFamily="34" charset="-128"/>
              </a:rPr>
              <a:t>Siv, 72 år</a:t>
            </a:r>
            <a:endParaRPr lang="sv-SE" sz="4000" dirty="0">
              <a:latin typeface="Britannic Bold" panose="020B0903060703020204" pitchFamily="34" charset="0"/>
              <a:ea typeface="Adobe Fan Heiti Std B" panose="020B0700000000000000" pitchFamily="34" charset="-128"/>
            </a:endParaRPr>
          </a:p>
        </p:txBody>
      </p:sp>
      <p:sp>
        <p:nvSpPr>
          <p:cNvPr id="3" name="Rektangel 2"/>
          <p:cNvSpPr/>
          <p:nvPr/>
        </p:nvSpPr>
        <p:spPr>
          <a:xfrm>
            <a:off x="317010" y="1967140"/>
            <a:ext cx="10797680" cy="3170099"/>
          </a:xfrm>
          <a:prstGeom prst="rect">
            <a:avLst/>
          </a:prstGeom>
        </p:spPr>
        <p:txBody>
          <a:bodyPr wrap="square">
            <a:spAutoFit/>
          </a:bodyPr>
          <a:lstStyle/>
          <a:p>
            <a:r>
              <a:rPr lang="sv-SE" sz="2000" dirty="0" smtClean="0">
                <a:latin typeface="Britannic Bold" panose="020B0903060703020204" pitchFamily="34" charset="0"/>
              </a:rPr>
              <a:t>Scenario: </a:t>
            </a:r>
            <a:r>
              <a:rPr lang="sv-SE" sz="2000" b="1" dirty="0" smtClean="0"/>
              <a:t/>
            </a:r>
            <a:br>
              <a:rPr lang="sv-SE" sz="2000" b="1" dirty="0" smtClean="0"/>
            </a:br>
            <a:r>
              <a:rPr lang="sv-SE" sz="2000" dirty="0" smtClean="0"/>
              <a:t>Siv </a:t>
            </a:r>
            <a:r>
              <a:rPr lang="sv-SE" sz="2000" dirty="0"/>
              <a:t>har typ 2 diabetes och </a:t>
            </a:r>
            <a:r>
              <a:rPr lang="sv-SE" sz="2000" dirty="0" smtClean="0"/>
              <a:t/>
            </a:r>
            <a:br>
              <a:rPr lang="sv-SE" sz="2000" dirty="0" smtClean="0"/>
            </a:br>
            <a:r>
              <a:rPr lang="sv-SE" sz="2000" dirty="0" err="1" smtClean="0"/>
              <a:t>polyneuropati</a:t>
            </a:r>
            <a:r>
              <a:rPr lang="sv-SE" sz="2000" dirty="0"/>
              <a:t>. </a:t>
            </a:r>
            <a:r>
              <a:rPr lang="sv-SE" sz="2000" dirty="0" smtClean="0"/>
              <a:t>Hon </a:t>
            </a:r>
            <a:r>
              <a:rPr lang="sv-SE" sz="2000" dirty="0"/>
              <a:t>besväras av </a:t>
            </a:r>
            <a:r>
              <a:rPr lang="sv-SE" sz="2000" dirty="0" smtClean="0"/>
              <a:t/>
            </a:r>
            <a:br>
              <a:rPr lang="sv-SE" sz="2000" dirty="0" smtClean="0"/>
            </a:br>
            <a:r>
              <a:rPr lang="sv-SE" sz="2000" dirty="0" smtClean="0"/>
              <a:t>smärta i </a:t>
            </a:r>
            <a:r>
              <a:rPr lang="sv-SE" sz="2000" dirty="0"/>
              <a:t>fötterna, har </a:t>
            </a:r>
            <a:r>
              <a:rPr lang="sv-SE" sz="2000" dirty="0" smtClean="0"/>
              <a:t>yrsel </a:t>
            </a:r>
            <a:r>
              <a:rPr lang="sv-SE" sz="2000" dirty="0"/>
              <a:t>och lätt </a:t>
            </a:r>
            <a:r>
              <a:rPr lang="sv-SE" sz="2000" dirty="0" smtClean="0"/>
              <a:t/>
            </a:r>
            <a:br>
              <a:rPr lang="sv-SE" sz="2000" dirty="0" smtClean="0"/>
            </a:br>
            <a:r>
              <a:rPr lang="sv-SE" sz="2000" dirty="0" smtClean="0"/>
              <a:t>för </a:t>
            </a:r>
            <a:r>
              <a:rPr lang="sv-SE" sz="2000" dirty="0"/>
              <a:t>att svimma. </a:t>
            </a:r>
            <a:r>
              <a:rPr lang="sv-SE" sz="2000" dirty="0" smtClean="0"/>
              <a:t>Siv </a:t>
            </a:r>
            <a:r>
              <a:rPr lang="sv-SE" sz="2000" dirty="0"/>
              <a:t>har </a:t>
            </a:r>
            <a:r>
              <a:rPr lang="sv-SE" sz="2000" dirty="0" smtClean="0"/>
              <a:t>dessutom </a:t>
            </a:r>
            <a:br>
              <a:rPr lang="sv-SE" sz="2000" dirty="0" smtClean="0"/>
            </a:br>
            <a:r>
              <a:rPr lang="sv-SE" sz="2000" dirty="0" smtClean="0"/>
              <a:t>anemi </a:t>
            </a:r>
            <a:r>
              <a:rPr lang="sv-SE" sz="2000" dirty="0"/>
              <a:t>och får injektion av läkemedlet </a:t>
            </a:r>
            <a:r>
              <a:rPr lang="sv-SE" sz="2000" dirty="0" err="1"/>
              <a:t>Behepan</a:t>
            </a:r>
            <a:r>
              <a:rPr lang="sv-SE" sz="2000" dirty="0"/>
              <a:t> var tredje månad. Övriga mediciner ansvarar Siv för själv och hon klarar sig bra i hemmet med hjälp av insatser från hemtjänst. </a:t>
            </a:r>
            <a:r>
              <a:rPr lang="sv-SE" sz="2000" dirty="0" smtClean="0"/>
              <a:t>Siv </a:t>
            </a:r>
            <a:r>
              <a:rPr lang="sv-SE" sz="2000" dirty="0"/>
              <a:t>tycker det är besvärligt att gå ut, även om hon har en rollator behöver hon en person som stöd för att känna sig trygg. </a:t>
            </a:r>
          </a:p>
          <a:p>
            <a:r>
              <a:rPr lang="sv-SE" sz="2000" dirty="0"/>
              <a:t>Nästa vecka ska hon till vårdcentralen för att få sin injektion. Siv gruvar sig mycket för det och hör därför av sig till kommunens sjuksköterska för att höra om hon kan få hemsjukvård</a:t>
            </a:r>
            <a:r>
              <a:rPr lang="sv-SE" sz="2000" dirty="0" smtClean="0"/>
              <a:t>.</a:t>
            </a:r>
            <a:endParaRPr lang="sv-SE" sz="2000" dirty="0"/>
          </a:p>
        </p:txBody>
      </p:sp>
      <p:pic>
        <p:nvPicPr>
          <p:cNvPr id="4" name="Bildobjekt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1790" y="772515"/>
            <a:ext cx="7559040" cy="2343912"/>
          </a:xfrm>
          <a:prstGeom prst="rect">
            <a:avLst/>
          </a:prstGeom>
        </p:spPr>
      </p:pic>
      <p:sp>
        <p:nvSpPr>
          <p:cNvPr id="16" name="Rektangel 15"/>
          <p:cNvSpPr/>
          <p:nvPr/>
        </p:nvSpPr>
        <p:spPr>
          <a:xfrm>
            <a:off x="317010" y="6267801"/>
            <a:ext cx="6793238" cy="369332"/>
          </a:xfrm>
          <a:prstGeom prst="rect">
            <a:avLst/>
          </a:prstGeom>
        </p:spPr>
        <p:txBody>
          <a:bodyPr wrap="square">
            <a:spAutoFit/>
          </a:bodyPr>
          <a:lstStyle/>
          <a:p>
            <a:r>
              <a:rPr lang="sv-SE" b="1" i="1" baseline="30000" dirty="0"/>
              <a:t>Patientfallet Siv berör </a:t>
            </a:r>
            <a:r>
              <a:rPr lang="sv-SE" b="1" i="1" baseline="30000" dirty="0" smtClean="0"/>
              <a:t>särskilt </a:t>
            </a:r>
            <a:r>
              <a:rPr lang="sv-SE" b="1" i="1" baseline="30000" dirty="0"/>
              <a:t>avsnitt </a:t>
            </a:r>
            <a:r>
              <a:rPr lang="sv-SE" b="1" i="1" baseline="30000" dirty="0" smtClean="0"/>
              <a:t>3.3-3.4</a:t>
            </a:r>
            <a:r>
              <a:rPr lang="sv-SE" b="1" i="1" dirty="0" smtClean="0"/>
              <a:t> </a:t>
            </a:r>
            <a:r>
              <a:rPr lang="sv-SE" b="1" i="1" baseline="30000" dirty="0" smtClean="0"/>
              <a:t>samt </a:t>
            </a:r>
            <a:r>
              <a:rPr lang="sv-SE" b="1" i="1" baseline="30000" dirty="0"/>
              <a:t>3.6, 3.7 och 3.10 i </a:t>
            </a:r>
            <a:r>
              <a:rPr lang="sv-SE" b="1" i="1" baseline="30000" dirty="0" smtClean="0"/>
              <a:t>Hälso- </a:t>
            </a:r>
            <a:r>
              <a:rPr lang="sv-SE" b="1" i="1" baseline="30000" dirty="0"/>
              <a:t>och sjukvårdsavtalet.</a:t>
            </a:r>
          </a:p>
        </p:txBody>
      </p:sp>
    </p:spTree>
    <p:extLst>
      <p:ext uri="{BB962C8B-B14F-4D97-AF65-F5344CB8AC3E}">
        <p14:creationId xmlns:p14="http://schemas.microsoft.com/office/powerpoint/2010/main" val="1839218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10"/>
          <p:cNvSpPr txBox="1"/>
          <p:nvPr/>
        </p:nvSpPr>
        <p:spPr>
          <a:xfrm>
            <a:off x="317010" y="463175"/>
            <a:ext cx="3379451" cy="261610"/>
          </a:xfrm>
          <a:prstGeom prst="rect">
            <a:avLst/>
          </a:prstGeom>
          <a:noFill/>
        </p:spPr>
        <p:txBody>
          <a:bodyPr wrap="none" rtlCol="0">
            <a:spAutoFit/>
          </a:bodyPr>
          <a:lstStyle/>
          <a:p>
            <a:r>
              <a:rPr lang="sv-SE" sz="1100" dirty="0" smtClean="0">
                <a:latin typeface="+mj-lt"/>
                <a:ea typeface="Adobe Fan Heiti Std B" panose="020B0700000000000000" pitchFamily="34" charset="-128"/>
              </a:rPr>
              <a:t>Hälso- och sjukvårdsavtalet i Västra Götaland 2017-2020</a:t>
            </a:r>
            <a:endParaRPr lang="sv-SE" sz="1100" dirty="0">
              <a:latin typeface="+mj-lt"/>
              <a:ea typeface="Adobe Fan Heiti Std B" panose="020B0700000000000000" pitchFamily="34" charset="-128"/>
            </a:endParaRPr>
          </a:p>
        </p:txBody>
      </p:sp>
      <p:sp>
        <p:nvSpPr>
          <p:cNvPr id="13" name="textruta 12"/>
          <p:cNvSpPr txBox="1"/>
          <p:nvPr/>
        </p:nvSpPr>
        <p:spPr>
          <a:xfrm>
            <a:off x="317010" y="211707"/>
            <a:ext cx="1941557" cy="307777"/>
          </a:xfrm>
          <a:prstGeom prst="rect">
            <a:avLst/>
          </a:prstGeom>
          <a:noFill/>
        </p:spPr>
        <p:txBody>
          <a:bodyPr wrap="none" rtlCol="0">
            <a:spAutoFit/>
          </a:bodyPr>
          <a:lstStyle/>
          <a:p>
            <a:r>
              <a:rPr lang="sv-SE" sz="1400" dirty="0" smtClean="0">
                <a:solidFill>
                  <a:srgbClr val="44ABB1"/>
                </a:solidFill>
                <a:latin typeface="Britannic Bold" panose="020B0903060703020204" pitchFamily="34" charset="0"/>
                <a:ea typeface="Adobe Fan Heiti Std B" panose="020B0700000000000000" pitchFamily="34" charset="-128"/>
              </a:rPr>
              <a:t>Vägledande patientfall</a:t>
            </a:r>
            <a:endParaRPr lang="sv-SE" sz="1400" dirty="0">
              <a:solidFill>
                <a:srgbClr val="44ABB1"/>
              </a:solidFill>
              <a:latin typeface="Britannic Bold" panose="020B0903060703020204" pitchFamily="34" charset="0"/>
              <a:ea typeface="Adobe Fan Heiti Std B" panose="020B0700000000000000" pitchFamily="34" charset="-128"/>
            </a:endParaRPr>
          </a:p>
        </p:txBody>
      </p:sp>
      <p:grpSp>
        <p:nvGrpSpPr>
          <p:cNvPr id="14" name="Grupp 13"/>
          <p:cNvGrpSpPr/>
          <p:nvPr/>
        </p:nvGrpSpPr>
        <p:grpSpPr>
          <a:xfrm>
            <a:off x="8050182" y="6196040"/>
            <a:ext cx="3640961" cy="348568"/>
            <a:chOff x="347590" y="353633"/>
            <a:chExt cx="3640961" cy="348568"/>
          </a:xfrm>
        </p:grpSpPr>
        <p:pic>
          <p:nvPicPr>
            <p:cNvPr id="19" name="Bildobjekt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590" y="353633"/>
              <a:ext cx="1708667" cy="348568"/>
            </a:xfrm>
            <a:prstGeom prst="rect">
              <a:avLst/>
            </a:prstGeom>
          </p:spPr>
        </p:pic>
        <p:pic>
          <p:nvPicPr>
            <p:cNvPr id="20" name="Bildobjekt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3847" y="353633"/>
              <a:ext cx="1584704" cy="334370"/>
            </a:xfrm>
            <a:prstGeom prst="rect">
              <a:avLst/>
            </a:prstGeom>
          </p:spPr>
        </p:pic>
      </p:grpSp>
      <p:sp>
        <p:nvSpPr>
          <p:cNvPr id="10" name="textruta 9"/>
          <p:cNvSpPr txBox="1"/>
          <p:nvPr/>
        </p:nvSpPr>
        <p:spPr>
          <a:xfrm>
            <a:off x="317010" y="944721"/>
            <a:ext cx="2544286" cy="707886"/>
          </a:xfrm>
          <a:prstGeom prst="rect">
            <a:avLst/>
          </a:prstGeom>
          <a:noFill/>
        </p:spPr>
        <p:txBody>
          <a:bodyPr wrap="none" rtlCol="0">
            <a:spAutoFit/>
          </a:bodyPr>
          <a:lstStyle/>
          <a:p>
            <a:r>
              <a:rPr lang="sv-SE" sz="4000" dirty="0" smtClean="0">
                <a:solidFill>
                  <a:srgbClr val="FF9300"/>
                </a:solidFill>
                <a:latin typeface="Britannic Bold" panose="020B0903060703020204" pitchFamily="34" charset="0"/>
                <a:ea typeface="Adobe Fan Heiti Std B" panose="020B0700000000000000" pitchFamily="34" charset="-128"/>
              </a:rPr>
              <a:t>Ally, </a:t>
            </a:r>
            <a:r>
              <a:rPr lang="sv-SE" sz="4000" dirty="0">
                <a:solidFill>
                  <a:srgbClr val="FF9300"/>
                </a:solidFill>
                <a:latin typeface="Britannic Bold" panose="020B0903060703020204" pitchFamily="34" charset="0"/>
                <a:ea typeface="Adobe Fan Heiti Std B" panose="020B0700000000000000" pitchFamily="34" charset="-128"/>
              </a:rPr>
              <a:t>8</a:t>
            </a:r>
            <a:r>
              <a:rPr lang="sv-SE" sz="4000" dirty="0" smtClean="0">
                <a:solidFill>
                  <a:srgbClr val="FF9300"/>
                </a:solidFill>
                <a:latin typeface="Britannic Bold" panose="020B0903060703020204" pitchFamily="34" charset="0"/>
                <a:ea typeface="Adobe Fan Heiti Std B" panose="020B0700000000000000" pitchFamily="34" charset="-128"/>
              </a:rPr>
              <a:t>1 år</a:t>
            </a:r>
            <a:endParaRPr lang="sv-SE" sz="4000" dirty="0">
              <a:latin typeface="Britannic Bold" panose="020B0903060703020204" pitchFamily="34" charset="0"/>
              <a:ea typeface="Adobe Fan Heiti Std B" panose="020B0700000000000000" pitchFamily="34" charset="-128"/>
            </a:endParaRPr>
          </a:p>
        </p:txBody>
      </p:sp>
      <p:sp>
        <p:nvSpPr>
          <p:cNvPr id="3" name="Rektangel 2"/>
          <p:cNvSpPr/>
          <p:nvPr/>
        </p:nvSpPr>
        <p:spPr>
          <a:xfrm>
            <a:off x="317010" y="1967140"/>
            <a:ext cx="10797680" cy="3170099"/>
          </a:xfrm>
          <a:prstGeom prst="rect">
            <a:avLst/>
          </a:prstGeom>
        </p:spPr>
        <p:txBody>
          <a:bodyPr wrap="square">
            <a:spAutoFit/>
          </a:bodyPr>
          <a:lstStyle/>
          <a:p>
            <a:r>
              <a:rPr lang="sv-SE" sz="2000" dirty="0">
                <a:solidFill>
                  <a:srgbClr val="44ABB1"/>
                </a:solidFill>
                <a:latin typeface="Britannic Bold" panose="020B0903060703020204" pitchFamily="34" charset="0"/>
              </a:rPr>
              <a:t>Vägskäl </a:t>
            </a:r>
            <a:r>
              <a:rPr lang="sv-SE" sz="2000" dirty="0" smtClean="0">
                <a:solidFill>
                  <a:srgbClr val="44ABB1"/>
                </a:solidFill>
                <a:latin typeface="Britannic Bold" panose="020B0903060703020204" pitchFamily="34" charset="0"/>
              </a:rPr>
              <a:t>3:</a:t>
            </a:r>
            <a:r>
              <a:rPr lang="sv-SE" sz="2000" b="1" dirty="0" smtClean="0"/>
              <a:t/>
            </a:r>
            <a:br>
              <a:rPr lang="sv-SE" sz="2000" b="1" dirty="0" smtClean="0"/>
            </a:br>
            <a:r>
              <a:rPr lang="sv-SE" sz="2000" dirty="0"/>
              <a:t>Efter en tid klarar Ally förflyttningar </a:t>
            </a:r>
            <a:r>
              <a:rPr lang="sv-SE" sz="2000" dirty="0" smtClean="0"/>
              <a:t/>
            </a:r>
            <a:br>
              <a:rPr lang="sv-SE" sz="2000" dirty="0" smtClean="0"/>
            </a:br>
            <a:r>
              <a:rPr lang="sv-SE" sz="2000" dirty="0" smtClean="0"/>
              <a:t>på </a:t>
            </a:r>
            <a:r>
              <a:rPr lang="sv-SE" sz="2000" dirty="0"/>
              <a:t>ett säkert sätt och är beredd att </a:t>
            </a:r>
            <a:r>
              <a:rPr lang="sv-SE" sz="2000" dirty="0" smtClean="0"/>
              <a:t/>
            </a:r>
            <a:br>
              <a:rPr lang="sv-SE" sz="2000" dirty="0" smtClean="0"/>
            </a:br>
            <a:r>
              <a:rPr lang="sv-SE" sz="2000" dirty="0" smtClean="0"/>
              <a:t>fortsätta </a:t>
            </a:r>
            <a:r>
              <a:rPr lang="sv-SE" sz="2000" dirty="0"/>
              <a:t>rehabiliteringen på </a:t>
            </a:r>
            <a:r>
              <a:rPr lang="sv-SE" sz="2000" dirty="0" smtClean="0"/>
              <a:t>rehab-</a:t>
            </a:r>
            <a:br>
              <a:rPr lang="sv-SE" sz="2000" dirty="0" smtClean="0"/>
            </a:br>
            <a:r>
              <a:rPr lang="sv-SE" sz="2000" dirty="0" smtClean="0"/>
              <a:t>mottagning</a:t>
            </a:r>
            <a:r>
              <a:rPr lang="sv-SE" sz="2000" dirty="0"/>
              <a:t>. I samband med utskrivningen </a:t>
            </a:r>
            <a:r>
              <a:rPr lang="sv-SE" sz="2000" dirty="0" smtClean="0"/>
              <a:t/>
            </a:r>
            <a:br>
              <a:rPr lang="sv-SE" sz="2000" dirty="0" smtClean="0"/>
            </a:br>
            <a:r>
              <a:rPr lang="sv-SE" sz="2000" dirty="0" smtClean="0"/>
              <a:t>från </a:t>
            </a:r>
            <a:r>
              <a:rPr lang="sv-SE" sz="2000" dirty="0"/>
              <a:t>kommunens hemsjukvård tar kommunens arbetsterapeut och fysioterapeut kontakt med den </a:t>
            </a:r>
            <a:r>
              <a:rPr lang="sv-SE" sz="2000" dirty="0" err="1"/>
              <a:t>rehabmottagning</a:t>
            </a:r>
            <a:r>
              <a:rPr lang="sv-SE" sz="2000" dirty="0"/>
              <a:t> som Ally valt, för att säkerställa informationen om det fortsatta behovet av rehabilitering. Information ges också till aktuell vårdcentral eftersom Ally skrivs ut från den kommunala hemsjukvården.</a:t>
            </a:r>
          </a:p>
          <a:p>
            <a:endParaRPr lang="sv-SE" sz="2000" dirty="0"/>
          </a:p>
        </p:txBody>
      </p:sp>
      <p:pic>
        <p:nvPicPr>
          <p:cNvPr id="4" name="Bildobjekt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1790" y="772510"/>
            <a:ext cx="7559040" cy="2343912"/>
          </a:xfrm>
          <a:prstGeom prst="rect">
            <a:avLst/>
          </a:prstGeom>
        </p:spPr>
      </p:pic>
    </p:spTree>
    <p:extLst>
      <p:ext uri="{BB962C8B-B14F-4D97-AF65-F5344CB8AC3E}">
        <p14:creationId xmlns:p14="http://schemas.microsoft.com/office/powerpoint/2010/main" val="11773430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p:cNvSpPr txBox="1"/>
          <p:nvPr/>
        </p:nvSpPr>
        <p:spPr>
          <a:xfrm>
            <a:off x="480347" y="5718075"/>
            <a:ext cx="6012159" cy="861774"/>
          </a:xfrm>
          <a:prstGeom prst="rect">
            <a:avLst/>
          </a:prstGeom>
          <a:noFill/>
        </p:spPr>
        <p:txBody>
          <a:bodyPr wrap="none" rtlCol="0">
            <a:spAutoFit/>
          </a:bodyPr>
          <a:lstStyle/>
          <a:p>
            <a:r>
              <a:rPr lang="sv-SE" sz="2500" b="1" dirty="0" smtClean="0">
                <a:latin typeface="+mj-lt"/>
                <a:ea typeface="Adobe Fan Heiti Std B" panose="020B0700000000000000" pitchFamily="34" charset="-128"/>
              </a:rPr>
              <a:t>Ta del av avtalet och patientfallen på webben: </a:t>
            </a:r>
          </a:p>
          <a:p>
            <a:r>
              <a:rPr lang="sv-SE" sz="2500" dirty="0" smtClean="0">
                <a:solidFill>
                  <a:srgbClr val="44ABB1"/>
                </a:solidFill>
                <a:latin typeface="+mj-lt"/>
                <a:ea typeface="Adobe Fan Heiti Std B" panose="020B0700000000000000" pitchFamily="34" charset="-128"/>
                <a:hlinkClick r:id="rId3"/>
              </a:rPr>
              <a:t>www.vgregion.se/hosavtal</a:t>
            </a:r>
            <a:endParaRPr lang="sv-SE" sz="2500" dirty="0">
              <a:solidFill>
                <a:srgbClr val="44ABB1"/>
              </a:solidFill>
              <a:latin typeface="+mj-lt"/>
              <a:ea typeface="Adobe Fan Heiti Std B" panose="020B0700000000000000" pitchFamily="34" charset="-128"/>
            </a:endParaRPr>
          </a:p>
        </p:txBody>
      </p:sp>
      <p:grpSp>
        <p:nvGrpSpPr>
          <p:cNvPr id="15" name="Grupp 14"/>
          <p:cNvGrpSpPr/>
          <p:nvPr/>
        </p:nvGrpSpPr>
        <p:grpSpPr>
          <a:xfrm>
            <a:off x="8050182" y="6196040"/>
            <a:ext cx="3640961" cy="348568"/>
            <a:chOff x="347590" y="353633"/>
            <a:chExt cx="3640961" cy="348568"/>
          </a:xfrm>
        </p:grpSpPr>
        <p:pic>
          <p:nvPicPr>
            <p:cNvPr id="16" name="Bildobjekt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590" y="353633"/>
              <a:ext cx="1708667" cy="348568"/>
            </a:xfrm>
            <a:prstGeom prst="rect">
              <a:avLst/>
            </a:prstGeom>
          </p:spPr>
        </p:pic>
        <p:pic>
          <p:nvPicPr>
            <p:cNvPr id="17" name="Bildobjekt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03847" y="353633"/>
              <a:ext cx="1584704" cy="334370"/>
            </a:xfrm>
            <a:prstGeom prst="rect">
              <a:avLst/>
            </a:prstGeom>
          </p:spPr>
        </p:pic>
      </p:grpSp>
      <p:sp>
        <p:nvSpPr>
          <p:cNvPr id="8" name="textruta 7"/>
          <p:cNvSpPr txBox="1"/>
          <p:nvPr/>
        </p:nvSpPr>
        <p:spPr>
          <a:xfrm>
            <a:off x="480347" y="4477902"/>
            <a:ext cx="6729727" cy="1169551"/>
          </a:xfrm>
          <a:prstGeom prst="rect">
            <a:avLst/>
          </a:prstGeom>
          <a:noFill/>
        </p:spPr>
        <p:txBody>
          <a:bodyPr wrap="none" rtlCol="0">
            <a:spAutoFit/>
          </a:bodyPr>
          <a:lstStyle/>
          <a:p>
            <a:r>
              <a:rPr lang="sv-SE" sz="3500" dirty="0" smtClean="0">
                <a:solidFill>
                  <a:srgbClr val="FF9300"/>
                </a:solidFill>
                <a:latin typeface="Britannic Bold" panose="020B0903060703020204" pitchFamily="34" charset="0"/>
                <a:ea typeface="Adobe Fan Heiti Std B" panose="020B0700000000000000" pitchFamily="34" charset="-128"/>
              </a:rPr>
              <a:t>Tack för att du byter perspektiv! </a:t>
            </a:r>
            <a:br>
              <a:rPr lang="sv-SE" sz="3500" dirty="0" smtClean="0">
                <a:solidFill>
                  <a:srgbClr val="FF9300"/>
                </a:solidFill>
                <a:latin typeface="Britannic Bold" panose="020B0903060703020204" pitchFamily="34" charset="0"/>
                <a:ea typeface="Adobe Fan Heiti Std B" panose="020B0700000000000000" pitchFamily="34" charset="-128"/>
              </a:rPr>
            </a:br>
            <a:r>
              <a:rPr lang="sv-SE" sz="3500" dirty="0" smtClean="0">
                <a:latin typeface="Britannic Bold" panose="020B0903060703020204" pitchFamily="34" charset="0"/>
                <a:ea typeface="Adobe Fan Heiti Std B" panose="020B0700000000000000" pitchFamily="34" charset="-128"/>
              </a:rPr>
              <a:t>Från </a:t>
            </a:r>
            <a:r>
              <a:rPr lang="sv-SE" sz="3500" dirty="0">
                <a:latin typeface="Britannic Bold" panose="020B0903060703020204" pitchFamily="34" charset="0"/>
                <a:ea typeface="Adobe Fan Heiti Std B" panose="020B0700000000000000" pitchFamily="34" charset="-128"/>
              </a:rPr>
              <a:t>vårdgivare till individ</a:t>
            </a:r>
            <a:r>
              <a:rPr lang="sv-SE" sz="3500" dirty="0" smtClean="0">
                <a:latin typeface="Britannic Bold" panose="020B0903060703020204" pitchFamily="34" charset="0"/>
                <a:ea typeface="Adobe Fan Heiti Std B" panose="020B0700000000000000" pitchFamily="34" charset="-128"/>
              </a:rPr>
              <a:t>.</a:t>
            </a:r>
            <a:endParaRPr lang="sv-SE" sz="3500" dirty="0">
              <a:latin typeface="Britannic Bold" panose="020B0903060703020204" pitchFamily="34" charset="0"/>
              <a:ea typeface="Adobe Fan Heiti Std B" panose="020B0700000000000000" pitchFamily="34" charset="-128"/>
            </a:endParaRPr>
          </a:p>
        </p:txBody>
      </p:sp>
      <p:pic>
        <p:nvPicPr>
          <p:cNvPr id="9" name="Bildobjekt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4952" y="-2663710"/>
            <a:ext cx="12687864" cy="6879854"/>
          </a:xfrm>
          <a:prstGeom prst="rect">
            <a:avLst/>
          </a:prstGeom>
        </p:spPr>
      </p:pic>
    </p:spTree>
    <p:extLst>
      <p:ext uri="{BB962C8B-B14F-4D97-AF65-F5344CB8AC3E}">
        <p14:creationId xmlns:p14="http://schemas.microsoft.com/office/powerpoint/2010/main" val="32589321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10"/>
          <p:cNvSpPr txBox="1"/>
          <p:nvPr/>
        </p:nvSpPr>
        <p:spPr>
          <a:xfrm>
            <a:off x="317010" y="463175"/>
            <a:ext cx="3379451" cy="261610"/>
          </a:xfrm>
          <a:prstGeom prst="rect">
            <a:avLst/>
          </a:prstGeom>
          <a:noFill/>
        </p:spPr>
        <p:txBody>
          <a:bodyPr wrap="none" rtlCol="0">
            <a:spAutoFit/>
          </a:bodyPr>
          <a:lstStyle/>
          <a:p>
            <a:r>
              <a:rPr lang="sv-SE" sz="1100" dirty="0" smtClean="0">
                <a:latin typeface="+mj-lt"/>
                <a:ea typeface="Adobe Fan Heiti Std B" panose="020B0700000000000000" pitchFamily="34" charset="-128"/>
              </a:rPr>
              <a:t>Hälso- och sjukvårdsavtalet i Västra Götaland 2017-2020</a:t>
            </a:r>
            <a:endParaRPr lang="sv-SE" sz="1100" dirty="0">
              <a:latin typeface="+mj-lt"/>
              <a:ea typeface="Adobe Fan Heiti Std B" panose="020B0700000000000000" pitchFamily="34" charset="-128"/>
            </a:endParaRPr>
          </a:p>
        </p:txBody>
      </p:sp>
      <p:sp>
        <p:nvSpPr>
          <p:cNvPr id="13" name="textruta 12"/>
          <p:cNvSpPr txBox="1"/>
          <p:nvPr/>
        </p:nvSpPr>
        <p:spPr>
          <a:xfrm>
            <a:off x="317010" y="211707"/>
            <a:ext cx="1941557" cy="307777"/>
          </a:xfrm>
          <a:prstGeom prst="rect">
            <a:avLst/>
          </a:prstGeom>
          <a:noFill/>
        </p:spPr>
        <p:txBody>
          <a:bodyPr wrap="none" rtlCol="0">
            <a:spAutoFit/>
          </a:bodyPr>
          <a:lstStyle/>
          <a:p>
            <a:r>
              <a:rPr lang="sv-SE" sz="1400" dirty="0" smtClean="0">
                <a:solidFill>
                  <a:srgbClr val="44ABB1"/>
                </a:solidFill>
                <a:latin typeface="Britannic Bold" panose="020B0903060703020204" pitchFamily="34" charset="0"/>
                <a:ea typeface="Adobe Fan Heiti Std B" panose="020B0700000000000000" pitchFamily="34" charset="-128"/>
              </a:rPr>
              <a:t>Vägledande patientfall</a:t>
            </a:r>
            <a:endParaRPr lang="sv-SE" sz="1400" dirty="0">
              <a:solidFill>
                <a:srgbClr val="44ABB1"/>
              </a:solidFill>
              <a:latin typeface="Britannic Bold" panose="020B0903060703020204" pitchFamily="34" charset="0"/>
              <a:ea typeface="Adobe Fan Heiti Std B" panose="020B0700000000000000" pitchFamily="34" charset="-128"/>
            </a:endParaRPr>
          </a:p>
        </p:txBody>
      </p:sp>
      <p:grpSp>
        <p:nvGrpSpPr>
          <p:cNvPr id="14" name="Grupp 13"/>
          <p:cNvGrpSpPr/>
          <p:nvPr/>
        </p:nvGrpSpPr>
        <p:grpSpPr>
          <a:xfrm>
            <a:off x="8050182" y="6196040"/>
            <a:ext cx="3640961" cy="348568"/>
            <a:chOff x="347590" y="353633"/>
            <a:chExt cx="3640961" cy="348568"/>
          </a:xfrm>
        </p:grpSpPr>
        <p:pic>
          <p:nvPicPr>
            <p:cNvPr id="19" name="Bildobjekt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590" y="353633"/>
              <a:ext cx="1708667" cy="348568"/>
            </a:xfrm>
            <a:prstGeom prst="rect">
              <a:avLst/>
            </a:prstGeom>
          </p:spPr>
        </p:pic>
        <p:pic>
          <p:nvPicPr>
            <p:cNvPr id="20" name="Bildobjekt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3847" y="353633"/>
              <a:ext cx="1584704" cy="334370"/>
            </a:xfrm>
            <a:prstGeom prst="rect">
              <a:avLst/>
            </a:prstGeom>
          </p:spPr>
        </p:pic>
      </p:grpSp>
      <p:sp>
        <p:nvSpPr>
          <p:cNvPr id="10" name="textruta 9"/>
          <p:cNvSpPr txBox="1"/>
          <p:nvPr/>
        </p:nvSpPr>
        <p:spPr>
          <a:xfrm>
            <a:off x="317010" y="944721"/>
            <a:ext cx="2404826" cy="707886"/>
          </a:xfrm>
          <a:prstGeom prst="rect">
            <a:avLst/>
          </a:prstGeom>
          <a:noFill/>
        </p:spPr>
        <p:txBody>
          <a:bodyPr wrap="none" rtlCol="0">
            <a:spAutoFit/>
          </a:bodyPr>
          <a:lstStyle/>
          <a:p>
            <a:r>
              <a:rPr lang="sv-SE" sz="4000" dirty="0" smtClean="0">
                <a:solidFill>
                  <a:srgbClr val="FF9300"/>
                </a:solidFill>
                <a:latin typeface="Britannic Bold" panose="020B0903060703020204" pitchFamily="34" charset="0"/>
                <a:ea typeface="Adobe Fan Heiti Std B" panose="020B0700000000000000" pitchFamily="34" charset="-128"/>
              </a:rPr>
              <a:t>Siv, 72 år</a:t>
            </a:r>
            <a:endParaRPr lang="sv-SE" sz="4000" dirty="0">
              <a:latin typeface="Britannic Bold" panose="020B0903060703020204" pitchFamily="34" charset="0"/>
              <a:ea typeface="Adobe Fan Heiti Std B" panose="020B0700000000000000" pitchFamily="34" charset="-128"/>
            </a:endParaRPr>
          </a:p>
        </p:txBody>
      </p:sp>
      <p:sp>
        <p:nvSpPr>
          <p:cNvPr id="3" name="Rektangel 2"/>
          <p:cNvSpPr/>
          <p:nvPr/>
        </p:nvSpPr>
        <p:spPr>
          <a:xfrm>
            <a:off x="317010" y="1967140"/>
            <a:ext cx="10797680" cy="3785652"/>
          </a:xfrm>
          <a:prstGeom prst="rect">
            <a:avLst/>
          </a:prstGeom>
        </p:spPr>
        <p:txBody>
          <a:bodyPr wrap="square">
            <a:spAutoFit/>
          </a:bodyPr>
          <a:lstStyle/>
          <a:p>
            <a:r>
              <a:rPr lang="sv-SE" sz="2000" dirty="0" smtClean="0">
                <a:solidFill>
                  <a:srgbClr val="44ABB1"/>
                </a:solidFill>
                <a:latin typeface="Britannic Bold" panose="020B0903060703020204" pitchFamily="34" charset="0"/>
              </a:rPr>
              <a:t>Vägskäl 1:</a:t>
            </a:r>
            <a:r>
              <a:rPr lang="sv-SE" sz="2000" b="1" dirty="0" smtClean="0"/>
              <a:t/>
            </a:r>
            <a:br>
              <a:rPr lang="sv-SE" sz="2000" b="1" dirty="0" smtClean="0"/>
            </a:br>
            <a:r>
              <a:rPr lang="sv-SE" sz="2000" dirty="0"/>
              <a:t>Trots att Siv har stora svårigheter att </a:t>
            </a:r>
            <a:r>
              <a:rPr lang="sv-SE" sz="2000" dirty="0" smtClean="0"/>
              <a:t/>
            </a:r>
            <a:br>
              <a:rPr lang="sv-SE" sz="2000" dirty="0" smtClean="0"/>
            </a:br>
            <a:r>
              <a:rPr lang="sv-SE" sz="2000" dirty="0" smtClean="0"/>
              <a:t>förflytta </a:t>
            </a:r>
            <a:r>
              <a:rPr lang="sv-SE" sz="2000" dirty="0"/>
              <a:t>sig är det rimligt att hon tar </a:t>
            </a:r>
            <a:r>
              <a:rPr lang="sv-SE" sz="2000" dirty="0" smtClean="0"/>
              <a:t/>
            </a:r>
            <a:br>
              <a:rPr lang="sv-SE" sz="2000" dirty="0" smtClean="0"/>
            </a:br>
            <a:r>
              <a:rPr lang="sv-SE" sz="2000" dirty="0" smtClean="0"/>
              <a:t>sig till </a:t>
            </a:r>
            <a:r>
              <a:rPr lang="sv-SE" sz="2000" dirty="0"/>
              <a:t>vårdcentralen för injektion, då </a:t>
            </a:r>
            <a:r>
              <a:rPr lang="sv-SE" sz="2000" dirty="0" smtClean="0"/>
              <a:t/>
            </a:r>
            <a:br>
              <a:rPr lang="sv-SE" sz="2000" dirty="0" smtClean="0"/>
            </a:br>
            <a:r>
              <a:rPr lang="sv-SE" sz="2000" dirty="0" smtClean="0"/>
              <a:t>insatsen </a:t>
            </a:r>
            <a:r>
              <a:rPr lang="sv-SE" sz="2000" dirty="0"/>
              <a:t>är så sällan förekommande. </a:t>
            </a:r>
            <a:endParaRPr lang="sv-SE" sz="2000" dirty="0" smtClean="0"/>
          </a:p>
          <a:p>
            <a:r>
              <a:rPr lang="sv-SE" sz="2000" dirty="0" smtClean="0"/>
              <a:t>Kommunens </a:t>
            </a:r>
            <a:r>
              <a:rPr lang="sv-SE" sz="2000" dirty="0"/>
              <a:t>sjuksköterska informerar Siv att det inte är aktuellt med beslut om hemsjukvård då det endast är en insats var tredje månad. Siv får därför fortsätta att ta sig till vårdcentralen för att få injektionen. Skulle Siv vara tillfälligt förhindrad att ta sig till vårdcentralen av medicinska skäl kan vårdcentralen göra ett hembesök. </a:t>
            </a:r>
          </a:p>
          <a:p>
            <a:r>
              <a:rPr lang="sv-SE" sz="2000" dirty="0"/>
              <a:t>En vecka senare besöker Siv vårdcentralen och får sin första injektion. I samband med besöket berättar Siv om tilltagande smärta i fötterna. Sjuksköterskan beslutar då att kalla Siv till nytt läkarbesök för eventuell behandling av hennes smärta</a:t>
            </a:r>
            <a:r>
              <a:rPr lang="sv-SE" sz="2000" dirty="0" smtClean="0"/>
              <a:t>.</a:t>
            </a:r>
            <a:endParaRPr lang="sv-SE" sz="2000" dirty="0"/>
          </a:p>
        </p:txBody>
      </p:sp>
      <p:pic>
        <p:nvPicPr>
          <p:cNvPr id="4" name="Bildobjekt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1790" y="772515"/>
            <a:ext cx="7559040" cy="2343912"/>
          </a:xfrm>
          <a:prstGeom prst="rect">
            <a:avLst/>
          </a:prstGeom>
        </p:spPr>
      </p:pic>
    </p:spTree>
    <p:extLst>
      <p:ext uri="{BB962C8B-B14F-4D97-AF65-F5344CB8AC3E}">
        <p14:creationId xmlns:p14="http://schemas.microsoft.com/office/powerpoint/2010/main" val="3349890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10"/>
          <p:cNvSpPr txBox="1"/>
          <p:nvPr/>
        </p:nvSpPr>
        <p:spPr>
          <a:xfrm>
            <a:off x="317010" y="463175"/>
            <a:ext cx="3379451" cy="261610"/>
          </a:xfrm>
          <a:prstGeom prst="rect">
            <a:avLst/>
          </a:prstGeom>
          <a:noFill/>
        </p:spPr>
        <p:txBody>
          <a:bodyPr wrap="none" rtlCol="0">
            <a:spAutoFit/>
          </a:bodyPr>
          <a:lstStyle/>
          <a:p>
            <a:r>
              <a:rPr lang="sv-SE" sz="1100" dirty="0" smtClean="0">
                <a:latin typeface="+mj-lt"/>
                <a:ea typeface="Adobe Fan Heiti Std B" panose="020B0700000000000000" pitchFamily="34" charset="-128"/>
              </a:rPr>
              <a:t>Hälso- och sjukvårdsavtalet i Västra Götaland 2017-2020</a:t>
            </a:r>
            <a:endParaRPr lang="sv-SE" sz="1100" dirty="0">
              <a:latin typeface="+mj-lt"/>
              <a:ea typeface="Adobe Fan Heiti Std B" panose="020B0700000000000000" pitchFamily="34" charset="-128"/>
            </a:endParaRPr>
          </a:p>
        </p:txBody>
      </p:sp>
      <p:sp>
        <p:nvSpPr>
          <p:cNvPr id="13" name="textruta 12"/>
          <p:cNvSpPr txBox="1"/>
          <p:nvPr/>
        </p:nvSpPr>
        <p:spPr>
          <a:xfrm>
            <a:off x="317010" y="211707"/>
            <a:ext cx="1941557" cy="307777"/>
          </a:xfrm>
          <a:prstGeom prst="rect">
            <a:avLst/>
          </a:prstGeom>
          <a:noFill/>
        </p:spPr>
        <p:txBody>
          <a:bodyPr wrap="none" rtlCol="0">
            <a:spAutoFit/>
          </a:bodyPr>
          <a:lstStyle/>
          <a:p>
            <a:r>
              <a:rPr lang="sv-SE" sz="1400" dirty="0" smtClean="0">
                <a:solidFill>
                  <a:srgbClr val="44ABB1"/>
                </a:solidFill>
                <a:latin typeface="Britannic Bold" panose="020B0903060703020204" pitchFamily="34" charset="0"/>
                <a:ea typeface="Adobe Fan Heiti Std B" panose="020B0700000000000000" pitchFamily="34" charset="-128"/>
              </a:rPr>
              <a:t>Vägledande patientfall</a:t>
            </a:r>
            <a:endParaRPr lang="sv-SE" sz="1400" dirty="0">
              <a:solidFill>
                <a:srgbClr val="44ABB1"/>
              </a:solidFill>
              <a:latin typeface="Britannic Bold" panose="020B0903060703020204" pitchFamily="34" charset="0"/>
              <a:ea typeface="Adobe Fan Heiti Std B" panose="020B0700000000000000" pitchFamily="34" charset="-128"/>
            </a:endParaRPr>
          </a:p>
        </p:txBody>
      </p:sp>
      <p:grpSp>
        <p:nvGrpSpPr>
          <p:cNvPr id="14" name="Grupp 13"/>
          <p:cNvGrpSpPr/>
          <p:nvPr/>
        </p:nvGrpSpPr>
        <p:grpSpPr>
          <a:xfrm>
            <a:off x="8050182" y="6196040"/>
            <a:ext cx="3640961" cy="348568"/>
            <a:chOff x="347590" y="353633"/>
            <a:chExt cx="3640961" cy="348568"/>
          </a:xfrm>
        </p:grpSpPr>
        <p:pic>
          <p:nvPicPr>
            <p:cNvPr id="19" name="Bildobjekt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590" y="353633"/>
              <a:ext cx="1708667" cy="348568"/>
            </a:xfrm>
            <a:prstGeom prst="rect">
              <a:avLst/>
            </a:prstGeom>
          </p:spPr>
        </p:pic>
        <p:pic>
          <p:nvPicPr>
            <p:cNvPr id="20" name="Bildobjekt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3847" y="353633"/>
              <a:ext cx="1584704" cy="334370"/>
            </a:xfrm>
            <a:prstGeom prst="rect">
              <a:avLst/>
            </a:prstGeom>
          </p:spPr>
        </p:pic>
      </p:grpSp>
      <p:sp>
        <p:nvSpPr>
          <p:cNvPr id="10" name="textruta 9"/>
          <p:cNvSpPr txBox="1"/>
          <p:nvPr/>
        </p:nvSpPr>
        <p:spPr>
          <a:xfrm>
            <a:off x="317010" y="944721"/>
            <a:ext cx="2404826" cy="707886"/>
          </a:xfrm>
          <a:prstGeom prst="rect">
            <a:avLst/>
          </a:prstGeom>
          <a:noFill/>
        </p:spPr>
        <p:txBody>
          <a:bodyPr wrap="none" rtlCol="0">
            <a:spAutoFit/>
          </a:bodyPr>
          <a:lstStyle/>
          <a:p>
            <a:r>
              <a:rPr lang="sv-SE" sz="4000" dirty="0" smtClean="0">
                <a:solidFill>
                  <a:srgbClr val="FF9300"/>
                </a:solidFill>
                <a:latin typeface="Britannic Bold" panose="020B0903060703020204" pitchFamily="34" charset="0"/>
                <a:ea typeface="Adobe Fan Heiti Std B" panose="020B0700000000000000" pitchFamily="34" charset="-128"/>
              </a:rPr>
              <a:t>Siv, 72 år</a:t>
            </a:r>
            <a:endParaRPr lang="sv-SE" sz="4000" dirty="0">
              <a:latin typeface="Britannic Bold" panose="020B0903060703020204" pitchFamily="34" charset="0"/>
              <a:ea typeface="Adobe Fan Heiti Std B" panose="020B0700000000000000" pitchFamily="34" charset="-128"/>
            </a:endParaRPr>
          </a:p>
        </p:txBody>
      </p:sp>
      <p:sp>
        <p:nvSpPr>
          <p:cNvPr id="3" name="Rektangel 2"/>
          <p:cNvSpPr/>
          <p:nvPr/>
        </p:nvSpPr>
        <p:spPr>
          <a:xfrm>
            <a:off x="317010" y="1967140"/>
            <a:ext cx="10797680" cy="3785652"/>
          </a:xfrm>
          <a:prstGeom prst="rect">
            <a:avLst/>
          </a:prstGeom>
        </p:spPr>
        <p:txBody>
          <a:bodyPr wrap="square">
            <a:spAutoFit/>
          </a:bodyPr>
          <a:lstStyle/>
          <a:p>
            <a:r>
              <a:rPr lang="sv-SE" sz="2000" dirty="0" smtClean="0">
                <a:solidFill>
                  <a:srgbClr val="44ABB1"/>
                </a:solidFill>
                <a:latin typeface="Britannic Bold" panose="020B0903060703020204" pitchFamily="34" charset="0"/>
              </a:rPr>
              <a:t>Vägskäl 2:</a:t>
            </a:r>
            <a:r>
              <a:rPr lang="sv-SE" sz="2000" b="1" dirty="0" smtClean="0"/>
              <a:t/>
            </a:r>
            <a:br>
              <a:rPr lang="sv-SE" sz="2000" b="1" dirty="0" smtClean="0"/>
            </a:br>
            <a:r>
              <a:rPr lang="sv-SE" sz="2000" dirty="0"/>
              <a:t>På läkarbesöket får Siv behandling för </a:t>
            </a:r>
            <a:r>
              <a:rPr lang="sv-SE" sz="2000" dirty="0" smtClean="0"/>
              <a:t/>
            </a:r>
            <a:br>
              <a:rPr lang="sv-SE" sz="2000" dirty="0" smtClean="0"/>
            </a:br>
            <a:r>
              <a:rPr lang="sv-SE" sz="2000" dirty="0" smtClean="0"/>
              <a:t>smärtan</a:t>
            </a:r>
            <a:r>
              <a:rPr lang="sv-SE" sz="2000" dirty="0"/>
              <a:t>. Då uppmärksammas också </a:t>
            </a:r>
            <a:r>
              <a:rPr lang="sv-SE" sz="2000" dirty="0" smtClean="0"/>
              <a:t/>
            </a:r>
            <a:br>
              <a:rPr lang="sv-SE" sz="2000" dirty="0" smtClean="0"/>
            </a:br>
            <a:r>
              <a:rPr lang="sv-SE" sz="2000" dirty="0" smtClean="0"/>
              <a:t>att </a:t>
            </a:r>
            <a:r>
              <a:rPr lang="sv-SE" sz="2000" dirty="0"/>
              <a:t>Siv har behov av rehabiliterande </a:t>
            </a:r>
            <a:r>
              <a:rPr lang="sv-SE" sz="2000" dirty="0" smtClean="0"/>
              <a:t/>
            </a:r>
            <a:br>
              <a:rPr lang="sv-SE" sz="2000" dirty="0" smtClean="0"/>
            </a:br>
            <a:r>
              <a:rPr lang="sv-SE" sz="2000" dirty="0" smtClean="0"/>
              <a:t>insatser </a:t>
            </a:r>
            <a:r>
              <a:rPr lang="sv-SE" sz="2000" dirty="0"/>
              <a:t>för att om möjligt förbättra </a:t>
            </a:r>
            <a:r>
              <a:rPr lang="sv-SE" sz="2000" dirty="0" smtClean="0"/>
              <a:t/>
            </a:r>
            <a:br>
              <a:rPr lang="sv-SE" sz="2000" dirty="0" smtClean="0"/>
            </a:br>
            <a:r>
              <a:rPr lang="sv-SE" sz="2000" dirty="0" smtClean="0"/>
              <a:t>hennes </a:t>
            </a:r>
            <a:r>
              <a:rPr lang="sv-SE" sz="2000" dirty="0"/>
              <a:t>gång- och förflyttningsförmåga. Siv kontaktar en </a:t>
            </a:r>
            <a:r>
              <a:rPr lang="sv-SE" sz="2000" dirty="0" err="1"/>
              <a:t>rehabmottagning</a:t>
            </a:r>
            <a:r>
              <a:rPr lang="sv-SE" sz="2000" dirty="0"/>
              <a:t> och får tid till träning. När hon varit på </a:t>
            </a:r>
            <a:r>
              <a:rPr lang="sv-SE" sz="2000" dirty="0" err="1"/>
              <a:t>rehabmottagningen</a:t>
            </a:r>
            <a:r>
              <a:rPr lang="sv-SE" sz="2000" dirty="0"/>
              <a:t> är hon helt slut och när det är dags för nästa träningstillfälle orkar hon inte utan avbokar besöket. </a:t>
            </a:r>
            <a:endParaRPr lang="sv-SE" sz="2000" dirty="0" smtClean="0"/>
          </a:p>
          <a:p>
            <a:r>
              <a:rPr lang="sv-SE" sz="2000" dirty="0" smtClean="0"/>
              <a:t>När </a:t>
            </a:r>
            <a:r>
              <a:rPr lang="sv-SE" sz="2000" dirty="0"/>
              <a:t>detta upprepats ett par gånger kontaktar </a:t>
            </a:r>
            <a:r>
              <a:rPr lang="sv-SE" sz="2000" dirty="0" err="1"/>
              <a:t>rehabmottagningen</a:t>
            </a:r>
            <a:r>
              <a:rPr lang="sv-SE" sz="2000" dirty="0"/>
              <a:t> kommunens </a:t>
            </a:r>
            <a:r>
              <a:rPr lang="sv-SE" sz="2000" dirty="0" err="1"/>
              <a:t>rehabenhet</a:t>
            </a:r>
            <a:r>
              <a:rPr lang="sv-SE" sz="2000" dirty="0"/>
              <a:t>. Kommunens fysioterapeut bedömer att Siv har behov av hemrehabilitering över tid och beslutar därför om kommunal hemsjukvård. På grund av beslutet om hemsjukvård kommer även kommunens sjuksköterska hem och ger Siv injektion när det är dags nästa gång.</a:t>
            </a:r>
          </a:p>
        </p:txBody>
      </p:sp>
      <p:pic>
        <p:nvPicPr>
          <p:cNvPr id="4" name="Bildobjekt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1790" y="772515"/>
            <a:ext cx="7559040" cy="2343912"/>
          </a:xfrm>
          <a:prstGeom prst="rect">
            <a:avLst/>
          </a:prstGeom>
        </p:spPr>
      </p:pic>
    </p:spTree>
    <p:extLst>
      <p:ext uri="{BB962C8B-B14F-4D97-AF65-F5344CB8AC3E}">
        <p14:creationId xmlns:p14="http://schemas.microsoft.com/office/powerpoint/2010/main" val="4029640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10"/>
          <p:cNvSpPr txBox="1"/>
          <p:nvPr/>
        </p:nvSpPr>
        <p:spPr>
          <a:xfrm>
            <a:off x="317010" y="463175"/>
            <a:ext cx="3379451" cy="261610"/>
          </a:xfrm>
          <a:prstGeom prst="rect">
            <a:avLst/>
          </a:prstGeom>
          <a:noFill/>
        </p:spPr>
        <p:txBody>
          <a:bodyPr wrap="none" rtlCol="0">
            <a:spAutoFit/>
          </a:bodyPr>
          <a:lstStyle/>
          <a:p>
            <a:r>
              <a:rPr lang="sv-SE" sz="1100" dirty="0" smtClean="0">
                <a:latin typeface="+mj-lt"/>
                <a:ea typeface="Adobe Fan Heiti Std B" panose="020B0700000000000000" pitchFamily="34" charset="-128"/>
              </a:rPr>
              <a:t>Hälso- och sjukvårdsavtalet i Västra Götaland 2017-2020</a:t>
            </a:r>
            <a:endParaRPr lang="sv-SE" sz="1100" dirty="0">
              <a:latin typeface="+mj-lt"/>
              <a:ea typeface="Adobe Fan Heiti Std B" panose="020B0700000000000000" pitchFamily="34" charset="-128"/>
            </a:endParaRPr>
          </a:p>
        </p:txBody>
      </p:sp>
      <p:sp>
        <p:nvSpPr>
          <p:cNvPr id="13" name="textruta 12"/>
          <p:cNvSpPr txBox="1"/>
          <p:nvPr/>
        </p:nvSpPr>
        <p:spPr>
          <a:xfrm>
            <a:off x="317010" y="211707"/>
            <a:ext cx="1941557" cy="307777"/>
          </a:xfrm>
          <a:prstGeom prst="rect">
            <a:avLst/>
          </a:prstGeom>
          <a:noFill/>
        </p:spPr>
        <p:txBody>
          <a:bodyPr wrap="none" rtlCol="0">
            <a:spAutoFit/>
          </a:bodyPr>
          <a:lstStyle/>
          <a:p>
            <a:r>
              <a:rPr lang="sv-SE" sz="1400" dirty="0" smtClean="0">
                <a:solidFill>
                  <a:srgbClr val="44ABB1"/>
                </a:solidFill>
                <a:latin typeface="Britannic Bold" panose="020B0903060703020204" pitchFamily="34" charset="0"/>
                <a:ea typeface="Adobe Fan Heiti Std B" panose="020B0700000000000000" pitchFamily="34" charset="-128"/>
              </a:rPr>
              <a:t>Vägledande patientfall</a:t>
            </a:r>
            <a:endParaRPr lang="sv-SE" sz="1400" dirty="0">
              <a:solidFill>
                <a:srgbClr val="44ABB1"/>
              </a:solidFill>
              <a:latin typeface="Britannic Bold" panose="020B0903060703020204" pitchFamily="34" charset="0"/>
              <a:ea typeface="Adobe Fan Heiti Std B" panose="020B0700000000000000" pitchFamily="34" charset="-128"/>
            </a:endParaRPr>
          </a:p>
        </p:txBody>
      </p:sp>
      <p:grpSp>
        <p:nvGrpSpPr>
          <p:cNvPr id="14" name="Grupp 13"/>
          <p:cNvGrpSpPr/>
          <p:nvPr/>
        </p:nvGrpSpPr>
        <p:grpSpPr>
          <a:xfrm>
            <a:off x="8050182" y="6196040"/>
            <a:ext cx="3640961" cy="348568"/>
            <a:chOff x="347590" y="353633"/>
            <a:chExt cx="3640961" cy="348568"/>
          </a:xfrm>
        </p:grpSpPr>
        <p:pic>
          <p:nvPicPr>
            <p:cNvPr id="19" name="Bildobjekt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590" y="353633"/>
              <a:ext cx="1708667" cy="348568"/>
            </a:xfrm>
            <a:prstGeom prst="rect">
              <a:avLst/>
            </a:prstGeom>
          </p:spPr>
        </p:pic>
        <p:pic>
          <p:nvPicPr>
            <p:cNvPr id="20" name="Bildobjekt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3847" y="353633"/>
              <a:ext cx="1584704" cy="334370"/>
            </a:xfrm>
            <a:prstGeom prst="rect">
              <a:avLst/>
            </a:prstGeom>
          </p:spPr>
        </p:pic>
      </p:grpSp>
      <p:sp>
        <p:nvSpPr>
          <p:cNvPr id="10" name="textruta 9"/>
          <p:cNvSpPr txBox="1"/>
          <p:nvPr/>
        </p:nvSpPr>
        <p:spPr>
          <a:xfrm>
            <a:off x="317010" y="944721"/>
            <a:ext cx="2404826" cy="707886"/>
          </a:xfrm>
          <a:prstGeom prst="rect">
            <a:avLst/>
          </a:prstGeom>
          <a:noFill/>
        </p:spPr>
        <p:txBody>
          <a:bodyPr wrap="none" rtlCol="0">
            <a:spAutoFit/>
          </a:bodyPr>
          <a:lstStyle/>
          <a:p>
            <a:r>
              <a:rPr lang="sv-SE" sz="4000" dirty="0" smtClean="0">
                <a:solidFill>
                  <a:srgbClr val="FF9300"/>
                </a:solidFill>
                <a:latin typeface="Britannic Bold" panose="020B0903060703020204" pitchFamily="34" charset="0"/>
                <a:ea typeface="Adobe Fan Heiti Std B" panose="020B0700000000000000" pitchFamily="34" charset="-128"/>
              </a:rPr>
              <a:t>Siv, 72 år</a:t>
            </a:r>
            <a:endParaRPr lang="sv-SE" sz="4000" dirty="0">
              <a:latin typeface="Britannic Bold" panose="020B0903060703020204" pitchFamily="34" charset="0"/>
              <a:ea typeface="Adobe Fan Heiti Std B" panose="020B0700000000000000" pitchFamily="34" charset="-128"/>
            </a:endParaRPr>
          </a:p>
        </p:txBody>
      </p:sp>
      <p:sp>
        <p:nvSpPr>
          <p:cNvPr id="3" name="Rektangel 2"/>
          <p:cNvSpPr/>
          <p:nvPr/>
        </p:nvSpPr>
        <p:spPr>
          <a:xfrm>
            <a:off x="317010" y="1967140"/>
            <a:ext cx="10419307" cy="2862322"/>
          </a:xfrm>
          <a:prstGeom prst="rect">
            <a:avLst/>
          </a:prstGeom>
        </p:spPr>
        <p:txBody>
          <a:bodyPr wrap="square">
            <a:spAutoFit/>
          </a:bodyPr>
          <a:lstStyle/>
          <a:p>
            <a:r>
              <a:rPr lang="sv-SE" sz="2000" dirty="0" smtClean="0">
                <a:solidFill>
                  <a:srgbClr val="44ABB1"/>
                </a:solidFill>
                <a:latin typeface="Britannic Bold" panose="020B0903060703020204" pitchFamily="34" charset="0"/>
              </a:rPr>
              <a:t>Vägskäl 3:</a:t>
            </a:r>
            <a:r>
              <a:rPr lang="sv-SE" sz="2000" b="1" dirty="0" smtClean="0"/>
              <a:t/>
            </a:r>
            <a:br>
              <a:rPr lang="sv-SE" sz="2000" b="1" dirty="0" smtClean="0"/>
            </a:br>
            <a:r>
              <a:rPr lang="sv-SE" sz="2000" dirty="0" smtClean="0"/>
              <a:t>På </a:t>
            </a:r>
            <a:r>
              <a:rPr lang="sv-SE" sz="2000" dirty="0"/>
              <a:t>grund av bättre smärtlindring och </a:t>
            </a:r>
            <a:r>
              <a:rPr lang="sv-SE" sz="2000" dirty="0" smtClean="0"/>
              <a:t/>
            </a:r>
            <a:br>
              <a:rPr lang="sv-SE" sz="2000" dirty="0" smtClean="0"/>
            </a:br>
            <a:r>
              <a:rPr lang="sv-SE" sz="2000" dirty="0" smtClean="0"/>
              <a:t>rehabiliterande </a:t>
            </a:r>
            <a:r>
              <a:rPr lang="sv-SE" sz="2000" dirty="0"/>
              <a:t>insatser blir Siv starkare </a:t>
            </a:r>
            <a:r>
              <a:rPr lang="sv-SE" sz="2000" dirty="0" smtClean="0"/>
              <a:t/>
            </a:r>
            <a:br>
              <a:rPr lang="sv-SE" sz="2000" dirty="0" smtClean="0"/>
            </a:br>
            <a:r>
              <a:rPr lang="sv-SE" sz="2000" dirty="0" smtClean="0"/>
              <a:t>och </a:t>
            </a:r>
            <a:r>
              <a:rPr lang="sv-SE" sz="2000" dirty="0"/>
              <a:t>klarar sig bättre i vardagen. </a:t>
            </a:r>
            <a:r>
              <a:rPr lang="sv-SE" sz="2000" dirty="0" smtClean="0"/>
              <a:t>Efter </a:t>
            </a:r>
            <a:r>
              <a:rPr lang="sv-SE" sz="2000" dirty="0"/>
              <a:t>en </a:t>
            </a:r>
            <a:r>
              <a:rPr lang="sv-SE" sz="2000" dirty="0" smtClean="0"/>
              <a:t/>
            </a:r>
            <a:br>
              <a:rPr lang="sv-SE" sz="2000" dirty="0" smtClean="0"/>
            </a:br>
            <a:r>
              <a:rPr lang="sv-SE" sz="2000" dirty="0" smtClean="0"/>
              <a:t>tid </a:t>
            </a:r>
            <a:r>
              <a:rPr lang="sv-SE" sz="2000" dirty="0"/>
              <a:t>bedömer kommunens fysioterapeut </a:t>
            </a:r>
            <a:r>
              <a:rPr lang="sv-SE" sz="2000" dirty="0" smtClean="0"/>
              <a:t/>
            </a:r>
            <a:br>
              <a:rPr lang="sv-SE" sz="2000" dirty="0" smtClean="0"/>
            </a:br>
            <a:r>
              <a:rPr lang="sv-SE" sz="2000" dirty="0" smtClean="0"/>
              <a:t>att </a:t>
            </a:r>
            <a:r>
              <a:rPr lang="sv-SE" sz="2000" dirty="0"/>
              <a:t>Siv kan fortsätta sin rehabilitering på en </a:t>
            </a:r>
            <a:r>
              <a:rPr lang="sv-SE" sz="2000" dirty="0" err="1"/>
              <a:t>rehabmottagning</a:t>
            </a:r>
            <a:r>
              <a:rPr lang="sv-SE" sz="2000" dirty="0"/>
              <a:t>. Den kommunala hemsjukvården avslutas och information förs över till vårdcentralen och den </a:t>
            </a:r>
            <a:r>
              <a:rPr lang="sv-SE" sz="2000" dirty="0" err="1"/>
              <a:t>rehabmottagning</a:t>
            </a:r>
            <a:r>
              <a:rPr lang="sv-SE" sz="2000" dirty="0"/>
              <a:t> Siv har valt.</a:t>
            </a:r>
          </a:p>
          <a:p>
            <a:r>
              <a:rPr lang="sv-SE" sz="2000" dirty="0"/>
              <a:t> </a:t>
            </a:r>
          </a:p>
          <a:p>
            <a:endParaRPr lang="sv-SE" sz="2000" dirty="0"/>
          </a:p>
        </p:txBody>
      </p:sp>
      <p:pic>
        <p:nvPicPr>
          <p:cNvPr id="4" name="Bildobjekt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1790" y="772515"/>
            <a:ext cx="7559040" cy="2343912"/>
          </a:xfrm>
          <a:prstGeom prst="rect">
            <a:avLst/>
          </a:prstGeom>
        </p:spPr>
      </p:pic>
    </p:spTree>
    <p:extLst>
      <p:ext uri="{BB962C8B-B14F-4D97-AF65-F5344CB8AC3E}">
        <p14:creationId xmlns:p14="http://schemas.microsoft.com/office/powerpoint/2010/main" val="3328836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10"/>
          <p:cNvSpPr txBox="1"/>
          <p:nvPr/>
        </p:nvSpPr>
        <p:spPr>
          <a:xfrm>
            <a:off x="317010" y="463175"/>
            <a:ext cx="3379451" cy="261610"/>
          </a:xfrm>
          <a:prstGeom prst="rect">
            <a:avLst/>
          </a:prstGeom>
          <a:noFill/>
        </p:spPr>
        <p:txBody>
          <a:bodyPr wrap="none" rtlCol="0">
            <a:spAutoFit/>
          </a:bodyPr>
          <a:lstStyle/>
          <a:p>
            <a:r>
              <a:rPr lang="sv-SE" sz="1100" dirty="0" smtClean="0">
                <a:latin typeface="+mj-lt"/>
                <a:ea typeface="Adobe Fan Heiti Std B" panose="020B0700000000000000" pitchFamily="34" charset="-128"/>
              </a:rPr>
              <a:t>Hälso- och sjukvårdsavtalet i Västra Götaland 2017-2020</a:t>
            </a:r>
            <a:endParaRPr lang="sv-SE" sz="1100" dirty="0">
              <a:latin typeface="+mj-lt"/>
              <a:ea typeface="Adobe Fan Heiti Std B" panose="020B0700000000000000" pitchFamily="34" charset="-128"/>
            </a:endParaRPr>
          </a:p>
        </p:txBody>
      </p:sp>
      <p:sp>
        <p:nvSpPr>
          <p:cNvPr id="13" name="textruta 12"/>
          <p:cNvSpPr txBox="1"/>
          <p:nvPr/>
        </p:nvSpPr>
        <p:spPr>
          <a:xfrm>
            <a:off x="317010" y="211707"/>
            <a:ext cx="1941557" cy="307777"/>
          </a:xfrm>
          <a:prstGeom prst="rect">
            <a:avLst/>
          </a:prstGeom>
          <a:noFill/>
        </p:spPr>
        <p:txBody>
          <a:bodyPr wrap="none" rtlCol="0">
            <a:spAutoFit/>
          </a:bodyPr>
          <a:lstStyle/>
          <a:p>
            <a:r>
              <a:rPr lang="sv-SE" sz="1400" dirty="0" smtClean="0">
                <a:solidFill>
                  <a:srgbClr val="44ABB1"/>
                </a:solidFill>
                <a:latin typeface="Britannic Bold" panose="020B0903060703020204" pitchFamily="34" charset="0"/>
                <a:ea typeface="Adobe Fan Heiti Std B" panose="020B0700000000000000" pitchFamily="34" charset="-128"/>
              </a:rPr>
              <a:t>Vägledande patientfall</a:t>
            </a:r>
            <a:endParaRPr lang="sv-SE" sz="1400" dirty="0">
              <a:solidFill>
                <a:srgbClr val="44ABB1"/>
              </a:solidFill>
              <a:latin typeface="Britannic Bold" panose="020B0903060703020204" pitchFamily="34" charset="0"/>
              <a:ea typeface="Adobe Fan Heiti Std B" panose="020B0700000000000000" pitchFamily="34" charset="-128"/>
            </a:endParaRPr>
          </a:p>
        </p:txBody>
      </p:sp>
      <p:grpSp>
        <p:nvGrpSpPr>
          <p:cNvPr id="14" name="Grupp 13"/>
          <p:cNvGrpSpPr/>
          <p:nvPr/>
        </p:nvGrpSpPr>
        <p:grpSpPr>
          <a:xfrm>
            <a:off x="8050182" y="6196040"/>
            <a:ext cx="3640961" cy="348568"/>
            <a:chOff x="347590" y="353633"/>
            <a:chExt cx="3640961" cy="348568"/>
          </a:xfrm>
        </p:grpSpPr>
        <p:pic>
          <p:nvPicPr>
            <p:cNvPr id="19" name="Bildobjekt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590" y="353633"/>
              <a:ext cx="1708667" cy="348568"/>
            </a:xfrm>
            <a:prstGeom prst="rect">
              <a:avLst/>
            </a:prstGeom>
          </p:spPr>
        </p:pic>
        <p:pic>
          <p:nvPicPr>
            <p:cNvPr id="20" name="Bildobjekt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3847" y="353633"/>
              <a:ext cx="1584704" cy="334370"/>
            </a:xfrm>
            <a:prstGeom prst="rect">
              <a:avLst/>
            </a:prstGeom>
          </p:spPr>
        </p:pic>
      </p:grpSp>
      <p:sp>
        <p:nvSpPr>
          <p:cNvPr id="10" name="textruta 9"/>
          <p:cNvSpPr txBox="1"/>
          <p:nvPr/>
        </p:nvSpPr>
        <p:spPr>
          <a:xfrm>
            <a:off x="317010" y="944721"/>
            <a:ext cx="3025187" cy="707886"/>
          </a:xfrm>
          <a:prstGeom prst="rect">
            <a:avLst/>
          </a:prstGeom>
          <a:noFill/>
        </p:spPr>
        <p:txBody>
          <a:bodyPr wrap="none" rtlCol="0">
            <a:spAutoFit/>
          </a:bodyPr>
          <a:lstStyle/>
          <a:p>
            <a:r>
              <a:rPr lang="sv-SE" sz="4000" dirty="0" smtClean="0">
                <a:solidFill>
                  <a:srgbClr val="FF9300"/>
                </a:solidFill>
                <a:latin typeface="Britannic Bold" panose="020B0903060703020204" pitchFamily="34" charset="0"/>
                <a:ea typeface="Adobe Fan Heiti Std B" panose="020B0700000000000000" pitchFamily="34" charset="-128"/>
              </a:rPr>
              <a:t>Pablo, 78 år</a:t>
            </a:r>
            <a:endParaRPr lang="sv-SE" sz="4000" dirty="0">
              <a:latin typeface="Britannic Bold" panose="020B0903060703020204" pitchFamily="34" charset="0"/>
              <a:ea typeface="Adobe Fan Heiti Std B" panose="020B0700000000000000" pitchFamily="34" charset="-128"/>
            </a:endParaRPr>
          </a:p>
        </p:txBody>
      </p:sp>
      <p:sp>
        <p:nvSpPr>
          <p:cNvPr id="3" name="Rektangel 2"/>
          <p:cNvSpPr/>
          <p:nvPr/>
        </p:nvSpPr>
        <p:spPr>
          <a:xfrm>
            <a:off x="317010" y="1967140"/>
            <a:ext cx="10797680" cy="2862322"/>
          </a:xfrm>
          <a:prstGeom prst="rect">
            <a:avLst/>
          </a:prstGeom>
        </p:spPr>
        <p:txBody>
          <a:bodyPr wrap="square">
            <a:spAutoFit/>
          </a:bodyPr>
          <a:lstStyle/>
          <a:p>
            <a:r>
              <a:rPr lang="sv-SE" sz="2000" dirty="0">
                <a:latin typeface="Britannic Bold" panose="020B0903060703020204" pitchFamily="34" charset="0"/>
              </a:rPr>
              <a:t>Scenario:</a:t>
            </a:r>
            <a:r>
              <a:rPr lang="sv-SE" sz="2000" b="1" dirty="0" smtClean="0"/>
              <a:t/>
            </a:r>
            <a:br>
              <a:rPr lang="sv-SE" sz="2000" b="1" dirty="0" smtClean="0"/>
            </a:br>
            <a:r>
              <a:rPr lang="sv-SE" sz="2000" dirty="0"/>
              <a:t>Pablo opererades för prostatacancer för </a:t>
            </a:r>
            <a:r>
              <a:rPr lang="sv-SE" sz="2000" dirty="0" smtClean="0"/>
              <a:t/>
            </a:r>
            <a:br>
              <a:rPr lang="sv-SE" sz="2000" dirty="0" smtClean="0"/>
            </a:br>
            <a:r>
              <a:rPr lang="sv-SE" sz="2000" dirty="0" smtClean="0"/>
              <a:t>ett </a:t>
            </a:r>
            <a:r>
              <a:rPr lang="sv-SE" sz="2000" dirty="0"/>
              <a:t>par år sedan. Han är ensamboende </a:t>
            </a:r>
            <a:r>
              <a:rPr lang="sv-SE" sz="2000" dirty="0" smtClean="0"/>
              <a:t/>
            </a:r>
            <a:br>
              <a:rPr lang="sv-SE" sz="2000" dirty="0" smtClean="0"/>
            </a:br>
            <a:r>
              <a:rPr lang="sv-SE" sz="2000" dirty="0" smtClean="0"/>
              <a:t>i </a:t>
            </a:r>
            <a:r>
              <a:rPr lang="sv-SE" sz="2000" dirty="0"/>
              <a:t>lägenhet. Han har urinvägskateter som </a:t>
            </a:r>
            <a:r>
              <a:rPr lang="sv-SE" sz="2000" dirty="0" smtClean="0"/>
              <a:t/>
            </a:r>
            <a:br>
              <a:rPr lang="sv-SE" sz="2000" dirty="0" smtClean="0"/>
            </a:br>
            <a:r>
              <a:rPr lang="sv-SE" sz="2000" dirty="0" smtClean="0"/>
              <a:t>byts </a:t>
            </a:r>
            <a:r>
              <a:rPr lang="sv-SE" sz="2000" dirty="0"/>
              <a:t>på vårdcentralen. Katetern behöver </a:t>
            </a:r>
            <a:r>
              <a:rPr lang="sv-SE" sz="2000" dirty="0" smtClean="0"/>
              <a:t/>
            </a:r>
            <a:br>
              <a:rPr lang="sv-SE" sz="2000" dirty="0" smtClean="0"/>
            </a:br>
            <a:r>
              <a:rPr lang="sv-SE" sz="2000" dirty="0" smtClean="0"/>
              <a:t>spolas </a:t>
            </a:r>
            <a:r>
              <a:rPr lang="sv-SE" sz="2000" dirty="0"/>
              <a:t>någon gång per månad, Pablo åker då till vårdcentralen. Ibland behöver katetern spolas helg, kvälls- eller nattetid. Han har då tagit sig till sjukhusets akutmottagning med ambulans. </a:t>
            </a:r>
            <a:r>
              <a:rPr lang="sv-SE" sz="2000" dirty="0" smtClean="0"/>
              <a:t/>
            </a:r>
            <a:br>
              <a:rPr lang="sv-SE" sz="2000" dirty="0" smtClean="0"/>
            </a:br>
            <a:r>
              <a:rPr lang="sv-SE" sz="2000" dirty="0" smtClean="0"/>
              <a:t>Det </a:t>
            </a:r>
            <a:r>
              <a:rPr lang="sv-SE" sz="2000" dirty="0"/>
              <a:t>har resulterat i flera timmar med stopp i katetern med kraftig smärta som följd. </a:t>
            </a:r>
            <a:r>
              <a:rPr lang="sv-SE" sz="2000" dirty="0" smtClean="0"/>
              <a:t/>
            </a:r>
            <a:br>
              <a:rPr lang="sv-SE" sz="2000" dirty="0" smtClean="0"/>
            </a:br>
            <a:r>
              <a:rPr lang="sv-SE" sz="2000" dirty="0" smtClean="0"/>
              <a:t>Beslut </a:t>
            </a:r>
            <a:r>
              <a:rPr lang="sv-SE" sz="2000" dirty="0"/>
              <a:t>om kommunal hemsjukvård</a:t>
            </a:r>
            <a:r>
              <a:rPr lang="sv-SE" sz="2000" dirty="0" smtClean="0"/>
              <a:t>?</a:t>
            </a:r>
            <a:endParaRPr lang="sv-SE" sz="2000" dirty="0"/>
          </a:p>
        </p:txBody>
      </p:sp>
      <p:pic>
        <p:nvPicPr>
          <p:cNvPr id="4" name="Bildobjekt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1790" y="772510"/>
            <a:ext cx="7559040" cy="2343912"/>
          </a:xfrm>
          <a:prstGeom prst="rect">
            <a:avLst/>
          </a:prstGeom>
        </p:spPr>
      </p:pic>
      <p:sp>
        <p:nvSpPr>
          <p:cNvPr id="12" name="Rektangel 11"/>
          <p:cNvSpPr/>
          <p:nvPr/>
        </p:nvSpPr>
        <p:spPr>
          <a:xfrm>
            <a:off x="317010" y="6267801"/>
            <a:ext cx="6793238" cy="276999"/>
          </a:xfrm>
          <a:prstGeom prst="rect">
            <a:avLst/>
          </a:prstGeom>
        </p:spPr>
        <p:txBody>
          <a:bodyPr wrap="square">
            <a:spAutoFit/>
          </a:bodyPr>
          <a:lstStyle/>
          <a:p>
            <a:r>
              <a:rPr lang="sv-SE" b="1" i="1" baseline="30000" dirty="0"/>
              <a:t>Patientfallet Pablo berör särskilt avsnitt 3.3-3.5 och 3.12 i Hälso- och </a:t>
            </a:r>
            <a:r>
              <a:rPr lang="sv-SE" b="1" i="1" baseline="30000" dirty="0" smtClean="0"/>
              <a:t>sjukvårdsavtalet</a:t>
            </a:r>
            <a:r>
              <a:rPr lang="sv-SE" b="1" i="1" baseline="30000" dirty="0"/>
              <a:t>.</a:t>
            </a:r>
          </a:p>
        </p:txBody>
      </p:sp>
    </p:spTree>
    <p:extLst>
      <p:ext uri="{BB962C8B-B14F-4D97-AF65-F5344CB8AC3E}">
        <p14:creationId xmlns:p14="http://schemas.microsoft.com/office/powerpoint/2010/main" val="3347876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10"/>
          <p:cNvSpPr txBox="1"/>
          <p:nvPr/>
        </p:nvSpPr>
        <p:spPr>
          <a:xfrm>
            <a:off x="317010" y="463175"/>
            <a:ext cx="3379451" cy="261610"/>
          </a:xfrm>
          <a:prstGeom prst="rect">
            <a:avLst/>
          </a:prstGeom>
          <a:noFill/>
        </p:spPr>
        <p:txBody>
          <a:bodyPr wrap="none" rtlCol="0">
            <a:spAutoFit/>
          </a:bodyPr>
          <a:lstStyle/>
          <a:p>
            <a:r>
              <a:rPr lang="sv-SE" sz="1100" dirty="0" smtClean="0">
                <a:latin typeface="+mj-lt"/>
                <a:ea typeface="Adobe Fan Heiti Std B" panose="020B0700000000000000" pitchFamily="34" charset="-128"/>
              </a:rPr>
              <a:t>Hälso- och sjukvårdsavtalet i Västra Götaland 2017-2020</a:t>
            </a:r>
            <a:endParaRPr lang="sv-SE" sz="1100" dirty="0">
              <a:latin typeface="+mj-lt"/>
              <a:ea typeface="Adobe Fan Heiti Std B" panose="020B0700000000000000" pitchFamily="34" charset="-128"/>
            </a:endParaRPr>
          </a:p>
        </p:txBody>
      </p:sp>
      <p:sp>
        <p:nvSpPr>
          <p:cNvPr id="13" name="textruta 12"/>
          <p:cNvSpPr txBox="1"/>
          <p:nvPr/>
        </p:nvSpPr>
        <p:spPr>
          <a:xfrm>
            <a:off x="317010" y="211707"/>
            <a:ext cx="1941557" cy="307777"/>
          </a:xfrm>
          <a:prstGeom prst="rect">
            <a:avLst/>
          </a:prstGeom>
          <a:noFill/>
        </p:spPr>
        <p:txBody>
          <a:bodyPr wrap="none" rtlCol="0">
            <a:spAutoFit/>
          </a:bodyPr>
          <a:lstStyle/>
          <a:p>
            <a:r>
              <a:rPr lang="sv-SE" sz="1400" dirty="0" smtClean="0">
                <a:solidFill>
                  <a:srgbClr val="44ABB1"/>
                </a:solidFill>
                <a:latin typeface="Britannic Bold" panose="020B0903060703020204" pitchFamily="34" charset="0"/>
                <a:ea typeface="Adobe Fan Heiti Std B" panose="020B0700000000000000" pitchFamily="34" charset="-128"/>
              </a:rPr>
              <a:t>Vägledande patientfall</a:t>
            </a:r>
            <a:endParaRPr lang="sv-SE" sz="1400" dirty="0">
              <a:solidFill>
                <a:srgbClr val="44ABB1"/>
              </a:solidFill>
              <a:latin typeface="Britannic Bold" panose="020B0903060703020204" pitchFamily="34" charset="0"/>
              <a:ea typeface="Adobe Fan Heiti Std B" panose="020B0700000000000000" pitchFamily="34" charset="-128"/>
            </a:endParaRPr>
          </a:p>
        </p:txBody>
      </p:sp>
      <p:grpSp>
        <p:nvGrpSpPr>
          <p:cNvPr id="14" name="Grupp 13"/>
          <p:cNvGrpSpPr/>
          <p:nvPr/>
        </p:nvGrpSpPr>
        <p:grpSpPr>
          <a:xfrm>
            <a:off x="8050182" y="6196040"/>
            <a:ext cx="3640961" cy="348568"/>
            <a:chOff x="347590" y="353633"/>
            <a:chExt cx="3640961" cy="348568"/>
          </a:xfrm>
        </p:grpSpPr>
        <p:pic>
          <p:nvPicPr>
            <p:cNvPr id="19" name="Bildobjekt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590" y="353633"/>
              <a:ext cx="1708667" cy="348568"/>
            </a:xfrm>
            <a:prstGeom prst="rect">
              <a:avLst/>
            </a:prstGeom>
          </p:spPr>
        </p:pic>
        <p:pic>
          <p:nvPicPr>
            <p:cNvPr id="20" name="Bildobjekt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3847" y="353633"/>
              <a:ext cx="1584704" cy="334370"/>
            </a:xfrm>
            <a:prstGeom prst="rect">
              <a:avLst/>
            </a:prstGeom>
          </p:spPr>
        </p:pic>
      </p:grpSp>
      <p:sp>
        <p:nvSpPr>
          <p:cNvPr id="10" name="textruta 9"/>
          <p:cNvSpPr txBox="1"/>
          <p:nvPr/>
        </p:nvSpPr>
        <p:spPr>
          <a:xfrm>
            <a:off x="317010" y="944721"/>
            <a:ext cx="3025187" cy="707886"/>
          </a:xfrm>
          <a:prstGeom prst="rect">
            <a:avLst/>
          </a:prstGeom>
          <a:noFill/>
        </p:spPr>
        <p:txBody>
          <a:bodyPr wrap="none" rtlCol="0">
            <a:spAutoFit/>
          </a:bodyPr>
          <a:lstStyle/>
          <a:p>
            <a:r>
              <a:rPr lang="sv-SE" sz="4000" dirty="0" smtClean="0">
                <a:solidFill>
                  <a:srgbClr val="FF9300"/>
                </a:solidFill>
                <a:latin typeface="Britannic Bold" panose="020B0903060703020204" pitchFamily="34" charset="0"/>
                <a:ea typeface="Adobe Fan Heiti Std B" panose="020B0700000000000000" pitchFamily="34" charset="-128"/>
              </a:rPr>
              <a:t>Pablo, 78 år</a:t>
            </a:r>
            <a:endParaRPr lang="sv-SE" sz="4000" dirty="0">
              <a:latin typeface="Britannic Bold" panose="020B0903060703020204" pitchFamily="34" charset="0"/>
              <a:ea typeface="Adobe Fan Heiti Std B" panose="020B0700000000000000" pitchFamily="34" charset="-128"/>
            </a:endParaRPr>
          </a:p>
        </p:txBody>
      </p:sp>
      <p:pic>
        <p:nvPicPr>
          <p:cNvPr id="4" name="Bildobjekt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1790" y="772510"/>
            <a:ext cx="7559040" cy="2343912"/>
          </a:xfrm>
          <a:prstGeom prst="rect">
            <a:avLst/>
          </a:prstGeom>
        </p:spPr>
      </p:pic>
      <p:sp>
        <p:nvSpPr>
          <p:cNvPr id="12" name="Rektangel 11"/>
          <p:cNvSpPr/>
          <p:nvPr/>
        </p:nvSpPr>
        <p:spPr>
          <a:xfrm>
            <a:off x="317010" y="1967140"/>
            <a:ext cx="10797680" cy="3477875"/>
          </a:xfrm>
          <a:prstGeom prst="rect">
            <a:avLst/>
          </a:prstGeom>
        </p:spPr>
        <p:txBody>
          <a:bodyPr wrap="square">
            <a:spAutoFit/>
          </a:bodyPr>
          <a:lstStyle/>
          <a:p>
            <a:r>
              <a:rPr lang="sv-SE" sz="2000" dirty="0" smtClean="0">
                <a:solidFill>
                  <a:srgbClr val="44ABB1"/>
                </a:solidFill>
                <a:latin typeface="Britannic Bold" panose="020B0903060703020204" pitchFamily="34" charset="0"/>
              </a:rPr>
              <a:t>Vägskäl 1:</a:t>
            </a:r>
            <a:r>
              <a:rPr lang="sv-SE" sz="2000" b="1" dirty="0" smtClean="0"/>
              <a:t/>
            </a:r>
            <a:br>
              <a:rPr lang="sv-SE" sz="2000" b="1" dirty="0" smtClean="0"/>
            </a:br>
            <a:r>
              <a:rPr lang="sv-SE" sz="2000" dirty="0" smtClean="0"/>
              <a:t>Vårdcentralen </a:t>
            </a:r>
            <a:r>
              <a:rPr lang="sv-SE" sz="2000" dirty="0"/>
              <a:t>tar kontakt med </a:t>
            </a:r>
            <a:r>
              <a:rPr lang="sv-SE" sz="2000" dirty="0" smtClean="0"/>
              <a:t/>
            </a:r>
            <a:br>
              <a:rPr lang="sv-SE" sz="2000" dirty="0" smtClean="0"/>
            </a:br>
            <a:r>
              <a:rPr lang="sv-SE" sz="2000" dirty="0" smtClean="0"/>
              <a:t>kommunens </a:t>
            </a:r>
            <a:r>
              <a:rPr lang="sv-SE" sz="2000" dirty="0"/>
              <a:t>hemsjukvård angående </a:t>
            </a:r>
            <a:r>
              <a:rPr lang="sv-SE" sz="2000" dirty="0" smtClean="0"/>
              <a:t/>
            </a:r>
            <a:br>
              <a:rPr lang="sv-SE" sz="2000" dirty="0" smtClean="0"/>
            </a:br>
            <a:r>
              <a:rPr lang="sv-SE" sz="2000" dirty="0" smtClean="0"/>
              <a:t>Pablos </a:t>
            </a:r>
            <a:r>
              <a:rPr lang="sv-SE" sz="2000" dirty="0"/>
              <a:t>situation. Pablo som dagtid kan </a:t>
            </a:r>
            <a:r>
              <a:rPr lang="sv-SE" sz="2000" dirty="0" smtClean="0"/>
              <a:t/>
            </a:r>
            <a:br>
              <a:rPr lang="sv-SE" sz="2000" dirty="0" smtClean="0"/>
            </a:br>
            <a:r>
              <a:rPr lang="sv-SE" sz="2000" dirty="0" smtClean="0"/>
              <a:t>sköta </a:t>
            </a:r>
            <a:r>
              <a:rPr lang="sv-SE" sz="2000" dirty="0"/>
              <a:t>sig helt själv bedöms inte behöva </a:t>
            </a:r>
            <a:r>
              <a:rPr lang="sv-SE" sz="2000" dirty="0" smtClean="0"/>
              <a:t/>
            </a:r>
            <a:br>
              <a:rPr lang="sv-SE" sz="2000" dirty="0" smtClean="0"/>
            </a:br>
            <a:r>
              <a:rPr lang="sv-SE" sz="2000" dirty="0" smtClean="0"/>
              <a:t>kommunal </a:t>
            </a:r>
            <a:r>
              <a:rPr lang="sv-SE" sz="2000" dirty="0"/>
              <a:t>hemsjukvård men bör kunna få tillgång till hembesök av kommunens hemsjukvård under den tid då vårdcentralen är stängd. Man kommer överens om att han ska kunna nå kommunens sjuksköterska kvälls- och nattetid, då Västra Götalandsregionens mottagningar har stängt, för att få hjälp vid problem med katetern för minskad väntetid och smärta. Kommunens hemsjukvård får medicinsk information av vårdcentralen. Under mottagningarnas öppethållande får Pablo hjälp av vårdcentralen alternativt jourcentralen</a:t>
            </a:r>
            <a:r>
              <a:rPr lang="sv-SE" sz="2000" dirty="0" smtClean="0"/>
              <a:t>.</a:t>
            </a:r>
            <a:endParaRPr lang="sv-SE" sz="2000" dirty="0"/>
          </a:p>
        </p:txBody>
      </p:sp>
    </p:spTree>
    <p:extLst>
      <p:ext uri="{BB962C8B-B14F-4D97-AF65-F5344CB8AC3E}">
        <p14:creationId xmlns:p14="http://schemas.microsoft.com/office/powerpoint/2010/main" val="12281581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10"/>
          <p:cNvSpPr txBox="1"/>
          <p:nvPr/>
        </p:nvSpPr>
        <p:spPr>
          <a:xfrm>
            <a:off x="317010" y="463175"/>
            <a:ext cx="3379451" cy="261610"/>
          </a:xfrm>
          <a:prstGeom prst="rect">
            <a:avLst/>
          </a:prstGeom>
          <a:noFill/>
        </p:spPr>
        <p:txBody>
          <a:bodyPr wrap="none" rtlCol="0">
            <a:spAutoFit/>
          </a:bodyPr>
          <a:lstStyle/>
          <a:p>
            <a:r>
              <a:rPr lang="sv-SE" sz="1100" dirty="0" smtClean="0">
                <a:latin typeface="+mj-lt"/>
                <a:ea typeface="Adobe Fan Heiti Std B" panose="020B0700000000000000" pitchFamily="34" charset="-128"/>
              </a:rPr>
              <a:t>Hälso- och sjukvårdsavtalet i Västra Götaland 2017-2020</a:t>
            </a:r>
            <a:endParaRPr lang="sv-SE" sz="1100" dirty="0">
              <a:latin typeface="+mj-lt"/>
              <a:ea typeface="Adobe Fan Heiti Std B" panose="020B0700000000000000" pitchFamily="34" charset="-128"/>
            </a:endParaRPr>
          </a:p>
        </p:txBody>
      </p:sp>
      <p:sp>
        <p:nvSpPr>
          <p:cNvPr id="13" name="textruta 12"/>
          <p:cNvSpPr txBox="1"/>
          <p:nvPr/>
        </p:nvSpPr>
        <p:spPr>
          <a:xfrm>
            <a:off x="317010" y="211707"/>
            <a:ext cx="1941557" cy="307777"/>
          </a:xfrm>
          <a:prstGeom prst="rect">
            <a:avLst/>
          </a:prstGeom>
          <a:noFill/>
        </p:spPr>
        <p:txBody>
          <a:bodyPr wrap="none" rtlCol="0">
            <a:spAutoFit/>
          </a:bodyPr>
          <a:lstStyle/>
          <a:p>
            <a:r>
              <a:rPr lang="sv-SE" sz="1400" dirty="0" smtClean="0">
                <a:solidFill>
                  <a:srgbClr val="44ABB1"/>
                </a:solidFill>
                <a:latin typeface="Britannic Bold" panose="020B0903060703020204" pitchFamily="34" charset="0"/>
                <a:ea typeface="Adobe Fan Heiti Std B" panose="020B0700000000000000" pitchFamily="34" charset="-128"/>
              </a:rPr>
              <a:t>Vägledande patientfall</a:t>
            </a:r>
            <a:endParaRPr lang="sv-SE" sz="1400" dirty="0">
              <a:solidFill>
                <a:srgbClr val="44ABB1"/>
              </a:solidFill>
              <a:latin typeface="Britannic Bold" panose="020B0903060703020204" pitchFamily="34" charset="0"/>
              <a:ea typeface="Adobe Fan Heiti Std B" panose="020B0700000000000000" pitchFamily="34" charset="-128"/>
            </a:endParaRPr>
          </a:p>
        </p:txBody>
      </p:sp>
      <p:grpSp>
        <p:nvGrpSpPr>
          <p:cNvPr id="14" name="Grupp 13"/>
          <p:cNvGrpSpPr/>
          <p:nvPr/>
        </p:nvGrpSpPr>
        <p:grpSpPr>
          <a:xfrm>
            <a:off x="8050182" y="6196040"/>
            <a:ext cx="3640961" cy="348568"/>
            <a:chOff x="347590" y="353633"/>
            <a:chExt cx="3640961" cy="348568"/>
          </a:xfrm>
        </p:grpSpPr>
        <p:pic>
          <p:nvPicPr>
            <p:cNvPr id="19" name="Bildobjekt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590" y="353633"/>
              <a:ext cx="1708667" cy="348568"/>
            </a:xfrm>
            <a:prstGeom prst="rect">
              <a:avLst/>
            </a:prstGeom>
          </p:spPr>
        </p:pic>
        <p:pic>
          <p:nvPicPr>
            <p:cNvPr id="20" name="Bildobjekt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3847" y="353633"/>
              <a:ext cx="1584704" cy="334370"/>
            </a:xfrm>
            <a:prstGeom prst="rect">
              <a:avLst/>
            </a:prstGeom>
          </p:spPr>
        </p:pic>
      </p:grpSp>
      <p:sp>
        <p:nvSpPr>
          <p:cNvPr id="10" name="textruta 9"/>
          <p:cNvSpPr txBox="1"/>
          <p:nvPr/>
        </p:nvSpPr>
        <p:spPr>
          <a:xfrm>
            <a:off x="317010" y="944721"/>
            <a:ext cx="3025187" cy="707886"/>
          </a:xfrm>
          <a:prstGeom prst="rect">
            <a:avLst/>
          </a:prstGeom>
          <a:noFill/>
        </p:spPr>
        <p:txBody>
          <a:bodyPr wrap="none" rtlCol="0">
            <a:spAutoFit/>
          </a:bodyPr>
          <a:lstStyle/>
          <a:p>
            <a:r>
              <a:rPr lang="sv-SE" sz="4000" dirty="0" smtClean="0">
                <a:solidFill>
                  <a:srgbClr val="FF9300"/>
                </a:solidFill>
                <a:latin typeface="Britannic Bold" panose="020B0903060703020204" pitchFamily="34" charset="0"/>
                <a:ea typeface="Adobe Fan Heiti Std B" panose="020B0700000000000000" pitchFamily="34" charset="-128"/>
              </a:rPr>
              <a:t>Pablo, 78 år</a:t>
            </a:r>
            <a:endParaRPr lang="sv-SE" sz="4000" dirty="0">
              <a:latin typeface="Britannic Bold" panose="020B0903060703020204" pitchFamily="34" charset="0"/>
              <a:ea typeface="Adobe Fan Heiti Std B" panose="020B0700000000000000" pitchFamily="34" charset="-128"/>
            </a:endParaRPr>
          </a:p>
        </p:txBody>
      </p:sp>
      <p:pic>
        <p:nvPicPr>
          <p:cNvPr id="4" name="Bildobjekt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1790" y="772510"/>
            <a:ext cx="7559040" cy="2343912"/>
          </a:xfrm>
          <a:prstGeom prst="rect">
            <a:avLst/>
          </a:prstGeom>
        </p:spPr>
      </p:pic>
      <p:sp>
        <p:nvSpPr>
          <p:cNvPr id="12" name="Rektangel 11"/>
          <p:cNvSpPr/>
          <p:nvPr/>
        </p:nvSpPr>
        <p:spPr>
          <a:xfrm>
            <a:off x="317010" y="1967140"/>
            <a:ext cx="10797680" cy="4093428"/>
          </a:xfrm>
          <a:prstGeom prst="rect">
            <a:avLst/>
          </a:prstGeom>
        </p:spPr>
        <p:txBody>
          <a:bodyPr wrap="square">
            <a:spAutoFit/>
          </a:bodyPr>
          <a:lstStyle/>
          <a:p>
            <a:r>
              <a:rPr lang="sv-SE" sz="2000" dirty="0" smtClean="0">
                <a:solidFill>
                  <a:srgbClr val="44ABB1"/>
                </a:solidFill>
                <a:latin typeface="Britannic Bold" panose="020B0903060703020204" pitchFamily="34" charset="0"/>
              </a:rPr>
              <a:t>Vägskäl 2:</a:t>
            </a:r>
            <a:r>
              <a:rPr lang="sv-SE" sz="2000" b="1" dirty="0" smtClean="0"/>
              <a:t/>
            </a:r>
            <a:br>
              <a:rPr lang="sv-SE" sz="2000" b="1" dirty="0" smtClean="0"/>
            </a:br>
            <a:r>
              <a:rPr lang="sv-SE" sz="2000" dirty="0" smtClean="0"/>
              <a:t>Vid </a:t>
            </a:r>
            <a:r>
              <a:rPr lang="sv-SE" sz="2000" dirty="0"/>
              <a:t>en efterkontroll av Pablos </a:t>
            </a:r>
            <a:r>
              <a:rPr lang="sv-SE" sz="2000" dirty="0" smtClean="0"/>
              <a:t>prostata-</a:t>
            </a:r>
            <a:br>
              <a:rPr lang="sv-SE" sz="2000" dirty="0" smtClean="0"/>
            </a:br>
            <a:r>
              <a:rPr lang="sv-SE" sz="2000" dirty="0" smtClean="0"/>
              <a:t>cancer </a:t>
            </a:r>
            <a:r>
              <a:rPr lang="sv-SE" sz="2000" dirty="0"/>
              <a:t>upptäcks metastaser. Pablo får </a:t>
            </a:r>
            <a:r>
              <a:rPr lang="sv-SE" sz="2000" dirty="0" smtClean="0"/>
              <a:t/>
            </a:r>
            <a:br>
              <a:rPr lang="sv-SE" sz="2000" dirty="0" smtClean="0"/>
            </a:br>
            <a:r>
              <a:rPr lang="sv-SE" sz="2000" dirty="0" smtClean="0"/>
              <a:t>på </a:t>
            </a:r>
            <a:r>
              <a:rPr lang="sv-SE" sz="2000" dirty="0"/>
              <a:t>grund av detta intensiv </a:t>
            </a:r>
            <a:r>
              <a:rPr lang="sv-SE" sz="2000" dirty="0" smtClean="0"/>
              <a:t>cytostatika-</a:t>
            </a:r>
            <a:br>
              <a:rPr lang="sv-SE" sz="2000" dirty="0" smtClean="0"/>
            </a:br>
            <a:r>
              <a:rPr lang="sv-SE" sz="2000" dirty="0" smtClean="0"/>
              <a:t>behandling </a:t>
            </a:r>
            <a:r>
              <a:rPr lang="sv-SE" sz="2000" dirty="0"/>
              <a:t>som tillfälligt försämrar hans </a:t>
            </a:r>
            <a:r>
              <a:rPr lang="sv-SE" sz="2000" dirty="0" smtClean="0"/>
              <a:t/>
            </a:r>
            <a:br>
              <a:rPr lang="sv-SE" sz="2000" dirty="0" smtClean="0"/>
            </a:br>
            <a:r>
              <a:rPr lang="sv-SE" sz="2000" dirty="0" smtClean="0"/>
              <a:t>allmäntillstånd </a:t>
            </a:r>
            <a:r>
              <a:rPr lang="sv-SE" sz="2000" dirty="0"/>
              <a:t>och ger en uttalad trötthet. Han besöker i vanliga fall vårdcentralen för PK-prov en gång per vecka. Under cytostatikabehandlingen ringer han </a:t>
            </a:r>
            <a:br>
              <a:rPr lang="sv-SE" sz="2000" dirty="0"/>
            </a:br>
            <a:r>
              <a:rPr lang="sv-SE" sz="2000" dirty="0"/>
              <a:t>till vårdcentralen och berättar att han inte orkar ta sig till vårdcentralen för PK-provtagning som vanligt. På grund av Pablos försämrade hälsotillstånd som innebär att han inte kan ta sig till vårdcentralen behöver han få insatsen utförd i hemmet. </a:t>
            </a:r>
          </a:p>
          <a:p>
            <a:r>
              <a:rPr lang="sv-SE" sz="2000" dirty="0"/>
              <a:t>Eftersom det är en skör äldre person som haft sin </a:t>
            </a:r>
            <a:r>
              <a:rPr lang="sv-SE" sz="2000" dirty="0" err="1"/>
              <a:t>malignitet</a:t>
            </a:r>
            <a:r>
              <a:rPr lang="sv-SE" sz="2000" dirty="0"/>
              <a:t> i flera år och nu inte klarar att ta sig till vårdcentralen föreligger skäl för att besluta om kommunal hemsjukvård. Om behandlingen får önskat resultat och Pablo återhämtar sig kan den kommunala hemsjukvården avslutas</a:t>
            </a:r>
            <a:r>
              <a:rPr lang="sv-SE" sz="2000" dirty="0" smtClean="0"/>
              <a:t>.</a:t>
            </a:r>
            <a:endParaRPr lang="sv-SE" sz="2000" dirty="0"/>
          </a:p>
        </p:txBody>
      </p:sp>
    </p:spTree>
    <p:extLst>
      <p:ext uri="{BB962C8B-B14F-4D97-AF65-F5344CB8AC3E}">
        <p14:creationId xmlns:p14="http://schemas.microsoft.com/office/powerpoint/2010/main" val="28414534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17169</TotalTime>
  <Words>882</Words>
  <Application>Microsoft Office PowerPoint</Application>
  <PresentationFormat>Bredbild</PresentationFormat>
  <Paragraphs>190</Paragraphs>
  <Slides>31</Slides>
  <Notes>31</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31</vt:i4>
      </vt:variant>
    </vt:vector>
  </HeadingPairs>
  <TitlesOfParts>
    <vt:vector size="37" baseType="lpstr">
      <vt:lpstr>Adobe Fan Heiti Std B</vt:lpstr>
      <vt:lpstr>Arial</vt:lpstr>
      <vt:lpstr>Britannic Bold</vt:lpstr>
      <vt:lpstr>Calibri</vt:lpstr>
      <vt:lpstr>Calibri Light</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Västra Götalandsregionen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Anna Karlsson</dc:creator>
  <cp:lastModifiedBy>Anna Karlsson</cp:lastModifiedBy>
  <cp:revision>663</cp:revision>
  <dcterms:created xsi:type="dcterms:W3CDTF">2015-06-30T12:01:39Z</dcterms:created>
  <dcterms:modified xsi:type="dcterms:W3CDTF">2017-03-09T13:56:37Z</dcterms:modified>
</cp:coreProperties>
</file>