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427" r:id="rId3"/>
    <p:sldId id="437" r:id="rId4"/>
    <p:sldId id="436" r:id="rId5"/>
    <p:sldId id="489" r:id="rId6"/>
    <p:sldId id="468" r:id="rId7"/>
    <p:sldId id="490" r:id="rId8"/>
    <p:sldId id="469" r:id="rId9"/>
    <p:sldId id="477" r:id="rId10"/>
    <p:sldId id="479" r:id="rId11"/>
    <p:sldId id="480" r:id="rId12"/>
    <p:sldId id="478" r:id="rId13"/>
    <p:sldId id="481" r:id="rId14"/>
    <p:sldId id="482" r:id="rId15"/>
    <p:sldId id="493" r:id="rId16"/>
    <p:sldId id="483" r:id="rId17"/>
    <p:sldId id="484" r:id="rId18"/>
    <p:sldId id="485" r:id="rId19"/>
    <p:sldId id="492" r:id="rId20"/>
    <p:sldId id="470" r:id="rId21"/>
    <p:sldId id="445" r:id="rId22"/>
    <p:sldId id="491" r:id="rId23"/>
    <p:sldId id="466" r:id="rId24"/>
    <p:sldId id="456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BB1"/>
    <a:srgbClr val="FF9300"/>
    <a:srgbClr val="C4E6E6"/>
    <a:srgbClr val="FFB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58696" autoAdjust="0"/>
  </p:normalViewPr>
  <p:slideViewPr>
    <p:cSldViewPr snapToGrid="0">
      <p:cViewPr varScale="1">
        <p:scale>
          <a:sx n="41" d="100"/>
          <a:sy n="41" d="100"/>
        </p:scale>
        <p:origin x="7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F642-65DD-4B44-B64A-F01CE4F08596}" type="datetimeFigureOut">
              <a:rPr lang="sv-SE" smtClean="0"/>
              <a:pPr/>
              <a:t>2017-03-31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B7A14-AC6A-486C-BEEE-DAE5F967C0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17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vata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0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 smtClean="0">
                <a:solidFill>
                  <a:srgbClr val="44ABB1"/>
                </a:solidFill>
              </a:rPr>
              <a:t>3.3</a:t>
            </a:r>
            <a:r>
              <a:rPr lang="sv-SE" sz="1200" b="1" dirty="0" smtClean="0"/>
              <a:t> Västra Götalandsregionens åtagande och ansvar</a:t>
            </a:r>
          </a:p>
          <a:p>
            <a:pPr lvl="0"/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Västra Götalandsregionens hälso- och sjukvårdsansvar omfattar:</a:t>
            </a:r>
          </a:p>
          <a:p>
            <a:pPr lvl="0"/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Patienter som utan större svårigheter kan besöka mottagningar (inom</a:t>
            </a:r>
            <a:r>
              <a:rPr lang="sv-SE" sz="1200" baseline="0" dirty="0" smtClean="0"/>
              <a:t> </a:t>
            </a:r>
            <a:r>
              <a:rPr lang="sv-SE" sz="1200" dirty="0" smtClean="0"/>
              <a:t>primärvård eller specialistsjukvård). I ansvaret ingår hälso- och sjukvård i hemmet eller annan plats där patienten vistas, då insatserna är av tillfällig karaktär och ingår i pågående behandling, rehabilitering eller utredning.</a:t>
            </a:r>
          </a:p>
          <a:p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Läkarmedverkan för patienter som omfattas av den kommunala hälso- och sjukvården enligt ramavtal mellan parterna. Se avsnitt 3.6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Rehabiliterings- och habiliteringsinsatser på specialist- samt primärvårdsnivå. För personer över 18 år finns en vägledning som beskriver rehabiliterings-/habiliteringsansvaret på primärvårds- respektive specialistnivå. 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34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 smtClean="0">
                <a:solidFill>
                  <a:srgbClr val="44ABB1"/>
                </a:solidFill>
              </a:rPr>
              <a:t>3.3</a:t>
            </a:r>
            <a:r>
              <a:rPr lang="sv-SE" sz="1200" b="1" dirty="0" smtClean="0"/>
              <a:t> Västra Götalandsregionens åtagande och ansvar</a:t>
            </a:r>
          </a:p>
          <a:p>
            <a:pPr lvl="0"/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Västra Götalandsregionens hälso- och sjukvårdsansvar omfattar:</a:t>
            </a:r>
          </a:p>
          <a:p>
            <a:pPr lvl="0"/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Handledning och kunskapsöverföring om enskild patient av primärvård</a:t>
            </a:r>
            <a:r>
              <a:rPr lang="sv-SE" sz="1200" baseline="0" dirty="0" smtClean="0"/>
              <a:t> </a:t>
            </a:r>
            <a:r>
              <a:rPr lang="sv-SE" sz="1200" dirty="0" smtClean="0"/>
              <a:t>eller specialistsjukvård till kommunens personal i vård, omsorg, rehabilitering samt i hantering av medicintekniska</a:t>
            </a:r>
            <a:r>
              <a:rPr lang="sv-SE" sz="1200" baseline="0" dirty="0" smtClean="0"/>
              <a:t> </a:t>
            </a:r>
            <a:r>
              <a:rPr lang="sv-SE" sz="1200" dirty="0" smtClean="0"/>
              <a:t>produkter.</a:t>
            </a:r>
          </a:p>
          <a:p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Specialistsjukvård till patienter inom kommunal</a:t>
            </a:r>
            <a:r>
              <a:rPr lang="sv-SE" sz="1200" baseline="0" dirty="0" smtClean="0"/>
              <a:t> </a:t>
            </a:r>
            <a:r>
              <a:rPr lang="sv-SE" sz="1200" dirty="0" smtClean="0"/>
              <a:t>hälso- och sjukvård enligt</a:t>
            </a:r>
            <a:r>
              <a:rPr lang="sv-SE" sz="1200" baseline="0" dirty="0" smtClean="0"/>
              <a:t> </a:t>
            </a:r>
            <a:r>
              <a:rPr lang="sv-SE" sz="1200" dirty="0" smtClean="0"/>
              <a:t>gällande vårdprogram och medicinska riktlinjer, eller enligt upprättad vårdplan/SIP.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Omhändertagandet av avlidna. Se avsnitt 3.15 </a:t>
            </a:r>
            <a:endParaRPr lang="sv-SE" sz="1200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28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3.4 </a:t>
            </a:r>
            <a:r>
              <a:rPr lang="sv-SE" sz="1200" b="1" dirty="0" smtClean="0"/>
              <a:t>Kommunens åtagande och ansvar</a:t>
            </a:r>
          </a:p>
          <a:p>
            <a:pPr lvl="0"/>
            <a:endParaRPr lang="sv-SE" sz="1200" b="1" dirty="0" smtClean="0"/>
          </a:p>
          <a:p>
            <a:r>
              <a:rPr lang="sv-SE" sz="1200" dirty="0" smtClean="0"/>
              <a:t>Parterna har ett gemensamt ansvar för att hälso- och sjukvårdsinsatser individanpassas och koordineras så att patienten upplever trygghet, säkerhet, kontinuitet och värdighet.</a:t>
            </a:r>
          </a:p>
          <a:p>
            <a:endParaRPr lang="sv-SE" sz="1200" dirty="0" smtClean="0"/>
          </a:p>
          <a:p>
            <a:r>
              <a:rPr lang="sv-SE" sz="1200" dirty="0" smtClean="0"/>
              <a:t>Kommunen ska enligt 12 kap. 1 § HSL (2017:30) erbjuda hälso- och sjukvård åt personer med beslut om särskilt boende, bostad med särskild service samt under vistelsetiden åt personer med beslut om dagverksamhet, (</a:t>
            </a:r>
            <a:r>
              <a:rPr lang="sv-SE" sz="1200" dirty="0" err="1" smtClean="0"/>
              <a:t>SoL</a:t>
            </a:r>
            <a:r>
              <a:rPr lang="sv-SE" sz="1200" dirty="0" smtClean="0"/>
              <a:t>), samt i daglig verksamhet, (LSS). </a:t>
            </a:r>
          </a:p>
          <a:p>
            <a:endParaRPr lang="sv-SE" sz="1200" dirty="0" smtClean="0"/>
          </a:p>
          <a:p>
            <a:r>
              <a:rPr lang="sv-SE" sz="1200" dirty="0" smtClean="0"/>
              <a:t>Sedan regionbildningen 1999 har kommunen även ansvar för hemsjukvård i ordinärt boende.</a:t>
            </a:r>
            <a:endParaRPr lang="sv-SE" sz="1200" dirty="0" smtClean="0">
              <a:ea typeface="Corbel" charset="0"/>
              <a:cs typeface="Corbel" charset="0"/>
            </a:endParaRPr>
          </a:p>
          <a:p>
            <a:endParaRPr lang="sv-SE" sz="1200" dirty="0" smtClean="0">
              <a:ea typeface="Corbel" charset="0"/>
              <a:cs typeface="Corbel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855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3.4 </a:t>
            </a:r>
            <a:r>
              <a:rPr lang="sv-SE" sz="1200" b="1" dirty="0" smtClean="0"/>
              <a:t>Kommunens åtagande och ansvar</a:t>
            </a:r>
          </a:p>
          <a:p>
            <a:pPr lvl="0"/>
            <a:endParaRPr lang="sv-SE" sz="1200" b="1" dirty="0" smtClean="0"/>
          </a:p>
          <a:p>
            <a:pPr lvl="0"/>
            <a:r>
              <a:rPr lang="sv-SE" sz="1200" b="1" dirty="0" smtClean="0"/>
              <a:t>Kommunens hemsjukvårdsansvar omfattar:</a:t>
            </a:r>
          </a:p>
          <a:p>
            <a:pPr lvl="0"/>
            <a:endParaRPr lang="sv-SE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Patienter som på grund av somatisk, psykisk eller kognitiv funktions-nedsättning inte kan ta sig till </a:t>
            </a:r>
            <a:r>
              <a:rPr lang="sv-SE" sz="1200" dirty="0" err="1" smtClean="0"/>
              <a:t>VGR:s</a:t>
            </a:r>
            <a:r>
              <a:rPr lang="sv-SE" sz="1200" dirty="0" smtClean="0"/>
              <a:t> mottagningar utan större svårigheter och där det på grund av insatsernas omfattning och frekvens motiverar att vården ges i patientens hem.</a:t>
            </a:r>
          </a:p>
          <a:p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Patienter med behov av hemsjukvård över tid, oavsett ålder eller diagnos, som kan ges med bibehållen patientsäkerhet i patientens hem.</a:t>
            </a:r>
          </a:p>
          <a:p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Patienter som enligt ovanstående punkter har behov av hemsjukvård </a:t>
            </a:r>
            <a:br>
              <a:rPr lang="sv-SE" sz="1200" dirty="0" smtClean="0"/>
            </a:br>
            <a:r>
              <a:rPr lang="sv-SE" sz="1200" dirty="0" smtClean="0"/>
              <a:t>kan samtidigt få vissa hälso- och sjukvårdsinsatser utförda på mottagning baserat på upprättad vårdplan/SIP. Se även avsnitt 3.5.</a:t>
            </a:r>
            <a:endParaRPr lang="sv-SE" sz="1200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72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3.4 </a:t>
            </a:r>
            <a:r>
              <a:rPr lang="sv-SE" sz="1200" b="1" dirty="0" smtClean="0"/>
              <a:t>Kommunens åtagande och ansvar</a:t>
            </a:r>
          </a:p>
          <a:p>
            <a:pPr lvl="0"/>
            <a:endParaRPr lang="sv-SE" sz="1200" b="1" dirty="0" smtClean="0"/>
          </a:p>
          <a:p>
            <a:pPr lvl="0"/>
            <a:r>
              <a:rPr lang="sv-SE" sz="1200" b="1" dirty="0" smtClean="0"/>
              <a:t>Kommunens hemsjukvårdsansvar omfattar:</a:t>
            </a:r>
          </a:p>
          <a:p>
            <a:pPr lvl="0"/>
            <a:endParaRPr lang="sv-SE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Patienter som på grund av somatisk, psykisk eller kognitiv funktions-nedsättning inte kan ta sig till </a:t>
            </a:r>
            <a:r>
              <a:rPr lang="sv-SE" sz="1200" dirty="0" err="1" smtClean="0"/>
              <a:t>VGR:s</a:t>
            </a:r>
            <a:r>
              <a:rPr lang="sv-SE" sz="1200" dirty="0" smtClean="0"/>
              <a:t> mottagningar utan större svårigheter och där det på grund av insatsernas omfattning och frekvens motiverar att vården ges i patientens hem.</a:t>
            </a:r>
          </a:p>
          <a:p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Patienter med behov av hemsjukvård över tid, oavsett ålder eller diagnos, som kan ges med bibehållen patientsäkerhet i patientens hem.</a:t>
            </a:r>
          </a:p>
          <a:p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Patienter som enligt ovanstående punkter har behov av hemsjukvård </a:t>
            </a:r>
            <a:br>
              <a:rPr lang="sv-SE" sz="1200" dirty="0" smtClean="0"/>
            </a:br>
            <a:r>
              <a:rPr lang="sv-SE" sz="1200" dirty="0" smtClean="0"/>
              <a:t>kan samtidigt få vissa hälso- och sjukvårdsinsatser utförda på mottagning baserat på upprättad vårdplan/SIP. Se även avsnitt 3.5.</a:t>
            </a:r>
            <a:endParaRPr lang="sv-SE" sz="1200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844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3.4 </a:t>
            </a:r>
            <a:r>
              <a:rPr lang="sv-SE" sz="1200" b="1" dirty="0" smtClean="0"/>
              <a:t>Kommunens åtagande och ansvar</a:t>
            </a:r>
          </a:p>
          <a:p>
            <a:pPr lvl="0"/>
            <a:endParaRPr lang="sv-SE" sz="1200" b="1" dirty="0" smtClean="0"/>
          </a:p>
          <a:p>
            <a:pPr lvl="0"/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Kommunens hälso- och sjukvårdsansvar omfattar även: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när överenskommelse skett i enskilda fall utföra planerade och/eller förutsägbara hälso- och sjukvårdsinsatser i hemmet under kvälls- och nattetid för patienter som normalt besöker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VGR:s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vårdcentraler. Under mottagningarnas öppethållande har VGR hälso- och sjukvårdsansvaret för dessa patienter.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Hälso- och sjukvårdsinsatser i hemmet till patienter på permission från sluten vård som inte kan ta sig till mottagning. Detta gäller endast under förutsättning att en överenskommelse skett som stöd för de kommunala insatserna.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Omhändertagande av avlidna. Se avsnitt 3.15.</a:t>
            </a:r>
            <a:endParaRPr lang="sv-SE" sz="1200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365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3.5 </a:t>
            </a:r>
            <a:r>
              <a:rPr lang="sv-SE" sz="1200" b="1" dirty="0" smtClean="0"/>
              <a:t>Informationsöverföring och vårdplanering</a:t>
            </a:r>
            <a:br>
              <a:rPr lang="sv-SE" sz="1200" b="1" dirty="0" smtClean="0"/>
            </a:br>
            <a:endParaRPr lang="sv-SE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Beslut om kommunal hemsjukvård förutsätter att en vård- och omsorgs-planering genomförs där parterna är överens om ansvarsfördelning samt där nödvändigt informationsutbyte sker.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Vid utskrivning från sjukhus ska den länsgemensamma rutinen </a:t>
            </a:r>
            <a:r>
              <a:rPr lang="sv-SE" sz="1200" i="1" dirty="0" smtClean="0"/>
              <a:t>Samordnad vård- och omsorgsplanering, SVPL, </a:t>
            </a:r>
            <a:r>
              <a:rPr lang="sv-SE" sz="1200" dirty="0" smtClean="0"/>
              <a:t>tillämpas.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En samordnad individuell plan, SIP, upprättas för personer som behöver insatser från både socialtjänst och hälso- och sjukvård om någon av parterna bedömer att det behövs för att den enskildes behov ska tillgodoses.</a:t>
            </a:r>
            <a:endParaRPr lang="sv-SE" sz="1200" b="1" dirty="0" smtClean="0"/>
          </a:p>
          <a:p>
            <a:pPr lvl="0"/>
            <a:endParaRPr lang="sv-SE" sz="1200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552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3.6 </a:t>
            </a:r>
            <a:r>
              <a:rPr lang="sv-SE" sz="1200" b="1" dirty="0" smtClean="0"/>
              <a:t>Läkarmedverkan i kommunal hälso- och sjukvård</a:t>
            </a:r>
            <a:endParaRPr lang="sv-SE" sz="1200" b="1" dirty="0" smtClean="0">
              <a:solidFill>
                <a:srgbClr val="44ABB1"/>
              </a:solidFill>
            </a:endParaRPr>
          </a:p>
          <a:p>
            <a:r>
              <a:rPr lang="sv-SE" sz="1200" dirty="0" smtClean="0"/>
              <a:t>Läkarinsatser inom kommunal hälso- och sjukvård regleras i underavtalet</a:t>
            </a:r>
            <a:r>
              <a:rPr lang="sv-SE" sz="1200" baseline="0" dirty="0" smtClean="0"/>
              <a:t> </a:t>
            </a:r>
            <a:r>
              <a:rPr lang="sv-SE" sz="1200" dirty="0" smtClean="0"/>
              <a:t>till Hälso- och sjukvårdsavtalet </a:t>
            </a:r>
            <a:r>
              <a:rPr lang="sv-SE" sz="1200" i="1" dirty="0" smtClean="0"/>
              <a:t>Ramavtal om läkarinsatser inom kommunernas</a:t>
            </a:r>
            <a:r>
              <a:rPr lang="sv-SE" sz="1200" i="1" baseline="0" dirty="0" smtClean="0"/>
              <a:t> </a:t>
            </a:r>
            <a:r>
              <a:rPr lang="sv-SE" sz="1200" i="1" dirty="0" smtClean="0"/>
              <a:t>hälso- och sjukvård i Västra Götaland. </a:t>
            </a:r>
            <a:br>
              <a:rPr lang="sv-SE" sz="1200" i="1" dirty="0" smtClean="0"/>
            </a:br>
            <a:r>
              <a:rPr lang="sv-SE" sz="1200" i="0" dirty="0" smtClean="0"/>
              <a:t>Ramavtalet </a:t>
            </a:r>
            <a:r>
              <a:rPr lang="sv-SE" sz="1200" dirty="0" smtClean="0"/>
              <a:t>är ett underavtal till Hälso- och sjukvårdsavtalet och finns på </a:t>
            </a:r>
            <a:r>
              <a:rPr lang="sv-SE" sz="1200" dirty="0" smtClean="0">
                <a:hlinkClick r:id="rId3"/>
              </a:rPr>
              <a:t>www.vgregion.se/hosavtal</a:t>
            </a:r>
            <a:r>
              <a:rPr lang="sv-SE" sz="1200" dirty="0" smtClean="0"/>
              <a:t> </a:t>
            </a:r>
          </a:p>
          <a:p>
            <a:endParaRPr lang="sv-SE" sz="1200" b="1" dirty="0" smtClean="0">
              <a:solidFill>
                <a:srgbClr val="44ABB1"/>
              </a:solidFill>
            </a:endParaRPr>
          </a:p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3.7 </a:t>
            </a:r>
            <a:r>
              <a:rPr lang="sv-SE" sz="1200" b="1" dirty="0" smtClean="0"/>
              <a:t>Rehabilitering och habilitering</a:t>
            </a:r>
          </a:p>
          <a:p>
            <a:r>
              <a:rPr lang="sv-SE" sz="1200" dirty="0" smtClean="0"/>
              <a:t>I Västra Götalands län finns en särskild vägledning som beskriver</a:t>
            </a:r>
            <a:r>
              <a:rPr lang="sv-SE" sz="1200" baseline="0" dirty="0" smtClean="0"/>
              <a:t> </a:t>
            </a:r>
            <a:r>
              <a:rPr lang="sv-SE" sz="1200" dirty="0" smtClean="0"/>
              <a:t>samverkan och ansvarsfördelning gällande </a:t>
            </a:r>
            <a:r>
              <a:rPr lang="sv-SE" sz="1200" baseline="0" dirty="0" smtClean="0"/>
              <a:t> r</a:t>
            </a:r>
            <a:r>
              <a:rPr lang="sv-SE" sz="1200" dirty="0" smtClean="0"/>
              <a:t>ehabilitering och habilitering</a:t>
            </a:r>
            <a:r>
              <a:rPr lang="sv-SE" sz="1200" baseline="0" dirty="0" smtClean="0"/>
              <a:t> </a:t>
            </a:r>
            <a:r>
              <a:rPr lang="sv-SE" sz="1200" dirty="0" smtClean="0"/>
              <a:t>för vuxna personer. </a:t>
            </a:r>
            <a:br>
              <a:rPr lang="sv-SE" sz="1200" dirty="0" smtClean="0"/>
            </a:br>
            <a:r>
              <a:rPr lang="sv-SE" sz="1200" dirty="0" smtClean="0"/>
              <a:t>Länk till rutinen finns i avtalet på</a:t>
            </a:r>
            <a:r>
              <a:rPr lang="sv-SE" sz="1200" baseline="0" dirty="0" smtClean="0"/>
              <a:t> </a:t>
            </a:r>
            <a:r>
              <a:rPr lang="sv-SE" sz="1200" dirty="0" smtClean="0">
                <a:hlinkClick r:id="rId3"/>
              </a:rPr>
              <a:t>www.vgregion.se/hosavtal</a:t>
            </a:r>
            <a:r>
              <a:rPr lang="sv-SE" sz="1200" dirty="0" smtClean="0"/>
              <a:t> </a:t>
            </a:r>
          </a:p>
          <a:p>
            <a:pPr lvl="0"/>
            <a:endParaRPr lang="sv-SE" sz="1200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58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3.8 </a:t>
            </a:r>
            <a:r>
              <a:rPr lang="sv-SE" sz="1200" b="1" dirty="0" smtClean="0"/>
              <a:t>Personer med psykisk funktionsnedsättning och personer med missbruk</a:t>
            </a:r>
          </a:p>
          <a:p>
            <a:endParaRPr lang="sv-SE" sz="1200" dirty="0" smtClean="0"/>
          </a:p>
          <a:p>
            <a:r>
              <a:rPr lang="sv-SE" sz="1200" dirty="0" smtClean="0"/>
              <a:t>VGR och kommunerna i Västra Götaland har upprättat en överenskommelse enligt (16 kap. 3 § HSL respektive 5 kap. 8 a § </a:t>
            </a:r>
            <a:br>
              <a:rPr lang="sv-SE" sz="1200" dirty="0" smtClean="0"/>
            </a:br>
            <a:r>
              <a:rPr lang="sv-SE" sz="1200" dirty="0" smtClean="0"/>
              <a:t>och 9 a § </a:t>
            </a:r>
            <a:r>
              <a:rPr lang="sv-SE" sz="1200" dirty="0" err="1" smtClean="0"/>
              <a:t>SoL</a:t>
            </a:r>
            <a:r>
              <a:rPr lang="sv-SE" sz="1200" dirty="0" smtClean="0"/>
              <a:t>) om samarbete för personer med psykisk funktionsnedsättning och för personer med missbruk. </a:t>
            </a:r>
          </a:p>
          <a:p>
            <a:endParaRPr lang="sv-SE" sz="1200" dirty="0" smtClean="0"/>
          </a:p>
          <a:p>
            <a:r>
              <a:rPr lang="sv-SE" sz="1200" dirty="0" smtClean="0"/>
              <a:t>Överenskommelsen är ett underavtal till hälso- och sjukvårdsavtalet </a:t>
            </a:r>
            <a:br>
              <a:rPr lang="sv-SE" sz="1200" dirty="0" smtClean="0"/>
            </a:br>
            <a:r>
              <a:rPr lang="sv-SE" sz="1200" dirty="0" smtClean="0"/>
              <a:t>och reglerar samarbete och ansvarsfördelning för de båda målgrupperna. Överenskommelsen finns på </a:t>
            </a:r>
            <a:r>
              <a:rPr lang="sv-SE" sz="1200" dirty="0" smtClean="0">
                <a:hlinkClick r:id="rId3"/>
              </a:rPr>
              <a:t>www.vgregion.se/hosvatal</a:t>
            </a:r>
            <a:r>
              <a:rPr lang="sv-SE" sz="1200" dirty="0" smtClean="0"/>
              <a:t> </a:t>
            </a:r>
          </a:p>
          <a:p>
            <a:pPr lvl="0"/>
            <a:endParaRPr lang="sv-SE" sz="1200" b="1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006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Ta</a:t>
            </a:r>
            <a:r>
              <a:rPr lang="sv-SE" sz="1200" baseline="0" dirty="0" smtClean="0"/>
              <a:t> del av hela avtalet på www.vgregion.se/hosavtal 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37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 smtClean="0"/>
              <a:t>Visa </a:t>
            </a:r>
            <a:r>
              <a:rPr lang="sv-SE" b="1" dirty="0"/>
              <a:t>gärna </a:t>
            </a:r>
            <a:r>
              <a:rPr lang="sv-SE" b="1" baseline="0" dirty="0"/>
              <a:t>intro</a:t>
            </a:r>
            <a:r>
              <a:rPr lang="sv-SE" b="1" dirty="0"/>
              <a:t>filmen, </a:t>
            </a:r>
            <a:r>
              <a:rPr lang="sv-SE" b="1" dirty="0" smtClean="0"/>
              <a:t>(Youtube, 2:20 min), innan presentationen fortsätter.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https://www.youtube.com/watch?v=k1dUajZT1eg&amp;feature=youtu.be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644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44ABB1"/>
              </a:buClr>
            </a:pPr>
            <a:r>
              <a:rPr lang="sv-SE" sz="1200" b="1" dirty="0" smtClean="0">
                <a:solidFill>
                  <a:srgbClr val="44ABB1"/>
                </a:solidFill>
              </a:rPr>
              <a:t>4.1</a:t>
            </a:r>
            <a:r>
              <a:rPr lang="sv-SE" sz="1200" b="1" dirty="0" smtClean="0"/>
              <a:t> Tillämpningsanvisningar</a:t>
            </a:r>
          </a:p>
          <a:p>
            <a:r>
              <a:rPr lang="sv-SE" sz="1200" dirty="0" smtClean="0"/>
              <a:t>För praktisk tillämpning av detta hälso- och sjukvårdsavtal finns av parterna gemensamt framtagna tillämpningsanvisningar i form av åtta vägledande patientfall.</a:t>
            </a:r>
            <a:endParaRPr lang="sv-SE" sz="1200" b="1" dirty="0" smtClean="0"/>
          </a:p>
          <a:p>
            <a:pPr>
              <a:buClr>
                <a:srgbClr val="44ABB1"/>
              </a:buClr>
            </a:pPr>
            <a:endParaRPr lang="sv-SE" sz="1200" b="1" dirty="0" smtClean="0"/>
          </a:p>
          <a:p>
            <a:pPr>
              <a:buClr>
                <a:srgbClr val="44ABB1"/>
              </a:buClr>
            </a:pPr>
            <a:r>
              <a:rPr lang="sv-SE" sz="1200" b="1" dirty="0" smtClean="0">
                <a:solidFill>
                  <a:srgbClr val="44ABB1"/>
                </a:solidFill>
              </a:rPr>
              <a:t>4.2</a:t>
            </a:r>
            <a:r>
              <a:rPr lang="sv-SE" sz="1200" b="1" dirty="0" smtClean="0"/>
              <a:t> Gemensam stödstruktur</a:t>
            </a:r>
          </a:p>
          <a:p>
            <a:r>
              <a:rPr lang="sv-SE" sz="1200" dirty="0" smtClean="0"/>
              <a:t>Den gemensamma stödstruktur som ska förvalta och utveckla intentionerna med det gemensamma Hälso- och sjukvårdsavtalet bygger på den vårdsamverkansstruktur som finns delregionalt</a:t>
            </a:r>
          </a:p>
          <a:p>
            <a:r>
              <a:rPr lang="sv-SE" sz="1200" dirty="0" smtClean="0"/>
              <a:t>samt regionalt i Västra Götaland.</a:t>
            </a:r>
            <a:endParaRPr lang="sv-SE" sz="1200" b="1" dirty="0" smtClean="0"/>
          </a:p>
          <a:p>
            <a:pPr>
              <a:buClr>
                <a:srgbClr val="44ABB1"/>
              </a:buClr>
            </a:pPr>
            <a:endParaRPr lang="sv-SE" sz="1200" b="1" dirty="0" smtClean="0">
              <a:solidFill>
                <a:srgbClr val="44ABB1"/>
              </a:solidFill>
            </a:endParaRPr>
          </a:p>
          <a:p>
            <a:pPr>
              <a:buClr>
                <a:srgbClr val="44ABB1"/>
              </a:buClr>
            </a:pPr>
            <a:r>
              <a:rPr lang="sv-SE" sz="1200" b="1" dirty="0" smtClean="0">
                <a:solidFill>
                  <a:srgbClr val="44ABB1"/>
                </a:solidFill>
              </a:rPr>
              <a:t>4.3</a:t>
            </a:r>
            <a:r>
              <a:rPr lang="sv-SE" sz="1200" b="1" dirty="0" smtClean="0"/>
              <a:t> Avvikelser</a:t>
            </a:r>
          </a:p>
          <a:p>
            <a:r>
              <a:rPr lang="sv-SE" sz="1200" dirty="0" smtClean="0"/>
              <a:t>Respektive vårdsamverkansområde ansvarar för att gemensam rutin</a:t>
            </a:r>
          </a:p>
          <a:p>
            <a:r>
              <a:rPr lang="sv-SE" sz="1200" dirty="0" smtClean="0"/>
              <a:t>för avvikelsehantering finns framtagen. Rutinen ska beskriva ärendegång och tidsramar för återkoppling och åtgärder.</a:t>
            </a:r>
            <a:endParaRPr lang="sv-SE" sz="1200" b="1" dirty="0" smtClean="0"/>
          </a:p>
          <a:p>
            <a:pPr>
              <a:buClr>
                <a:srgbClr val="44ABB1"/>
              </a:buClr>
            </a:pPr>
            <a:endParaRPr lang="sv-SE" sz="1200" b="1" dirty="0" smtClean="0">
              <a:solidFill>
                <a:srgbClr val="44ABB1"/>
              </a:solidFill>
            </a:endParaRPr>
          </a:p>
          <a:p>
            <a:pPr>
              <a:buClr>
                <a:srgbClr val="44ABB1"/>
              </a:buClr>
            </a:pPr>
            <a:r>
              <a:rPr lang="sv-SE" sz="1200" b="1" dirty="0" smtClean="0">
                <a:solidFill>
                  <a:srgbClr val="44ABB1"/>
                </a:solidFill>
              </a:rPr>
              <a:t>4.4 </a:t>
            </a:r>
            <a:r>
              <a:rPr lang="sv-SE" sz="1200" b="1" dirty="0" smtClean="0"/>
              <a:t>Tvister</a:t>
            </a:r>
          </a:p>
          <a:p>
            <a:r>
              <a:rPr lang="sv-SE" sz="1200" dirty="0" smtClean="0"/>
              <a:t>Tvister mellan parterna om tolkning av avtalets innebörd ska i första hand lösas lokalt och i andra hand delregionalt, inom vårdsamverkan.</a:t>
            </a:r>
          </a:p>
          <a:p>
            <a:r>
              <a:rPr lang="sv-SE" sz="1200" dirty="0" smtClean="0"/>
              <a:t>Patientens vård och omsorg ska alltid säkerställas oavsett om parterna</a:t>
            </a:r>
          </a:p>
          <a:p>
            <a:r>
              <a:rPr lang="sv-SE" sz="1200" dirty="0" smtClean="0"/>
              <a:t>är överens om ansvarsfördelning eller inte. Parterna har gemensamt ansvar</a:t>
            </a:r>
          </a:p>
          <a:p>
            <a:r>
              <a:rPr lang="sv-SE" sz="1200" dirty="0" smtClean="0"/>
              <a:t>att omgående komma överens om tillfällig ansvarsfördelning, i väntan på långsiktig lösning.</a:t>
            </a:r>
            <a:endParaRPr lang="sv-SE" sz="1200" b="1" dirty="0" smtClean="0"/>
          </a:p>
          <a:p>
            <a:pPr>
              <a:buClr>
                <a:srgbClr val="44ABB1"/>
              </a:buClr>
            </a:pPr>
            <a:endParaRPr lang="sv-SE" sz="1200" b="1" dirty="0" smtClean="0">
              <a:solidFill>
                <a:srgbClr val="44ABB1"/>
              </a:solidFill>
            </a:endParaRPr>
          </a:p>
          <a:p>
            <a:pPr>
              <a:buClr>
                <a:srgbClr val="44ABB1"/>
              </a:buClr>
            </a:pPr>
            <a:r>
              <a:rPr lang="sv-SE" sz="1200" b="1" dirty="0" smtClean="0">
                <a:solidFill>
                  <a:srgbClr val="44ABB1"/>
                </a:solidFill>
              </a:rPr>
              <a:t>4.5</a:t>
            </a:r>
            <a:r>
              <a:rPr lang="sv-SE" sz="1200" b="1" dirty="0" smtClean="0"/>
              <a:t> Uppföljning av Hälso- och sjukvårdsavtalet</a:t>
            </a:r>
          </a:p>
          <a:p>
            <a:r>
              <a:rPr lang="sv-SE" sz="1200" dirty="0" smtClean="0"/>
              <a:t>Detta avtal ska följas upp årligen. De delregionala vårdsamverkansgrupperna lämnar rapport enligt anvisningar från VVG.</a:t>
            </a:r>
            <a:endParaRPr lang="sv-SE" sz="1200" b="1" dirty="0" smtClean="0"/>
          </a:p>
          <a:p>
            <a:pPr>
              <a:buClr>
                <a:srgbClr val="44ABB1"/>
              </a:buClr>
            </a:pPr>
            <a:endParaRPr lang="sv-SE" sz="1200" b="1" dirty="0" smtClean="0"/>
          </a:p>
          <a:p>
            <a:pPr>
              <a:buClr>
                <a:srgbClr val="44ABB1"/>
              </a:buClr>
            </a:pPr>
            <a:r>
              <a:rPr lang="sv-SE" sz="1200" b="1" dirty="0" smtClean="0"/>
              <a:t>Läs mer om avsnitt i avtalet på </a:t>
            </a:r>
            <a:r>
              <a:rPr lang="sv-SE" sz="1200" b="1" dirty="0" smtClean="0">
                <a:hlinkClick r:id="rId3"/>
              </a:rPr>
              <a:t>www.vgregion.se/hosavtal</a:t>
            </a:r>
            <a:r>
              <a:rPr lang="sv-SE" sz="1200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5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1" baseline="30000" dirty="0">
                <a:solidFill>
                  <a:srgbClr val="000000"/>
                </a:solidFill>
              </a:rPr>
              <a:t>För att underlätta praktisk tillämpning av Hälso- och sjukvårdsavtalet i Västra Götaland finns gemensamt framtagna tillämpningsanvisningar i form av åtta vägledande patientfall. Samtliga patientfall genomsyras av avtalets värdegrund där det gemensamma ansvaret med individens perspektiv är i centrum.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aseline="30000" dirty="0">
              <a:solidFill>
                <a:srgbClr val="00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aseline="30000" dirty="0">
                <a:solidFill>
                  <a:srgbClr val="000000"/>
                </a:solidFill>
              </a:rPr>
              <a:t>Patientfallen är tänkta att användas som diskussionsunderlag och utbildningsmaterial för medarbetare och chefer i samverkan.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aseline="30000" dirty="0">
                <a:solidFill>
                  <a:srgbClr val="000000"/>
                </a:solidFill>
              </a:rPr>
              <a:t>I varje patientfall beskrivs ett scenario med efterföljande vägskäl för beslut.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/>
              <a:t>De åtta vägledande patientfallen finns på www.vgregion.se/hosavtal.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/>
              <a:t>Både webbaserade och som PDF.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145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Ta</a:t>
            </a:r>
            <a:r>
              <a:rPr lang="sv-SE" sz="1200" baseline="0" dirty="0" smtClean="0"/>
              <a:t> del av hela avtalet på www.vgregion.se/hosavtal 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4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dirty="0" smtClean="0"/>
              <a:t>Webbplatsen </a:t>
            </a:r>
            <a:r>
              <a:rPr lang="sv-SE" sz="1200" b="0" dirty="0" smtClean="0">
                <a:hlinkClick r:id="rId3"/>
              </a:rPr>
              <a:t>www.vgregion.se/hosavtal</a:t>
            </a:r>
            <a:r>
              <a:rPr lang="sv-SE" sz="1200" b="0" dirty="0" smtClean="0"/>
              <a:t> är huvudverktyget, här hittar ni avtalet och allt implementeringsmaterial.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453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Regional kontaktinformation finns på </a:t>
            </a:r>
            <a:br>
              <a:rPr lang="sv-SE" b="0" dirty="0"/>
            </a:br>
            <a:r>
              <a:rPr lang="sv-SE" b="0" dirty="0"/>
              <a:t>www.vgregion.se/hosavtal</a:t>
            </a:r>
            <a:endParaRPr lang="sv-SE" b="0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59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dirty="0" smtClean="0">
                <a:ea typeface="Corbel" charset="0"/>
                <a:cs typeface="Corbel" charset="0"/>
              </a:rPr>
              <a:t>Hälso- och sjukvårdsavtalet är det huvudavtal som reglerar ansvarsfördelning och samverkan mellan de 49 kommunerna i Västra Götaland och Västra Götalandsregionen.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dirty="0" smtClean="0">
              <a:ea typeface="Corbel" charset="0"/>
              <a:cs typeface="Corbel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dirty="0" smtClean="0">
                <a:ea typeface="Corbel" charset="0"/>
                <a:cs typeface="Corbel" charset="0"/>
              </a:rPr>
              <a:t>En översyn av avtalet gjordes 2015-2016.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sz="1200" dirty="0" smtClean="0">
                <a:ea typeface="Corbel" charset="0"/>
                <a:cs typeface="Corbel" charset="0"/>
              </a:rPr>
              <a:t>Nuvarande avtal </a:t>
            </a:r>
            <a:r>
              <a:rPr lang="sv-SE" altLang="sv-SE" sz="1200" i="1" dirty="0" smtClean="0">
                <a:ea typeface="Corbel" charset="0"/>
                <a:cs typeface="Corbel" charset="0"/>
              </a:rPr>
              <a:t>(2017-2020) </a:t>
            </a:r>
            <a:r>
              <a:rPr lang="sv-SE" altLang="sv-SE" sz="1200" dirty="0" smtClean="0">
                <a:ea typeface="Corbel" charset="0"/>
                <a:cs typeface="Corbel" charset="0"/>
              </a:rPr>
              <a:t>är det femte avtalet sedan regionbildningen</a:t>
            </a:r>
            <a:r>
              <a:rPr lang="sv-SE" altLang="sv-SE" sz="1200" baseline="0" dirty="0" smtClean="0">
                <a:ea typeface="Corbel" charset="0"/>
                <a:cs typeface="Corbel" charset="0"/>
              </a:rPr>
              <a:t> </a:t>
            </a:r>
            <a:r>
              <a:rPr lang="sv-SE" altLang="sv-SE" sz="1200" dirty="0" smtClean="0">
                <a:ea typeface="Corbel" charset="0"/>
                <a:cs typeface="Corbel" charset="0"/>
              </a:rPr>
              <a:t>1999 och gäller från den 1 april 2017 t.o.m. den 31 december 2020.</a:t>
            </a:r>
            <a:endParaRPr lang="sv-SE" sz="1200" dirty="0" smtClean="0">
              <a:ea typeface="Corbel" charset="0"/>
              <a:cs typeface="Corbe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23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b="0" dirty="0" smtClean="0">
                <a:solidFill>
                  <a:srgbClr val="44ABB1"/>
                </a:solidFill>
                <a:ea typeface="Corbel" charset="0"/>
                <a:cs typeface="Corbel" charset="0"/>
              </a:rPr>
              <a:t>Hälso- och sjukvårdsavtalet har fått en ny och mer användarvänlig struktur</a:t>
            </a:r>
            <a:r>
              <a:rPr lang="sv-SE" sz="1200" b="0" baseline="0" dirty="0" smtClean="0">
                <a:solidFill>
                  <a:srgbClr val="44ABB1"/>
                </a:solidFill>
                <a:ea typeface="Corbel" charset="0"/>
                <a:cs typeface="Corbel" charset="0"/>
              </a:rPr>
              <a:t> samt ett nytt visuellt uttryck.</a:t>
            </a:r>
            <a:endParaRPr lang="sv-SE" sz="1200" b="0" dirty="0">
              <a:solidFill>
                <a:srgbClr val="44ABB1"/>
              </a:solidFill>
              <a:ea typeface="Corbel" charset="0"/>
              <a:cs typeface="Corbel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200" b="0" dirty="0" smtClean="0">
              <a:ea typeface="Corbel" charset="0"/>
              <a:cs typeface="Corbel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200" b="0" dirty="0" smtClean="0">
                <a:ea typeface="Corbel" charset="0"/>
                <a:cs typeface="Corbel" charset="0"/>
              </a:rPr>
              <a:t>Avtalet </a:t>
            </a:r>
            <a:r>
              <a:rPr lang="sv-SE" sz="1200" b="0" dirty="0">
                <a:ea typeface="Corbel" charset="0"/>
                <a:cs typeface="Corbel" charset="0"/>
              </a:rPr>
              <a:t>finns webbaserat och som </a:t>
            </a:r>
            <a:r>
              <a:rPr lang="sv-SE" sz="1200" b="0" dirty="0" smtClean="0">
                <a:ea typeface="Corbel" charset="0"/>
                <a:cs typeface="Corbel" charset="0"/>
              </a:rPr>
              <a:t>PDF att hämta på</a:t>
            </a:r>
            <a:r>
              <a:rPr lang="sv-SE" sz="1200" b="0" dirty="0">
                <a:ea typeface="Corbel" charset="0"/>
                <a:cs typeface="Corbel" charset="0"/>
              </a:rPr>
              <a:t>:</a:t>
            </a:r>
            <a:r>
              <a:rPr lang="sv-SE" sz="1200" b="0" baseline="0" dirty="0">
                <a:ea typeface="Corbel" charset="0"/>
                <a:cs typeface="Corbel" charset="0"/>
              </a:rPr>
              <a:t> </a:t>
            </a:r>
            <a:r>
              <a:rPr lang="sv-SE" sz="1100" b="1" dirty="0">
                <a:solidFill>
                  <a:srgbClr val="44ABB1"/>
                </a:solidFill>
                <a:ea typeface="Corbel" charset="0"/>
                <a:cs typeface="Corbel" charset="0"/>
              </a:rPr>
              <a:t>www.vgregion.se/hosavtal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08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Ta</a:t>
            </a:r>
            <a:r>
              <a:rPr lang="sv-SE" sz="1200" baseline="0" dirty="0" smtClean="0"/>
              <a:t> del av hela avtalet på www.vgregion.se/hosavtal </a:t>
            </a:r>
            <a:endParaRPr lang="sv-SE" sz="120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01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44ABB1"/>
              </a:buClr>
            </a:pPr>
            <a:r>
              <a:rPr lang="sv-SE" sz="1200" b="1" dirty="0" smtClean="0"/>
              <a:t>Samarbetet mellan parterna ska kännetecknas av att ...</a:t>
            </a:r>
          </a:p>
          <a:p>
            <a:pPr>
              <a:buClr>
                <a:srgbClr val="44ABB1"/>
              </a:buClr>
            </a:pPr>
            <a:endParaRPr lang="sv-SE" sz="1200" dirty="0" smtClean="0">
              <a:ea typeface="Corbel" charset="0"/>
              <a:cs typeface="Corbel" charset="0"/>
            </a:endParaRPr>
          </a:p>
          <a:p>
            <a:r>
              <a:rPr lang="sv-SE" sz="1200" dirty="0" smtClean="0"/>
              <a:t>... individens behov, inflytande och</a:t>
            </a:r>
          </a:p>
          <a:p>
            <a:r>
              <a:rPr lang="sv-SE" sz="1200" dirty="0" smtClean="0"/>
              <a:t>självbestämmande alltid är utgångspunkt</a:t>
            </a:r>
          </a:p>
          <a:p>
            <a:r>
              <a:rPr lang="sv-SE" sz="1200" dirty="0" smtClean="0"/>
              <a:t>för hälso- och sjukvården.</a:t>
            </a:r>
          </a:p>
          <a:p>
            <a:endParaRPr lang="sv-SE" sz="1200" dirty="0" smtClean="0"/>
          </a:p>
          <a:p>
            <a:r>
              <a:rPr lang="sv-SE" sz="1200" dirty="0" smtClean="0"/>
              <a:t>... utifrån patientens perspektiv ska vården </a:t>
            </a:r>
            <a:br>
              <a:rPr lang="sv-SE" sz="1200" dirty="0" smtClean="0"/>
            </a:br>
            <a:r>
              <a:rPr lang="sv-SE" sz="1200" dirty="0" smtClean="0"/>
              <a:t>vara lättillgänglig, effektiv och säker med </a:t>
            </a:r>
            <a:br>
              <a:rPr lang="sv-SE" sz="1200" dirty="0" smtClean="0"/>
            </a:br>
            <a:r>
              <a:rPr lang="sv-SE" sz="1200" dirty="0" smtClean="0"/>
              <a:t>god kvalitet och gott bemötande.</a:t>
            </a:r>
          </a:p>
          <a:p>
            <a:endParaRPr lang="sv-SE" sz="1200" dirty="0" smtClean="0"/>
          </a:p>
          <a:p>
            <a:r>
              <a:rPr lang="sv-SE" sz="1200" dirty="0" smtClean="0"/>
              <a:t>... varje medarbetare aktivt bidrar med sin kunskap </a:t>
            </a:r>
            <a:br>
              <a:rPr lang="sv-SE" sz="1200" dirty="0" smtClean="0"/>
            </a:br>
            <a:r>
              <a:rPr lang="sv-SE" sz="1200" dirty="0" smtClean="0"/>
              <a:t>och kompetens samt samarbetar så att hälso- och </a:t>
            </a:r>
            <a:br>
              <a:rPr lang="sv-SE" sz="1200" dirty="0" smtClean="0"/>
            </a:br>
            <a:r>
              <a:rPr lang="sv-SE" sz="1200" dirty="0" smtClean="0"/>
              <a:t>sjukvården upplevs som en välfungerande helhet.</a:t>
            </a:r>
            <a:endParaRPr lang="sv-SE" sz="1200" dirty="0" smtClean="0">
              <a:ea typeface="Corbel" charset="0"/>
              <a:cs typeface="Corbe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b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069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44ABB1"/>
              </a:buClr>
            </a:pPr>
            <a:r>
              <a:rPr lang="sv-SE" sz="1200" b="1" dirty="0" smtClean="0"/>
              <a:t>Parternas gemensamma åtaganden innebär att ...</a:t>
            </a:r>
          </a:p>
          <a:p>
            <a:endParaRPr lang="sv-SE" sz="1200" dirty="0" smtClean="0"/>
          </a:p>
          <a:p>
            <a:pPr marL="0" indent="0">
              <a:buClr>
                <a:srgbClr val="FF9300"/>
              </a:buClr>
              <a:buFont typeface="Wingdings" panose="05000000000000000000" pitchFamily="2" charset="2"/>
              <a:buNone/>
            </a:pPr>
            <a:r>
              <a:rPr lang="sv-SE" sz="1200" dirty="0" smtClean="0"/>
              <a:t>... implementera och säkerställa att innehållet i avtalet med </a:t>
            </a:r>
            <a:br>
              <a:rPr lang="sv-SE" sz="1200" dirty="0" smtClean="0"/>
            </a:br>
            <a:r>
              <a:rPr lang="sv-SE" sz="1200" dirty="0" smtClean="0"/>
              <a:t>tillhörande tillämpningsanvisningar är kända i samtliga verksamheter.</a:t>
            </a:r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endParaRPr lang="sv-SE" sz="1200" dirty="0" smtClean="0">
              <a:ea typeface="Corbel" charset="0"/>
              <a:cs typeface="Corbel" charset="0"/>
            </a:endParaRPr>
          </a:p>
          <a:p>
            <a:pPr marL="0" indent="0">
              <a:buClr>
                <a:srgbClr val="FF9300"/>
              </a:buClr>
              <a:buFont typeface="Wingdings" panose="05000000000000000000" pitchFamily="2" charset="2"/>
              <a:buNone/>
            </a:pPr>
            <a:r>
              <a:rPr lang="sv-SE" sz="1200" dirty="0" smtClean="0"/>
              <a:t>… ställa krav på att överenskommelser som VGR och kommunen </a:t>
            </a:r>
            <a:br>
              <a:rPr lang="sv-SE" sz="1200" dirty="0" smtClean="0"/>
            </a:br>
            <a:r>
              <a:rPr lang="sv-SE" sz="1200" dirty="0" smtClean="0"/>
              <a:t>har träffat enligt detta avtal även gäller i avtal med upphandlade entreprenörer enligt lagen om offentlig upphandling, LOU, samt </a:t>
            </a:r>
            <a:br>
              <a:rPr lang="sv-SE" sz="1200" dirty="0" smtClean="0"/>
            </a:br>
            <a:r>
              <a:rPr lang="sv-SE" sz="1200" dirty="0" smtClean="0"/>
              <a:t>enligt lagen om valfrihetssystem, LOV.</a:t>
            </a:r>
            <a:endParaRPr lang="sv-SE" sz="1200" dirty="0" smtClean="0">
              <a:ea typeface="Corbel" charset="0"/>
              <a:cs typeface="Corbel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56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3.1</a:t>
            </a:r>
            <a:r>
              <a:rPr lang="sv-SE" sz="1200" b="1" dirty="0" smtClean="0"/>
              <a:t> Lagstiftning</a:t>
            </a:r>
          </a:p>
          <a:p>
            <a:r>
              <a:rPr lang="sv-SE" sz="1200" dirty="0" smtClean="0"/>
              <a:t>Hälso- och sjukvårdslagen, HSL, är den lag som reglerar grundläggande skyldigheter för VGR och kommunen.</a:t>
            </a:r>
            <a:r>
              <a:rPr lang="sv-SE" sz="1200" baseline="0" dirty="0" smtClean="0"/>
              <a:t> </a:t>
            </a:r>
            <a:r>
              <a:rPr lang="sv-SE" sz="1200" dirty="0" smtClean="0"/>
              <a:t>Hälso- och sjukvårdsansvaret för VGR och kommunen regleras i 8 </a:t>
            </a:r>
            <a:r>
              <a:rPr lang="nn-NO" sz="1200" dirty="0" smtClean="0"/>
              <a:t>kap. 6 § och 12 kap. 1-3 § samt 14 kap. </a:t>
            </a:r>
            <a:r>
              <a:rPr lang="sv-SE" sz="1200" dirty="0" smtClean="0"/>
              <a:t>1 § HSL (2017:30). </a:t>
            </a:r>
            <a:br>
              <a:rPr lang="sv-SE" sz="1200" dirty="0" smtClean="0"/>
            </a:br>
            <a:r>
              <a:rPr lang="sv-SE" sz="1200" dirty="0" smtClean="0"/>
              <a:t>Läs mer i avtalet på </a:t>
            </a:r>
            <a:r>
              <a:rPr lang="sv-SE" sz="1200" dirty="0" smtClean="0">
                <a:hlinkClick r:id="rId3"/>
              </a:rPr>
              <a:t>www.vgregion.se/hosavtal</a:t>
            </a:r>
            <a:r>
              <a:rPr lang="sv-SE" sz="1200" dirty="0" smtClean="0"/>
              <a:t> </a:t>
            </a:r>
          </a:p>
          <a:p>
            <a:endParaRPr lang="sv-SE" sz="1200" dirty="0" smtClean="0"/>
          </a:p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3.2</a:t>
            </a:r>
            <a:r>
              <a:rPr lang="sv-SE" sz="1200" b="1" dirty="0" smtClean="0"/>
              <a:t> Gemensamt ansvar och samverkan </a:t>
            </a:r>
          </a:p>
          <a:p>
            <a:r>
              <a:rPr lang="sv-SE" sz="1200" dirty="0" smtClean="0"/>
              <a:t>För patienter som får kommunal hälso- och sjukvård har parterna alltid ett gemensamt ansvar. </a:t>
            </a:r>
          </a:p>
          <a:p>
            <a:r>
              <a:rPr lang="sv-SE" sz="1200" dirty="0" smtClean="0"/>
              <a:t>Läs mer i avtalet på </a:t>
            </a:r>
            <a:r>
              <a:rPr lang="sv-SE" sz="1200" dirty="0" smtClean="0">
                <a:hlinkClick r:id="rId3"/>
              </a:rPr>
              <a:t>www.vgregion.se/hosavtal</a:t>
            </a:r>
            <a:r>
              <a:rPr lang="sv-SE" sz="1200" dirty="0" smtClean="0"/>
              <a:t> </a:t>
            </a:r>
          </a:p>
          <a:p>
            <a:endParaRPr lang="sv-SE" sz="1200" dirty="0" smtClean="0">
              <a:ea typeface="Corbel" charset="0"/>
              <a:cs typeface="Corbel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95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b="1" dirty="0" smtClean="0">
                <a:solidFill>
                  <a:srgbClr val="44ABB1"/>
                </a:solidFill>
              </a:rPr>
              <a:t>3.3</a:t>
            </a:r>
            <a:r>
              <a:rPr lang="sv-SE" sz="1200" b="1" dirty="0" smtClean="0"/>
              <a:t> Västra Götalandsregionens åtagande och ansvar</a:t>
            </a:r>
          </a:p>
          <a:p>
            <a:endParaRPr lang="sv-SE" sz="1200" dirty="0" smtClean="0"/>
          </a:p>
          <a:p>
            <a:r>
              <a:rPr lang="sv-SE" sz="1200" dirty="0" smtClean="0"/>
              <a:t>Parterna har ett gemensamt ansvar för att hälso- och sjukvårdsinsatser individanpassas och koordineras så att patienten upplever trygghet, säkerhet, kontinuitet och värdighet. </a:t>
            </a:r>
          </a:p>
          <a:p>
            <a:r>
              <a:rPr lang="sv-SE" sz="1200" dirty="0" smtClean="0"/>
              <a:t>VGR ska erbjuda en god hälso- och sjukvård till de som är bosatta eller som vistas i Västra Götaland. Ansvaret omfattar öppen och sluten vård, akut och planerad vård.</a:t>
            </a:r>
            <a:endParaRPr lang="sv-SE" sz="1200" dirty="0" smtClean="0">
              <a:ea typeface="Corbel" charset="0"/>
              <a:cs typeface="Corbel" charset="0"/>
            </a:endParaRPr>
          </a:p>
          <a:p>
            <a:endParaRPr lang="sv-SE" sz="1200" dirty="0" smtClean="0">
              <a:ea typeface="Corbel" charset="0"/>
              <a:cs typeface="Corbel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B7A14-AC6A-486C-BEEE-DAE5F967C057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31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A398-3A4F-4574-8ADC-0807D9E06D9C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49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1DE9-26B4-4DA1-819B-95D593EE9820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34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A065-B905-43D2-8866-BB08872DBCF5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13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DC89-CB08-43EB-B091-F5C7E0B73542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37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F68D-F6B0-4ACB-B7EB-C6CE62A572CB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3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99C8-63D9-4AFA-82A1-54FFFCA722A6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0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9CD9-904B-4097-B0EA-5EB9B84D4CC1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70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CE60-91B6-4A6E-9934-420B382A48B9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038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8D17-2B84-4678-B814-AC10948A1DCB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59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88DA-B277-42F1-BE8F-20E6BDAB2D67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24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45F2-BD72-4FFE-866A-3B1B445C0A1F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36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1C0C-08AF-4D8F-B7AC-72B3E9170C9A}" type="datetime1">
              <a:rPr lang="sv-SE" smtClean="0"/>
              <a:pPr/>
              <a:t>2017-03-31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64C6-ECD6-47CC-9DE2-3258BF62F2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2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vata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1dUajZT1eg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vgregion.se/hosavta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region.se/hosavt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/>
          <p:cNvGrpSpPr/>
          <p:nvPr/>
        </p:nvGrpSpPr>
        <p:grpSpPr>
          <a:xfrm>
            <a:off x="9797457" y="2972811"/>
            <a:ext cx="2529333" cy="1903816"/>
            <a:chOff x="9070305" y="4237906"/>
            <a:chExt cx="2529333" cy="1903816"/>
          </a:xfrm>
        </p:grpSpPr>
        <p:sp>
          <p:nvSpPr>
            <p:cNvPr id="16" name="Ellips 15"/>
            <p:cNvSpPr/>
            <p:nvPr/>
          </p:nvSpPr>
          <p:spPr>
            <a:xfrm>
              <a:off x="9455032" y="4237906"/>
              <a:ext cx="1778168" cy="1778168"/>
            </a:xfrm>
            <a:prstGeom prst="ellipse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Underrubrik 2"/>
            <p:cNvSpPr txBox="1">
              <a:spLocks/>
            </p:cNvSpPr>
            <p:nvPr/>
          </p:nvSpPr>
          <p:spPr>
            <a:xfrm>
              <a:off x="9070305" y="4724998"/>
              <a:ext cx="2529333" cy="14167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2300" b="1" dirty="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Fördjupad </a:t>
              </a:r>
              <a:br>
                <a:rPr lang="sv-SE" sz="2300" b="1" dirty="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</a:br>
              <a:r>
                <a:rPr lang="sv-SE" sz="2300" b="1" dirty="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version</a:t>
              </a:r>
              <a:endParaRPr lang="sv-SE" sz="2000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7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3" y="1609128"/>
            <a:ext cx="904519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3.3</a:t>
            </a:r>
            <a:r>
              <a:rPr lang="sv-SE" sz="2200" b="1" dirty="0" smtClean="0"/>
              <a:t> </a:t>
            </a:r>
            <a:r>
              <a:rPr lang="sv-SE" sz="2200" b="1" dirty="0"/>
              <a:t>Västra Götalandsregionens åtagande och </a:t>
            </a:r>
            <a:r>
              <a:rPr lang="sv-SE" sz="2200" b="1" dirty="0" smtClean="0"/>
              <a:t>ansvar</a:t>
            </a:r>
          </a:p>
          <a:p>
            <a:endParaRPr lang="sv-SE" sz="2200" b="1" dirty="0" smtClean="0"/>
          </a:p>
          <a:p>
            <a:r>
              <a:rPr lang="sv-SE" sz="2200" b="1" dirty="0" smtClean="0"/>
              <a:t>Västra </a:t>
            </a:r>
            <a:r>
              <a:rPr lang="sv-SE" sz="2200" b="1" dirty="0"/>
              <a:t>Götalandsregionens hälso- och sjukvårdsansvar omfattar:</a:t>
            </a:r>
          </a:p>
          <a:p>
            <a:endParaRPr lang="sv-S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Patienter som utan större </a:t>
            </a:r>
            <a:r>
              <a:rPr lang="sv-SE" sz="2200" dirty="0" smtClean="0"/>
              <a:t>svårigheter kan </a:t>
            </a:r>
            <a:r>
              <a:rPr lang="sv-SE" sz="2200" dirty="0"/>
              <a:t>besöka mottagningar (</a:t>
            </a:r>
            <a:r>
              <a:rPr lang="sv-SE" sz="2200" dirty="0" smtClean="0"/>
              <a:t>inom primärvård </a:t>
            </a:r>
            <a:r>
              <a:rPr lang="sv-SE" sz="2200" dirty="0"/>
              <a:t>eller specialistsjukvård</a:t>
            </a:r>
            <a:r>
              <a:rPr lang="sv-SE" sz="2200" dirty="0" smtClean="0"/>
              <a:t>). I </a:t>
            </a:r>
            <a:r>
              <a:rPr lang="sv-SE" sz="2200" dirty="0"/>
              <a:t>ansvaret ingår hälso- och sjukvård </a:t>
            </a:r>
            <a:r>
              <a:rPr lang="sv-SE" sz="2200" dirty="0" smtClean="0"/>
              <a:t>i hemmet </a:t>
            </a:r>
            <a:r>
              <a:rPr lang="sv-SE" sz="2200" dirty="0"/>
              <a:t>eller annan plats där </a:t>
            </a:r>
            <a:r>
              <a:rPr lang="sv-SE" sz="2200" dirty="0" smtClean="0"/>
              <a:t>patienten vistas</a:t>
            </a:r>
            <a:r>
              <a:rPr lang="sv-SE" sz="2200" dirty="0"/>
              <a:t>, då insatserna är </a:t>
            </a:r>
            <a:r>
              <a:rPr lang="sv-SE" sz="2200" dirty="0" smtClean="0"/>
              <a:t>av tillfällig </a:t>
            </a:r>
            <a:r>
              <a:rPr lang="sv-SE" sz="2200" dirty="0"/>
              <a:t>karaktär och ingår i </a:t>
            </a:r>
            <a:r>
              <a:rPr lang="sv-SE" sz="2200" dirty="0" smtClean="0"/>
              <a:t>pågående behandling</a:t>
            </a:r>
            <a:r>
              <a:rPr lang="sv-SE" sz="2200" dirty="0"/>
              <a:t>, rehabilitering </a:t>
            </a:r>
            <a:r>
              <a:rPr lang="sv-SE" sz="2200" dirty="0" smtClean="0"/>
              <a:t>eller utredning.</a:t>
            </a:r>
          </a:p>
          <a:p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Läkarmedverkan för patienter </a:t>
            </a:r>
            <a:r>
              <a:rPr lang="sv-SE" sz="2200" dirty="0" smtClean="0"/>
              <a:t>som omfattas </a:t>
            </a:r>
            <a:r>
              <a:rPr lang="sv-SE" sz="2200" dirty="0"/>
              <a:t>av den kommunala </a:t>
            </a:r>
            <a:r>
              <a:rPr lang="sv-SE" sz="2200" dirty="0" smtClean="0"/>
              <a:t>hälso- och sjukvården </a:t>
            </a:r>
            <a:r>
              <a:rPr lang="sv-SE" sz="2200" dirty="0"/>
              <a:t>enligt ramavtal </a:t>
            </a:r>
            <a:r>
              <a:rPr lang="sv-SE" sz="2200" dirty="0" smtClean="0"/>
              <a:t>mellan parterna.</a:t>
            </a:r>
          </a:p>
        </p:txBody>
      </p:sp>
    </p:spTree>
    <p:extLst>
      <p:ext uri="{BB962C8B-B14F-4D97-AF65-F5344CB8AC3E}">
        <p14:creationId xmlns:p14="http://schemas.microsoft.com/office/powerpoint/2010/main" val="24253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3" y="1609128"/>
            <a:ext cx="904519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3.3</a:t>
            </a:r>
            <a:r>
              <a:rPr lang="sv-SE" sz="2200" b="1" dirty="0" smtClean="0"/>
              <a:t> </a:t>
            </a:r>
            <a:r>
              <a:rPr lang="sv-SE" sz="2200" b="1" dirty="0"/>
              <a:t>Västra Götalandsregionens åtagande och </a:t>
            </a:r>
            <a:r>
              <a:rPr lang="sv-SE" sz="2200" b="1" dirty="0" smtClean="0"/>
              <a:t>ansvar</a:t>
            </a:r>
          </a:p>
          <a:p>
            <a:endParaRPr lang="sv-SE" sz="2200" b="1" dirty="0" smtClean="0"/>
          </a:p>
          <a:p>
            <a:r>
              <a:rPr lang="sv-SE" sz="2200" b="1" dirty="0" smtClean="0"/>
              <a:t>Västra </a:t>
            </a:r>
            <a:r>
              <a:rPr lang="sv-SE" sz="2200" b="1" dirty="0"/>
              <a:t>Götalandsregionens hälso- och sjukvårdsansvar omfattar:</a:t>
            </a:r>
          </a:p>
          <a:p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Handledning och kunskapsöverföring om enskild patient av </a:t>
            </a:r>
            <a:r>
              <a:rPr lang="sv-SE" sz="2200" dirty="0" smtClean="0"/>
              <a:t>primärvård eller </a:t>
            </a:r>
            <a:r>
              <a:rPr lang="sv-SE" sz="2200" dirty="0"/>
              <a:t>specialistsjukvård till kommunens personal i vård, omsorg, rehabilitering samt i hantering av </a:t>
            </a:r>
            <a:r>
              <a:rPr lang="sv-SE" sz="2200" dirty="0" smtClean="0"/>
              <a:t>medicintekniska produkter.</a:t>
            </a:r>
          </a:p>
          <a:p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Specialistsjukvård till patienter inom kommunal hälso- och sjukvård </a:t>
            </a:r>
            <a:r>
              <a:rPr lang="sv-SE" sz="2200" dirty="0" smtClean="0"/>
              <a:t>enligt gällande </a:t>
            </a:r>
            <a:r>
              <a:rPr lang="sv-SE" sz="2200" dirty="0"/>
              <a:t>vårdprogram och medicinska riktlinjer, eller enligt upprättad vårdplan/SIP</a:t>
            </a:r>
            <a:r>
              <a:rPr lang="sv-SE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Omhändertagande av avlidna. </a:t>
            </a:r>
          </a:p>
        </p:txBody>
      </p:sp>
    </p:spTree>
    <p:extLst>
      <p:ext uri="{BB962C8B-B14F-4D97-AF65-F5344CB8AC3E}">
        <p14:creationId xmlns:p14="http://schemas.microsoft.com/office/powerpoint/2010/main" val="31214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8305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3.4 </a:t>
            </a:r>
            <a:r>
              <a:rPr lang="sv-SE" sz="2200" b="1" dirty="0" smtClean="0"/>
              <a:t>Kommunens åtagande </a:t>
            </a:r>
            <a:r>
              <a:rPr lang="sv-SE" sz="2200" b="1" dirty="0"/>
              <a:t>och </a:t>
            </a:r>
            <a:r>
              <a:rPr lang="sv-SE" sz="2200" b="1" dirty="0" smtClean="0"/>
              <a:t>ansvar</a:t>
            </a:r>
          </a:p>
          <a:p>
            <a:endParaRPr lang="sv-SE" sz="2200" dirty="0" smtClean="0"/>
          </a:p>
          <a:p>
            <a:r>
              <a:rPr lang="sv-SE" sz="2200" dirty="0" smtClean="0"/>
              <a:t>Parterna </a:t>
            </a:r>
            <a:r>
              <a:rPr lang="sv-SE" sz="2200" dirty="0"/>
              <a:t>har ett gemensamt ansvar för </a:t>
            </a:r>
            <a:r>
              <a:rPr lang="sv-SE" sz="2200" dirty="0" smtClean="0"/>
              <a:t>att hälso- </a:t>
            </a:r>
            <a:r>
              <a:rPr lang="sv-SE" sz="2200" dirty="0"/>
              <a:t>och sjukvårdsinsatser </a:t>
            </a:r>
            <a:r>
              <a:rPr lang="sv-SE" sz="2200" dirty="0" smtClean="0"/>
              <a:t>individanpassas och </a:t>
            </a:r>
            <a:r>
              <a:rPr lang="sv-SE" sz="2200" dirty="0"/>
              <a:t>koordineras så att </a:t>
            </a:r>
            <a:r>
              <a:rPr lang="sv-SE" sz="2200" dirty="0" smtClean="0"/>
              <a:t>patienten upplever </a:t>
            </a:r>
            <a:r>
              <a:rPr lang="sv-SE" sz="2200" dirty="0"/>
              <a:t>trygghet, säkerhet, </a:t>
            </a:r>
            <a:r>
              <a:rPr lang="sv-SE" sz="2200" dirty="0" smtClean="0"/>
              <a:t>kontinuitet och </a:t>
            </a:r>
            <a:r>
              <a:rPr lang="sv-SE" sz="2200" dirty="0"/>
              <a:t>värdighet.</a:t>
            </a:r>
          </a:p>
          <a:p>
            <a:endParaRPr lang="sv-SE" sz="2200" dirty="0" smtClean="0"/>
          </a:p>
          <a:p>
            <a:r>
              <a:rPr lang="sv-SE" sz="2200" dirty="0" smtClean="0"/>
              <a:t>Kommunen </a:t>
            </a:r>
            <a:r>
              <a:rPr lang="sv-SE" sz="2200" dirty="0"/>
              <a:t>ska enligt 12 kap. 1 § </a:t>
            </a:r>
            <a:r>
              <a:rPr lang="sv-SE" sz="2200" dirty="0" smtClean="0"/>
              <a:t>HSL (2017:30</a:t>
            </a:r>
            <a:r>
              <a:rPr lang="sv-SE" sz="2200" dirty="0"/>
              <a:t>) erbjuda hälso- och sjukvård </a:t>
            </a:r>
            <a:r>
              <a:rPr lang="sv-SE" sz="2200" dirty="0" smtClean="0"/>
              <a:t>åt personer </a:t>
            </a:r>
            <a:r>
              <a:rPr lang="sv-SE" sz="2200" dirty="0"/>
              <a:t>med beslut om särskilt </a:t>
            </a:r>
            <a:r>
              <a:rPr lang="sv-SE" sz="2200" dirty="0" smtClean="0"/>
              <a:t>boende, bostad </a:t>
            </a:r>
            <a:r>
              <a:rPr lang="sv-SE" sz="2200" dirty="0"/>
              <a:t>med särskild service samt under </a:t>
            </a:r>
            <a:r>
              <a:rPr lang="sv-SE" sz="2200" dirty="0" smtClean="0"/>
              <a:t>vistelsetiden åt </a:t>
            </a:r>
            <a:r>
              <a:rPr lang="sv-SE" sz="2200" dirty="0"/>
              <a:t>personer med beslut om dagverksamhet</a:t>
            </a:r>
            <a:r>
              <a:rPr lang="sv-SE" sz="2200" dirty="0" smtClean="0"/>
              <a:t>, (</a:t>
            </a:r>
            <a:r>
              <a:rPr lang="sv-SE" sz="2200" dirty="0" err="1"/>
              <a:t>SoL</a:t>
            </a:r>
            <a:r>
              <a:rPr lang="sv-SE" sz="2200" dirty="0"/>
              <a:t>), samt i daglig verksamhet</a:t>
            </a:r>
            <a:r>
              <a:rPr lang="sv-SE" sz="2200" dirty="0" smtClean="0"/>
              <a:t>, (</a:t>
            </a:r>
            <a:r>
              <a:rPr lang="sv-SE" sz="2200" dirty="0"/>
              <a:t>LSS). </a:t>
            </a:r>
            <a:endParaRPr lang="sv-SE" sz="2200" dirty="0" smtClean="0"/>
          </a:p>
          <a:p>
            <a:endParaRPr lang="sv-SE" sz="2200" dirty="0"/>
          </a:p>
          <a:p>
            <a:r>
              <a:rPr lang="sv-SE" sz="2200" dirty="0" smtClean="0"/>
              <a:t>Sedan </a:t>
            </a:r>
            <a:r>
              <a:rPr lang="sv-SE" sz="2200" dirty="0"/>
              <a:t>regionbildningen 1999 </a:t>
            </a:r>
            <a:r>
              <a:rPr lang="sv-SE" sz="2200" dirty="0" smtClean="0"/>
              <a:t>har kommunen </a:t>
            </a:r>
            <a:r>
              <a:rPr lang="sv-SE" sz="2200" dirty="0"/>
              <a:t>även ansvar för </a:t>
            </a:r>
            <a:r>
              <a:rPr lang="sv-SE" sz="2200" dirty="0" smtClean="0"/>
              <a:t>hemsjukvård i </a:t>
            </a:r>
            <a:r>
              <a:rPr lang="sv-SE" sz="2200" dirty="0"/>
              <a:t>ordinärt boende.</a:t>
            </a:r>
            <a:endParaRPr lang="sv-SE" sz="2200" dirty="0"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954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92093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3.4 </a:t>
            </a:r>
            <a:r>
              <a:rPr lang="sv-SE" sz="2200" b="1" dirty="0" smtClean="0"/>
              <a:t>Kommunens åtagande </a:t>
            </a:r>
            <a:r>
              <a:rPr lang="sv-SE" sz="2200" b="1" dirty="0"/>
              <a:t>och </a:t>
            </a:r>
            <a:r>
              <a:rPr lang="sv-SE" sz="2200" b="1" dirty="0" smtClean="0"/>
              <a:t>ansvar</a:t>
            </a:r>
          </a:p>
          <a:p>
            <a:pPr lvl="0"/>
            <a:endParaRPr lang="sv-SE" sz="2200" b="1" dirty="0" smtClean="0"/>
          </a:p>
          <a:p>
            <a:pPr lvl="0"/>
            <a:r>
              <a:rPr lang="sv-SE" sz="2200" b="1" dirty="0"/>
              <a:t>Kommunens hemsjukvårdsansvar omfattar</a:t>
            </a:r>
            <a:r>
              <a:rPr lang="sv-SE" sz="2200" b="1" dirty="0" smtClean="0"/>
              <a:t>:</a:t>
            </a:r>
          </a:p>
          <a:p>
            <a:pPr lvl="0"/>
            <a:endParaRPr lang="sv-SE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Patienter som på grund av </a:t>
            </a:r>
            <a:r>
              <a:rPr lang="sv-SE" sz="2200" dirty="0" smtClean="0"/>
              <a:t>somatisk, psykisk </a:t>
            </a:r>
            <a:r>
              <a:rPr lang="sv-SE" sz="2200" dirty="0"/>
              <a:t>eller kognitiv </a:t>
            </a:r>
            <a:r>
              <a:rPr lang="sv-SE" sz="2200" dirty="0" smtClean="0"/>
              <a:t>funktions-nedsättning inte </a:t>
            </a:r>
            <a:r>
              <a:rPr lang="sv-SE" sz="2200" dirty="0"/>
              <a:t>kan ta sig till </a:t>
            </a:r>
            <a:r>
              <a:rPr lang="sv-SE" sz="2200" dirty="0" err="1" smtClean="0"/>
              <a:t>VGR:s</a:t>
            </a:r>
            <a:r>
              <a:rPr lang="sv-SE" sz="2200" dirty="0"/>
              <a:t> </a:t>
            </a:r>
            <a:r>
              <a:rPr lang="sv-SE" sz="2200" dirty="0" smtClean="0"/>
              <a:t>mottagningar </a:t>
            </a:r>
            <a:r>
              <a:rPr lang="sv-SE" sz="2200" dirty="0"/>
              <a:t>utan större </a:t>
            </a:r>
            <a:r>
              <a:rPr lang="sv-SE" sz="2200" dirty="0" smtClean="0"/>
              <a:t>svårigheter och </a:t>
            </a:r>
            <a:r>
              <a:rPr lang="sv-SE" sz="2200" dirty="0"/>
              <a:t>där det på grund av </a:t>
            </a:r>
            <a:r>
              <a:rPr lang="sv-SE" sz="2200" dirty="0" smtClean="0"/>
              <a:t>insatsernas omfattning </a:t>
            </a:r>
            <a:r>
              <a:rPr lang="sv-SE" sz="2200" dirty="0"/>
              <a:t>och frekvens </a:t>
            </a:r>
            <a:r>
              <a:rPr lang="sv-SE" sz="2200" dirty="0" smtClean="0"/>
              <a:t>motiverar att </a:t>
            </a:r>
            <a:r>
              <a:rPr lang="sv-SE" sz="2200" dirty="0"/>
              <a:t>vården ges i patientens hem</a:t>
            </a:r>
            <a:r>
              <a:rPr lang="sv-SE" sz="2200" dirty="0" smtClean="0"/>
              <a:t>.</a:t>
            </a:r>
          </a:p>
          <a:p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Patienter med behov av </a:t>
            </a:r>
            <a:r>
              <a:rPr lang="sv-SE" sz="2200" dirty="0" smtClean="0"/>
              <a:t>hemsjukvård över </a:t>
            </a:r>
            <a:r>
              <a:rPr lang="sv-SE" sz="2200" dirty="0"/>
              <a:t>tid, oavsett ålder </a:t>
            </a:r>
            <a:r>
              <a:rPr lang="sv-SE" sz="2200" dirty="0" smtClean="0"/>
              <a:t>eller diagnos</a:t>
            </a:r>
            <a:r>
              <a:rPr lang="sv-SE" sz="2200" dirty="0"/>
              <a:t>, som kan ges med </a:t>
            </a:r>
            <a:r>
              <a:rPr lang="sv-SE" sz="2200" dirty="0" smtClean="0"/>
              <a:t>bibehållen patientsäkerhet </a:t>
            </a:r>
            <a:r>
              <a:rPr lang="sv-SE" sz="2200" dirty="0"/>
              <a:t>i patientens hem</a:t>
            </a:r>
            <a:r>
              <a:rPr lang="sv-SE" sz="2200" dirty="0" smtClean="0"/>
              <a:t>.</a:t>
            </a:r>
            <a:endParaRPr lang="sv-SE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7622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954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92093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3.4 </a:t>
            </a:r>
            <a:r>
              <a:rPr lang="sv-SE" sz="2200" b="1" dirty="0" smtClean="0"/>
              <a:t>Kommunens åtagande </a:t>
            </a:r>
            <a:r>
              <a:rPr lang="sv-SE" sz="2200" b="1" dirty="0"/>
              <a:t>och </a:t>
            </a:r>
            <a:r>
              <a:rPr lang="sv-SE" sz="2200" b="1" dirty="0" smtClean="0"/>
              <a:t>ansvar</a:t>
            </a:r>
          </a:p>
          <a:p>
            <a:pPr lvl="0"/>
            <a:endParaRPr lang="sv-SE" sz="2200" b="1" dirty="0" smtClean="0"/>
          </a:p>
          <a:p>
            <a:pPr lvl="0"/>
            <a:r>
              <a:rPr lang="sv-SE" sz="2200" b="1" dirty="0"/>
              <a:t>Kommunens hemsjukvårdsansvar omfattar</a:t>
            </a:r>
            <a:r>
              <a:rPr lang="sv-SE" sz="2200" b="1" dirty="0" smtClean="0"/>
              <a:t>:</a:t>
            </a:r>
          </a:p>
          <a:p>
            <a:endParaRPr lang="sv-S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 smtClean="0"/>
              <a:t>Patienter </a:t>
            </a:r>
            <a:r>
              <a:rPr lang="sv-SE" sz="2200" dirty="0"/>
              <a:t>som enligt </a:t>
            </a:r>
            <a:r>
              <a:rPr lang="sv-SE" sz="2200" dirty="0" smtClean="0"/>
              <a:t>ovanstående punkter </a:t>
            </a:r>
            <a:r>
              <a:rPr lang="sv-SE" sz="2200" dirty="0"/>
              <a:t>har behov av </a:t>
            </a:r>
            <a:r>
              <a:rPr lang="sv-SE" sz="2200" dirty="0" smtClean="0"/>
              <a:t>hemsjukvård </a:t>
            </a:r>
            <a:br>
              <a:rPr lang="sv-SE" sz="2200" dirty="0" smtClean="0"/>
            </a:br>
            <a:r>
              <a:rPr lang="sv-SE" sz="2200" dirty="0" smtClean="0"/>
              <a:t>kan </a:t>
            </a:r>
            <a:r>
              <a:rPr lang="sv-SE" sz="2200" dirty="0"/>
              <a:t>samtidigt få vissa </a:t>
            </a:r>
            <a:r>
              <a:rPr lang="sv-SE" sz="2200" dirty="0" smtClean="0"/>
              <a:t>hälso- och sjukvårdsinsatser </a:t>
            </a:r>
            <a:r>
              <a:rPr lang="sv-SE" sz="2200" dirty="0"/>
              <a:t>utförda </a:t>
            </a:r>
            <a:r>
              <a:rPr lang="sv-SE" sz="2200" dirty="0" smtClean="0"/>
              <a:t>på mottagning </a:t>
            </a:r>
            <a:r>
              <a:rPr lang="sv-SE" sz="2200" dirty="0"/>
              <a:t>baserat på </a:t>
            </a:r>
            <a:r>
              <a:rPr lang="sv-SE" sz="2200" dirty="0" smtClean="0"/>
              <a:t>upprättad vårdplan/SIP. </a:t>
            </a:r>
            <a:endParaRPr lang="sv-SE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7437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954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9209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3.4 </a:t>
            </a:r>
            <a:r>
              <a:rPr lang="sv-SE" sz="2200" b="1" dirty="0" smtClean="0"/>
              <a:t>Kommunens åtagande </a:t>
            </a:r>
            <a:r>
              <a:rPr lang="sv-SE" sz="2200" b="1" dirty="0"/>
              <a:t>och </a:t>
            </a:r>
            <a:r>
              <a:rPr lang="sv-SE" sz="2200" b="1" dirty="0" smtClean="0"/>
              <a:t>ansvar</a:t>
            </a:r>
          </a:p>
          <a:p>
            <a:pPr lvl="0"/>
            <a:endParaRPr lang="sv-SE" sz="2200" b="1" dirty="0" smtClean="0"/>
          </a:p>
          <a:p>
            <a:pPr lvl="0"/>
            <a:r>
              <a:rPr lang="sv-SE" sz="2200" b="1" dirty="0"/>
              <a:t>Kommunens hälso- och sjukvårdsansvar omfattar även: </a:t>
            </a:r>
            <a:endParaRPr lang="sv-SE" sz="2200" b="1" dirty="0" smtClean="0"/>
          </a:p>
          <a:p>
            <a:pPr lvl="0"/>
            <a:endParaRPr lang="sv-S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Att när överenskommelse skett i enskilda fall utföra planerade och/eller förutsägbara hälso- och sjukvårdsinsatser i hemmet under kvälls- och nattetid för patienter som normalt besöker </a:t>
            </a:r>
            <a:r>
              <a:rPr lang="sv-SE" sz="2200" dirty="0" err="1"/>
              <a:t>VGR:s</a:t>
            </a:r>
            <a:r>
              <a:rPr lang="sv-SE" sz="2200" dirty="0"/>
              <a:t> vårdcentraler. </a:t>
            </a:r>
            <a:endParaRPr lang="sv-S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Hälso- och sjukvårdsinsatser i hemmet till patienter på permission från sluten vård som inte kan ta sig till mottagning</a:t>
            </a:r>
            <a:r>
              <a:rPr lang="sv-SE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Omhändertagande av avlidna. </a:t>
            </a:r>
            <a:endParaRPr lang="sv-SE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380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954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9209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3.5 </a:t>
            </a:r>
            <a:r>
              <a:rPr lang="sv-SE" sz="2200" b="1" dirty="0" smtClean="0"/>
              <a:t>Informationsöverföring och vårdplanering</a:t>
            </a:r>
          </a:p>
          <a:p>
            <a:pPr lvl="0"/>
            <a:endParaRPr lang="sv-SE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Beslut om kommunal </a:t>
            </a:r>
            <a:r>
              <a:rPr lang="sv-SE" sz="2200" dirty="0" smtClean="0"/>
              <a:t>hemsjukvård förutsätter </a:t>
            </a:r>
            <a:r>
              <a:rPr lang="sv-SE" sz="2200" dirty="0"/>
              <a:t>att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en </a:t>
            </a:r>
            <a:r>
              <a:rPr lang="sv-SE" sz="2200" dirty="0"/>
              <a:t>vård- och </a:t>
            </a:r>
            <a:r>
              <a:rPr lang="sv-SE" sz="2200" dirty="0" smtClean="0"/>
              <a:t>omsorgs-planering genomförs.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Vid utskrivning från sjukhus </a:t>
            </a:r>
            <a:r>
              <a:rPr lang="sv-SE" sz="2200" dirty="0" smtClean="0"/>
              <a:t>ska den </a:t>
            </a:r>
            <a:r>
              <a:rPr lang="sv-SE" sz="2200" dirty="0"/>
              <a:t>länsgemensamma rutinen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i="1" dirty="0" smtClean="0"/>
              <a:t>Samordnad vård- </a:t>
            </a:r>
            <a:r>
              <a:rPr lang="sv-SE" sz="2200" i="1" dirty="0"/>
              <a:t>och </a:t>
            </a:r>
            <a:r>
              <a:rPr lang="sv-SE" sz="2200" i="1" dirty="0" smtClean="0"/>
              <a:t>omsorgsplanering, SVPL</a:t>
            </a:r>
            <a:r>
              <a:rPr lang="sv-SE" sz="2200" i="1" dirty="0"/>
              <a:t>, </a:t>
            </a:r>
            <a:r>
              <a:rPr lang="sv-SE" sz="2200" dirty="0" smtClean="0"/>
              <a:t>tillämpas.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200" dirty="0"/>
              <a:t>En samordnad individuell plan, </a:t>
            </a:r>
            <a:r>
              <a:rPr lang="sv-SE" sz="2200" dirty="0" smtClean="0"/>
              <a:t>SIP, upprättas </a:t>
            </a:r>
            <a:r>
              <a:rPr lang="sv-SE" sz="2200" dirty="0"/>
              <a:t>för personer som </a:t>
            </a:r>
            <a:r>
              <a:rPr lang="sv-SE" sz="2200" dirty="0" smtClean="0"/>
              <a:t>behöver insatser </a:t>
            </a:r>
            <a:r>
              <a:rPr lang="sv-SE" sz="2200" dirty="0"/>
              <a:t>från både socialtjänst och </a:t>
            </a:r>
            <a:r>
              <a:rPr lang="sv-SE" sz="2200" dirty="0" smtClean="0"/>
              <a:t>hälso- och </a:t>
            </a:r>
            <a:r>
              <a:rPr lang="sv-SE" sz="2200" dirty="0"/>
              <a:t>sjukvård om någon av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parterna bedömer </a:t>
            </a:r>
            <a:r>
              <a:rPr lang="sv-SE" sz="2200" dirty="0"/>
              <a:t>att det behövs för att </a:t>
            </a:r>
            <a:r>
              <a:rPr lang="sv-SE" sz="2200" dirty="0" smtClean="0"/>
              <a:t>den enskildes </a:t>
            </a:r>
            <a:r>
              <a:rPr lang="sv-SE" sz="2200" dirty="0"/>
              <a:t>behov ska tillgodoses</a:t>
            </a:r>
            <a:r>
              <a:rPr lang="sv-SE" sz="2200" dirty="0" smtClean="0"/>
              <a:t>.</a:t>
            </a:r>
            <a:endParaRPr lang="sv-SE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8398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954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90970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3.6 </a:t>
            </a:r>
            <a:r>
              <a:rPr lang="sv-SE" sz="2200" b="1" dirty="0"/>
              <a:t>Läkarmedverkan i kommunal hälso- och </a:t>
            </a:r>
            <a:r>
              <a:rPr lang="sv-SE" sz="2200" b="1" dirty="0" smtClean="0"/>
              <a:t>sjukvård</a:t>
            </a:r>
            <a:endParaRPr lang="sv-SE" sz="2200" b="1" dirty="0">
              <a:solidFill>
                <a:srgbClr val="44ABB1"/>
              </a:solidFill>
            </a:endParaRPr>
          </a:p>
          <a:p>
            <a:r>
              <a:rPr lang="sv-SE" sz="2200" dirty="0"/>
              <a:t>Läkarinsatser inom kommunal </a:t>
            </a:r>
            <a:r>
              <a:rPr lang="sv-SE" sz="2200" dirty="0" smtClean="0"/>
              <a:t>hälso- och </a:t>
            </a:r>
            <a:r>
              <a:rPr lang="sv-SE" sz="2200" dirty="0"/>
              <a:t>sjukvård regleras i underavtalet</a:t>
            </a:r>
          </a:p>
          <a:p>
            <a:r>
              <a:rPr lang="sv-SE" sz="2200" dirty="0"/>
              <a:t>till Hälso- och </a:t>
            </a:r>
            <a:r>
              <a:rPr lang="sv-SE" sz="2200" dirty="0" smtClean="0"/>
              <a:t>sjukvårdsavtalet </a:t>
            </a:r>
            <a:r>
              <a:rPr lang="sv-SE" sz="2200" i="1" dirty="0" smtClean="0"/>
              <a:t>Ramavtal </a:t>
            </a:r>
            <a:r>
              <a:rPr lang="sv-SE" sz="2200" i="1" dirty="0"/>
              <a:t>om läkarinsatser inom kommunernas</a:t>
            </a:r>
          </a:p>
          <a:p>
            <a:r>
              <a:rPr lang="sv-SE" sz="2200" i="1" dirty="0"/>
              <a:t>hälso- och sjukvård i </a:t>
            </a:r>
            <a:r>
              <a:rPr lang="sv-SE" sz="2200" i="1" dirty="0" smtClean="0"/>
              <a:t>Västra Götaland. </a:t>
            </a:r>
            <a:br>
              <a:rPr lang="sv-SE" sz="2200" i="1" dirty="0" smtClean="0"/>
            </a:br>
            <a:r>
              <a:rPr lang="sv-SE" sz="2200" dirty="0" smtClean="0"/>
              <a:t>Ramavtalet är ett underavtal till Hälso- och sjukvårdsavtalet </a:t>
            </a:r>
            <a:br>
              <a:rPr lang="sv-SE" sz="2200" dirty="0" smtClean="0"/>
            </a:br>
            <a:r>
              <a:rPr lang="sv-SE" sz="2200" dirty="0" smtClean="0"/>
              <a:t>och finns på </a:t>
            </a:r>
            <a:r>
              <a:rPr lang="sv-SE" sz="2200" dirty="0" smtClean="0">
                <a:hlinkClick r:id="rId3"/>
              </a:rPr>
              <a:t>www.vgregion.se/hosavtal</a:t>
            </a:r>
            <a:r>
              <a:rPr lang="sv-SE" sz="2200" dirty="0" smtClean="0"/>
              <a:t> </a:t>
            </a:r>
          </a:p>
          <a:p>
            <a:endParaRPr lang="sv-SE" sz="2200" b="1" dirty="0" smtClean="0">
              <a:solidFill>
                <a:srgbClr val="44ABB1"/>
              </a:solidFill>
            </a:endParaRPr>
          </a:p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3.7 </a:t>
            </a:r>
            <a:r>
              <a:rPr lang="sv-SE" sz="2200" b="1" dirty="0"/>
              <a:t>Rehabilitering och </a:t>
            </a:r>
            <a:r>
              <a:rPr lang="sv-SE" sz="2200" b="1" dirty="0" smtClean="0"/>
              <a:t>habilitering</a:t>
            </a:r>
          </a:p>
          <a:p>
            <a:r>
              <a:rPr lang="sv-SE" sz="2200" dirty="0"/>
              <a:t>I Västra Götalands län finns </a:t>
            </a:r>
            <a:r>
              <a:rPr lang="sv-SE" sz="2200" dirty="0" smtClean="0"/>
              <a:t>en särskild </a:t>
            </a:r>
            <a:r>
              <a:rPr lang="sv-SE" sz="2200" dirty="0"/>
              <a:t>vägledning som beskriver</a:t>
            </a:r>
          </a:p>
          <a:p>
            <a:r>
              <a:rPr lang="sv-SE" sz="2200" dirty="0"/>
              <a:t>samverkan och ansvarsfördelning </a:t>
            </a:r>
            <a:r>
              <a:rPr lang="sv-SE" sz="2200" dirty="0" smtClean="0"/>
              <a:t>gällande rehabilitering </a:t>
            </a:r>
            <a:r>
              <a:rPr lang="sv-SE" sz="2200" dirty="0"/>
              <a:t>och habilitering</a:t>
            </a:r>
          </a:p>
          <a:p>
            <a:r>
              <a:rPr lang="sv-SE" sz="2200" dirty="0"/>
              <a:t>för vuxna personer</a:t>
            </a:r>
            <a:r>
              <a:rPr lang="sv-SE" sz="2200" dirty="0" smtClean="0"/>
              <a:t>. </a:t>
            </a:r>
            <a:br>
              <a:rPr lang="sv-SE" sz="2200" dirty="0" smtClean="0"/>
            </a:br>
            <a:r>
              <a:rPr lang="sv-SE" sz="2200" dirty="0" smtClean="0"/>
              <a:t>Länk till rutinen finns i avtalet på </a:t>
            </a:r>
            <a:r>
              <a:rPr lang="sv-SE" sz="2200" dirty="0" smtClean="0">
                <a:hlinkClick r:id="rId3"/>
              </a:rPr>
              <a:t>www.vgregion.se/hosavtal</a:t>
            </a:r>
            <a:r>
              <a:rPr lang="sv-SE" sz="2200" dirty="0" smtClean="0"/>
              <a:t> 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267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954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920931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3.8 </a:t>
            </a:r>
            <a:r>
              <a:rPr lang="sv-SE" sz="2200" b="1" dirty="0"/>
              <a:t>Personer med psykisk funktionsnedsättning och personer med </a:t>
            </a:r>
            <a:r>
              <a:rPr lang="sv-SE" sz="2200" b="1" dirty="0" smtClean="0"/>
              <a:t>missbruk</a:t>
            </a:r>
          </a:p>
          <a:p>
            <a:r>
              <a:rPr lang="sv-SE" sz="2400" dirty="0"/>
              <a:t>VGR och kommunerna i </a:t>
            </a:r>
            <a:r>
              <a:rPr lang="sv-SE" sz="2400" dirty="0" smtClean="0"/>
              <a:t>Västra Götaland </a:t>
            </a:r>
            <a:r>
              <a:rPr lang="sv-SE" sz="2400" dirty="0"/>
              <a:t>har upprättat en </a:t>
            </a:r>
            <a:r>
              <a:rPr lang="sv-SE" sz="2400" dirty="0" smtClean="0"/>
              <a:t>överenskommelse om samarbete </a:t>
            </a:r>
            <a:r>
              <a:rPr lang="sv-SE" sz="2400" dirty="0"/>
              <a:t>för personer med </a:t>
            </a:r>
            <a:r>
              <a:rPr lang="sv-SE" sz="2400" dirty="0" smtClean="0"/>
              <a:t>psykisk funktionsnedsättning </a:t>
            </a:r>
            <a:r>
              <a:rPr lang="sv-SE" sz="2400" dirty="0"/>
              <a:t>och för </a:t>
            </a:r>
            <a:r>
              <a:rPr lang="sv-SE" sz="2400" dirty="0" smtClean="0"/>
              <a:t>personer med </a:t>
            </a:r>
            <a:r>
              <a:rPr lang="sv-SE" sz="2400" dirty="0"/>
              <a:t>missbruk</a:t>
            </a:r>
            <a:r>
              <a:rPr lang="sv-SE" sz="2400" dirty="0" smtClean="0"/>
              <a:t>.</a:t>
            </a:r>
          </a:p>
          <a:p>
            <a:endParaRPr lang="sv-SE" sz="2400" dirty="0"/>
          </a:p>
          <a:p>
            <a:r>
              <a:rPr lang="sv-SE" sz="2400" dirty="0" smtClean="0"/>
              <a:t>Överenskommelsen är ett </a:t>
            </a:r>
            <a:r>
              <a:rPr lang="sv-SE" sz="2400" b="1" dirty="0"/>
              <a:t>underavtal</a:t>
            </a:r>
            <a:r>
              <a:rPr lang="sv-SE" sz="2400" dirty="0"/>
              <a:t> till </a:t>
            </a:r>
            <a:r>
              <a:rPr lang="sv-SE" sz="2400" dirty="0" smtClean="0"/>
              <a:t>Hälso- </a:t>
            </a:r>
            <a:r>
              <a:rPr lang="sv-SE" sz="2400" dirty="0"/>
              <a:t>och </a:t>
            </a:r>
            <a:r>
              <a:rPr lang="sv-SE" sz="2400" dirty="0" smtClean="0"/>
              <a:t>sjukvårdsavtalet </a:t>
            </a:r>
            <a:br>
              <a:rPr lang="sv-SE" sz="2400" dirty="0" smtClean="0"/>
            </a:br>
            <a:r>
              <a:rPr lang="sv-SE" sz="2400" dirty="0" smtClean="0"/>
              <a:t>och reglerar samarbete och ansvarsfördelning för de båda målgrupperna. Överenskommelsen finns på </a:t>
            </a:r>
            <a:r>
              <a:rPr lang="sv-SE" sz="2400" dirty="0" smtClean="0">
                <a:hlinkClick r:id="rId3"/>
              </a:rPr>
              <a:t>www.vgregion.se/hosvatal</a:t>
            </a:r>
            <a:r>
              <a:rPr lang="sv-SE" sz="2400" dirty="0" smtClean="0"/>
              <a:t> 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9919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954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491898"/>
            <a:ext cx="92093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3.9 </a:t>
            </a:r>
            <a:r>
              <a:rPr lang="sv-SE" sz="2200" b="1" dirty="0"/>
              <a:t>B</a:t>
            </a:r>
            <a:r>
              <a:rPr lang="sv-SE" sz="2200" b="1" dirty="0" smtClean="0"/>
              <a:t>eslut om egenvård</a:t>
            </a:r>
            <a:endParaRPr lang="sv-SE" sz="2200" b="1" dirty="0"/>
          </a:p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3.10</a:t>
            </a:r>
            <a:r>
              <a:rPr lang="sv-SE" sz="2200" b="1" dirty="0" smtClean="0"/>
              <a:t> Läkemedel</a:t>
            </a:r>
            <a:endParaRPr lang="sv-SE" sz="2200" dirty="0" smtClean="0"/>
          </a:p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3.11</a:t>
            </a:r>
            <a:r>
              <a:rPr lang="sv-SE" sz="2200" b="1" dirty="0" smtClean="0"/>
              <a:t> </a:t>
            </a:r>
            <a:r>
              <a:rPr lang="sv-SE" sz="2200" b="1" dirty="0"/>
              <a:t>Medicintekniska </a:t>
            </a:r>
            <a:r>
              <a:rPr lang="sv-SE" sz="2200" b="1" dirty="0" smtClean="0"/>
              <a:t>produkter</a:t>
            </a:r>
          </a:p>
          <a:p>
            <a:r>
              <a:rPr lang="sv-SE" sz="2200" b="1" dirty="0" smtClean="0">
                <a:solidFill>
                  <a:srgbClr val="44ABB1"/>
                </a:solidFill>
              </a:rPr>
              <a:t>3.12</a:t>
            </a:r>
            <a:r>
              <a:rPr lang="sv-SE" sz="2200" b="1" dirty="0" smtClean="0"/>
              <a:t> </a:t>
            </a:r>
            <a:r>
              <a:rPr lang="sv-SE" sz="2200" b="1" dirty="0"/>
              <a:t>Livsmedel för särskilda </a:t>
            </a:r>
            <a:r>
              <a:rPr lang="sv-SE" sz="2200" b="1" dirty="0" smtClean="0"/>
              <a:t>näringsändamål</a:t>
            </a:r>
          </a:p>
          <a:p>
            <a:pPr lvl="0"/>
            <a:r>
              <a:rPr lang="sv-SE" sz="2200" b="1" dirty="0">
                <a:solidFill>
                  <a:srgbClr val="44ABB1"/>
                </a:solidFill>
              </a:rPr>
              <a:t>3.13 </a:t>
            </a:r>
            <a:r>
              <a:rPr lang="sv-SE" sz="2200" b="1" dirty="0"/>
              <a:t>Munhälsa - uppsökande och nödvändig tandvård</a:t>
            </a:r>
          </a:p>
          <a:p>
            <a:pPr lvl="0"/>
            <a:r>
              <a:rPr lang="sv-SE" sz="2200" b="1" dirty="0">
                <a:solidFill>
                  <a:srgbClr val="44ABB1"/>
                </a:solidFill>
              </a:rPr>
              <a:t>3.14</a:t>
            </a:r>
            <a:r>
              <a:rPr lang="sv-SE" sz="2200" b="1" dirty="0"/>
              <a:t> Vårdhygien</a:t>
            </a:r>
          </a:p>
          <a:p>
            <a:pPr lvl="0"/>
            <a:r>
              <a:rPr lang="sv-SE" sz="2200" b="1" dirty="0">
                <a:solidFill>
                  <a:srgbClr val="44ABB1"/>
                </a:solidFill>
              </a:rPr>
              <a:t>3.15</a:t>
            </a:r>
            <a:r>
              <a:rPr lang="sv-SE" sz="2200" b="1" dirty="0"/>
              <a:t> Omhändertagande av avlidna</a:t>
            </a:r>
          </a:p>
          <a:p>
            <a:pPr lvl="0"/>
            <a:r>
              <a:rPr lang="sv-SE" sz="2200" b="1" dirty="0">
                <a:solidFill>
                  <a:srgbClr val="44ABB1"/>
                </a:solidFill>
              </a:rPr>
              <a:t>3.16 </a:t>
            </a:r>
            <a:r>
              <a:rPr lang="sv-SE" sz="2200" b="1" dirty="0"/>
              <a:t>Asylsökande</a:t>
            </a:r>
          </a:p>
          <a:p>
            <a:pPr lvl="0"/>
            <a:r>
              <a:rPr lang="sv-SE" sz="2200" b="1" dirty="0">
                <a:solidFill>
                  <a:srgbClr val="44ABB1"/>
                </a:solidFill>
              </a:rPr>
              <a:t>3.17</a:t>
            </a:r>
            <a:r>
              <a:rPr lang="sv-SE" sz="2200" b="1" dirty="0"/>
              <a:t> Tjänsteköp</a:t>
            </a:r>
            <a:endParaRPr lang="sv-SE" sz="2200" dirty="0"/>
          </a:p>
          <a:p>
            <a:endParaRPr lang="sv-SE" sz="2200" dirty="0" smtClean="0"/>
          </a:p>
          <a:p>
            <a:endParaRPr lang="sv-SE" sz="2200" dirty="0"/>
          </a:p>
          <a:p>
            <a:r>
              <a:rPr lang="sv-SE" sz="2200" dirty="0"/>
              <a:t>Läs mer om </a:t>
            </a:r>
            <a:r>
              <a:rPr lang="sv-SE" sz="2200" dirty="0" smtClean="0"/>
              <a:t>avsnitt 3.9 </a:t>
            </a:r>
            <a:r>
              <a:rPr lang="sv-SE" sz="2200" dirty="0"/>
              <a:t>- </a:t>
            </a:r>
            <a:r>
              <a:rPr lang="sv-SE" sz="2200" dirty="0" smtClean="0"/>
              <a:t>3.17 </a:t>
            </a:r>
            <a:r>
              <a:rPr lang="sv-SE" sz="2200" dirty="0"/>
              <a:t>i avtalet på </a:t>
            </a:r>
            <a:r>
              <a:rPr lang="sv-SE" sz="2200" dirty="0" smtClean="0">
                <a:hlinkClick r:id="rId3"/>
              </a:rPr>
              <a:t>www.vgregion.se/hosavtal</a:t>
            </a:r>
            <a:r>
              <a:rPr lang="sv-SE" sz="2200" dirty="0" smtClean="0"/>
              <a:t>  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5840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INTROFILM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75588"/>
            <a:ext cx="7974073" cy="471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200" b="1" dirty="0" smtClean="0">
                <a:solidFill>
                  <a:srgbClr val="44ABB1"/>
                </a:solidFill>
                <a:ea typeface="Corbel" charset="0"/>
                <a:cs typeface="Corbel" charset="0"/>
                <a:hlinkClick r:id="rId3"/>
              </a:rPr>
              <a:t>Länk till film: </a:t>
            </a:r>
            <a:r>
              <a:rPr lang="sv-SE" sz="2200" dirty="0" smtClean="0">
                <a:solidFill>
                  <a:srgbClr val="44ABB1"/>
                </a:solidFill>
                <a:ea typeface="Corbel" charset="0"/>
                <a:cs typeface="Corbel" charset="0"/>
                <a:hlinkClick r:id="rId3"/>
              </a:rPr>
              <a:t>Byt perspektiv. Från vårdgivare till individ.</a:t>
            </a:r>
            <a:endParaRPr lang="sv-SE" sz="2200" dirty="0">
              <a:ea typeface="Corbel" charset="0"/>
              <a:cs typeface="Corbel" charset="0"/>
            </a:endParaRPr>
          </a:p>
        </p:txBody>
      </p:sp>
      <p:pic>
        <p:nvPicPr>
          <p:cNvPr id="3" name="Bildobjekt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4" y="2375516"/>
            <a:ext cx="6115904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4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Avtalsvård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3" y="1609128"/>
            <a:ext cx="87872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ABB1"/>
              </a:buClr>
            </a:pPr>
            <a:r>
              <a:rPr lang="sv-SE" sz="2200" b="1" dirty="0">
                <a:solidFill>
                  <a:srgbClr val="44ABB1"/>
                </a:solidFill>
              </a:rPr>
              <a:t>4.1</a:t>
            </a:r>
            <a:r>
              <a:rPr lang="sv-SE" sz="2200" b="1" dirty="0"/>
              <a:t> </a:t>
            </a:r>
            <a:r>
              <a:rPr lang="sv-SE" sz="2200" b="1" dirty="0" smtClean="0"/>
              <a:t>Tillämpningsanvisningar</a:t>
            </a:r>
          </a:p>
          <a:p>
            <a:r>
              <a:rPr lang="sv-SE" sz="2200" dirty="0" smtClean="0"/>
              <a:t>För praktisk tillämpning av detta hälso- och sjukvårdsavtal finns av parterna gemensamt framtagna tillämpningsanvisningar i form av åtta vägledande patientfall.</a:t>
            </a:r>
            <a:endParaRPr lang="sv-SE" sz="2200" b="1" dirty="0" smtClean="0"/>
          </a:p>
          <a:p>
            <a:pPr>
              <a:buClr>
                <a:srgbClr val="44ABB1"/>
              </a:buClr>
            </a:pPr>
            <a:endParaRPr lang="sv-SE" sz="2200" b="1" dirty="0" smtClean="0"/>
          </a:p>
          <a:p>
            <a:pPr>
              <a:buClr>
                <a:srgbClr val="44ABB1"/>
              </a:buClr>
            </a:pPr>
            <a:r>
              <a:rPr lang="sv-SE" sz="2200" b="1" dirty="0">
                <a:solidFill>
                  <a:srgbClr val="44ABB1"/>
                </a:solidFill>
              </a:rPr>
              <a:t>4.2</a:t>
            </a:r>
            <a:r>
              <a:rPr lang="sv-SE" sz="2200" b="1" dirty="0"/>
              <a:t> Gemensam </a:t>
            </a:r>
            <a:r>
              <a:rPr lang="sv-SE" sz="2200" b="1" dirty="0" smtClean="0"/>
              <a:t>stödstruktur</a:t>
            </a:r>
          </a:p>
          <a:p>
            <a:pPr>
              <a:buClr>
                <a:srgbClr val="44ABB1"/>
              </a:buClr>
            </a:pPr>
            <a:r>
              <a:rPr lang="sv-SE" sz="2200" b="1" dirty="0" smtClean="0">
                <a:solidFill>
                  <a:srgbClr val="44ABB1"/>
                </a:solidFill>
              </a:rPr>
              <a:t>4.3</a:t>
            </a:r>
            <a:r>
              <a:rPr lang="sv-SE" sz="2200" b="1" dirty="0" smtClean="0"/>
              <a:t> Avvikelser</a:t>
            </a:r>
            <a:endParaRPr lang="sv-SE" sz="2200" b="1" dirty="0" smtClean="0">
              <a:solidFill>
                <a:srgbClr val="44ABB1"/>
              </a:solidFill>
            </a:endParaRPr>
          </a:p>
          <a:p>
            <a:pPr>
              <a:buClr>
                <a:srgbClr val="44ABB1"/>
              </a:buClr>
            </a:pPr>
            <a:r>
              <a:rPr lang="sv-SE" sz="2200" b="1" dirty="0" smtClean="0">
                <a:solidFill>
                  <a:srgbClr val="44ABB1"/>
                </a:solidFill>
              </a:rPr>
              <a:t>4.4 </a:t>
            </a:r>
            <a:r>
              <a:rPr lang="sv-SE" sz="2200" b="1" dirty="0" smtClean="0"/>
              <a:t>Tvister</a:t>
            </a:r>
            <a:endParaRPr lang="sv-SE" sz="2200" b="1" dirty="0" smtClean="0">
              <a:solidFill>
                <a:srgbClr val="44ABB1"/>
              </a:solidFill>
            </a:endParaRPr>
          </a:p>
          <a:p>
            <a:pPr>
              <a:buClr>
                <a:srgbClr val="44ABB1"/>
              </a:buClr>
            </a:pPr>
            <a:r>
              <a:rPr lang="sv-SE" sz="2200" b="1" dirty="0" smtClean="0">
                <a:solidFill>
                  <a:srgbClr val="44ABB1"/>
                </a:solidFill>
              </a:rPr>
              <a:t>4.5</a:t>
            </a:r>
            <a:r>
              <a:rPr lang="sv-SE" sz="2200" b="1" dirty="0" smtClean="0"/>
              <a:t> </a:t>
            </a:r>
            <a:r>
              <a:rPr lang="sv-SE" sz="2200" b="1" dirty="0"/>
              <a:t>Uppföljning av Hälso- och sjukvårdsavtalet</a:t>
            </a:r>
            <a:endParaRPr lang="sv-SE" sz="2200" b="1" dirty="0" smtClean="0"/>
          </a:p>
          <a:p>
            <a:pPr>
              <a:buClr>
                <a:srgbClr val="44ABB1"/>
              </a:buClr>
            </a:pPr>
            <a:endParaRPr lang="sv-SE" sz="2200" dirty="0"/>
          </a:p>
          <a:p>
            <a:pPr>
              <a:buClr>
                <a:srgbClr val="44ABB1"/>
              </a:buClr>
            </a:pPr>
            <a:r>
              <a:rPr lang="sv-SE" sz="2200" dirty="0" smtClean="0"/>
              <a:t>Läs mer om avsnitt 4 i avtalet på </a:t>
            </a:r>
            <a:r>
              <a:rPr lang="sv-SE" sz="2200" dirty="0" smtClean="0">
                <a:hlinkClick r:id="rId3"/>
              </a:rPr>
              <a:t>www.vgregion.se/hosavtal</a:t>
            </a:r>
            <a:r>
              <a:rPr lang="sv-SE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5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8141"/>
            <a:ext cx="9908659" cy="5372861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756553" y="3746963"/>
            <a:ext cx="7431843" cy="2155947"/>
            <a:chOff x="427369" y="3746963"/>
            <a:chExt cx="7431843" cy="2155947"/>
          </a:xfrm>
        </p:grpSpPr>
        <p:sp>
          <p:nvSpPr>
            <p:cNvPr id="13" name="textruta 12"/>
            <p:cNvSpPr txBox="1"/>
            <p:nvPr/>
          </p:nvSpPr>
          <p:spPr>
            <a:xfrm>
              <a:off x="427369" y="3746963"/>
              <a:ext cx="69749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5400" dirty="0">
                  <a:solidFill>
                    <a:srgbClr val="44ABB1"/>
                  </a:solidFill>
                  <a:latin typeface="Britannic Bold" panose="020B0903060703020204" pitchFamily="34" charset="0"/>
                  <a:ea typeface="Adobe Fan Heiti Std B" panose="020B0700000000000000" pitchFamily="34" charset="-128"/>
                </a:rPr>
                <a:t>Vägledande patientfall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427369" y="5293512"/>
              <a:ext cx="7431843" cy="609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3000" dirty="0">
                  <a:solidFill>
                    <a:srgbClr val="FF9300"/>
                  </a:solidFill>
                  <a:latin typeface="Britannic Bold" panose="020B0903060703020204" pitchFamily="34" charset="0"/>
                  <a:ea typeface="Adobe Fan Heiti Std B" panose="020B0700000000000000" pitchFamily="34" charset="-128"/>
                </a:rPr>
                <a:t>Byt perspektiv! </a:t>
              </a:r>
              <a:r>
                <a:rPr lang="sv-SE" sz="3000" dirty="0">
                  <a:latin typeface="Britannic Bold" panose="020B0903060703020204" pitchFamily="34" charset="0"/>
                  <a:ea typeface="Adobe Fan Heiti Std B" panose="020B0700000000000000" pitchFamily="34" charset="-128"/>
                </a:rPr>
                <a:t>Från vårdgivare till individ.</a:t>
              </a: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427369" y="4722102"/>
              <a:ext cx="457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dirty="0" smtClean="0">
                  <a:latin typeface="+mj-lt"/>
                  <a:ea typeface="Adobe Fan Heiti Std B" panose="020B0700000000000000" pitchFamily="34" charset="-128"/>
                  <a:hlinkClick r:id="rId4"/>
                </a:rPr>
                <a:t>Finns på www.vgregion.se/hosavtal</a:t>
              </a:r>
              <a:r>
                <a:rPr lang="sv-SE" sz="2400" dirty="0" smtClean="0">
                  <a:latin typeface="+mj-lt"/>
                  <a:ea typeface="Adobe Fan Heiti Std B" panose="020B0700000000000000" pitchFamily="34" charset="-128"/>
                </a:rPr>
                <a:t> </a:t>
              </a:r>
              <a:endParaRPr lang="sv-SE" sz="2400" dirty="0">
                <a:latin typeface="+mj-lt"/>
                <a:ea typeface="Adobe Fan Heiti Std B" panose="020B07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5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Utvecklingsområden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3" y="1609128"/>
            <a:ext cx="822457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dirty="0"/>
              <a:t>Den demografiska, medicinska </a:t>
            </a:r>
            <a:r>
              <a:rPr lang="sv-SE" sz="2200" dirty="0" smtClean="0"/>
              <a:t>och tekniska </a:t>
            </a:r>
            <a:r>
              <a:rPr lang="sv-SE" sz="2200" dirty="0"/>
              <a:t>utvecklingen innebär att </a:t>
            </a:r>
            <a:r>
              <a:rPr lang="sv-SE" sz="2200" dirty="0" smtClean="0"/>
              <a:t>en ökande </a:t>
            </a:r>
            <a:r>
              <a:rPr lang="sv-SE" sz="2200" dirty="0"/>
              <a:t>andel av </a:t>
            </a:r>
            <a:r>
              <a:rPr lang="sv-SE" sz="2200" dirty="0" smtClean="0"/>
              <a:t>sjukvårdsinsatserna kommer </a:t>
            </a:r>
            <a:r>
              <a:rPr lang="sv-SE" sz="2200" dirty="0"/>
              <a:t>att utföras i hemmet. </a:t>
            </a:r>
            <a:r>
              <a:rPr lang="sv-SE" sz="2200" dirty="0" smtClean="0"/>
              <a:t>Sjukvårdshuvudmännen har </a:t>
            </a:r>
            <a:r>
              <a:rPr lang="sv-SE" sz="2200" dirty="0"/>
              <a:t>en </a:t>
            </a:r>
            <a:r>
              <a:rPr lang="sv-SE" sz="2200" dirty="0" smtClean="0"/>
              <a:t>gemensam utmaning </a:t>
            </a:r>
            <a:r>
              <a:rPr lang="sv-SE" sz="2200" dirty="0"/>
              <a:t>i att säkra kvaliteten för </a:t>
            </a:r>
            <a:r>
              <a:rPr lang="sv-SE" sz="2200" dirty="0" smtClean="0"/>
              <a:t>den enskilde </a:t>
            </a:r>
            <a:r>
              <a:rPr lang="sv-SE" sz="2200" dirty="0"/>
              <a:t>och skapa förutsättningar </a:t>
            </a:r>
            <a:r>
              <a:rPr lang="sv-SE" sz="2200" dirty="0" smtClean="0"/>
              <a:t>för nya </a:t>
            </a:r>
            <a:r>
              <a:rPr lang="sv-SE" sz="2200" dirty="0"/>
              <a:t>gemensamma vårdformer</a:t>
            </a:r>
            <a:r>
              <a:rPr lang="sv-SE" sz="2200" dirty="0" smtClean="0"/>
              <a:t>.</a:t>
            </a:r>
          </a:p>
          <a:p>
            <a:endParaRPr lang="sv-SE" sz="2200" dirty="0">
              <a:ea typeface="Corbel" charset="0"/>
              <a:cs typeface="Corbel" charset="0"/>
            </a:endParaRPr>
          </a:p>
          <a:p>
            <a:r>
              <a:rPr lang="sv-SE" sz="1700" b="1" dirty="0"/>
              <a:t>Utvecklingsåtaganden</a:t>
            </a:r>
            <a:r>
              <a:rPr lang="sv-SE" sz="1700" b="1" dirty="0" smtClean="0"/>
              <a:t>:</a:t>
            </a:r>
            <a:endParaRPr lang="sv-SE" sz="1700" dirty="0"/>
          </a:p>
          <a:p>
            <a:pPr marL="342900" indent="-342900">
              <a:buClr>
                <a:srgbClr val="44ABB1"/>
              </a:buClr>
              <a:buFont typeface="Wingdings" panose="05000000000000000000" pitchFamily="2" charset="2"/>
              <a:buChar char="ü"/>
            </a:pPr>
            <a:r>
              <a:rPr lang="sv-SE" sz="1700" dirty="0"/>
              <a:t>Gemensamma mobila vårdformer. </a:t>
            </a:r>
          </a:p>
          <a:p>
            <a:pPr marL="342900" indent="-342900">
              <a:buClr>
                <a:srgbClr val="44ABB1"/>
              </a:buClr>
              <a:buFont typeface="Wingdings" panose="05000000000000000000" pitchFamily="2" charset="2"/>
              <a:buChar char="ü"/>
            </a:pPr>
            <a:r>
              <a:rPr lang="sv-SE" sz="1700" dirty="0"/>
              <a:t>Förebyggande insatser för riskgrupper.</a:t>
            </a:r>
          </a:p>
          <a:p>
            <a:pPr marL="342900" indent="-342900">
              <a:buClr>
                <a:srgbClr val="44ABB1"/>
              </a:buClr>
              <a:buFont typeface="Wingdings" panose="05000000000000000000" pitchFamily="2" charset="2"/>
              <a:buChar char="ü"/>
            </a:pPr>
            <a:r>
              <a:rPr lang="sv-SE" sz="1700" dirty="0"/>
              <a:t>Förändrad vårdlogik – från reaktivt till proaktivt arbete.</a:t>
            </a:r>
          </a:p>
          <a:p>
            <a:pPr marL="342900" indent="-342900">
              <a:buClr>
                <a:srgbClr val="44ABB1"/>
              </a:buClr>
              <a:buFont typeface="Wingdings" panose="05000000000000000000" pitchFamily="2" charset="2"/>
              <a:buChar char="ü"/>
            </a:pPr>
            <a:r>
              <a:rPr lang="sv-SE" sz="1700" dirty="0"/>
              <a:t>Utvecklingsarbete kring de mest sjuka äldre.</a:t>
            </a:r>
          </a:p>
          <a:p>
            <a:pPr marL="342900" indent="-342900">
              <a:buClr>
                <a:srgbClr val="44ABB1"/>
              </a:buClr>
              <a:buFont typeface="Wingdings" panose="05000000000000000000" pitchFamily="2" charset="2"/>
              <a:buChar char="ü"/>
            </a:pPr>
            <a:r>
              <a:rPr lang="sv-SE" sz="1700" dirty="0"/>
              <a:t>Samverkan kring patienter med specialiserad och avancerad vård i hemmet.</a:t>
            </a:r>
          </a:p>
          <a:p>
            <a:pPr marL="342900" indent="-342900">
              <a:buClr>
                <a:srgbClr val="44ABB1"/>
              </a:buClr>
              <a:buFont typeface="Wingdings" panose="05000000000000000000" pitchFamily="2" charset="2"/>
              <a:buChar char="ü"/>
            </a:pPr>
            <a:r>
              <a:rPr lang="sv-SE" sz="1700" dirty="0"/>
              <a:t>Utarbeta ny överenskommelse utifrån kommande lagförslag </a:t>
            </a:r>
            <a:r>
              <a:rPr lang="sv-SE" sz="1700" i="1" dirty="0"/>
              <a:t>Trygg och effektiv utskrivning från sluten vård</a:t>
            </a:r>
            <a:r>
              <a:rPr lang="sv-SE" sz="1700" dirty="0"/>
              <a:t>.</a:t>
            </a:r>
          </a:p>
          <a:p>
            <a:pPr marL="342900" indent="-342900">
              <a:buClr>
                <a:srgbClr val="44ABB1"/>
              </a:buClr>
              <a:buFont typeface="Wingdings" panose="05000000000000000000" pitchFamily="2" charset="2"/>
              <a:buChar char="ü"/>
            </a:pPr>
            <a:r>
              <a:rPr lang="sv-SE" sz="1700" dirty="0"/>
              <a:t>Gemensamma strategiska beslut om e-hälsa, </a:t>
            </a:r>
            <a:r>
              <a:rPr lang="sv-SE" sz="1700" dirty="0" err="1"/>
              <a:t>it-stöd</a:t>
            </a:r>
            <a:r>
              <a:rPr lang="sv-SE" sz="1700" dirty="0"/>
              <a:t> och informationsförsörjning.</a:t>
            </a:r>
            <a:endParaRPr lang="sv-SE" sz="1700" dirty="0">
              <a:ea typeface="Corbel" charset="0"/>
              <a:cs typeface="Corbel" charset="0"/>
            </a:endParaRPr>
          </a:p>
          <a:p>
            <a:pPr>
              <a:buClr>
                <a:srgbClr val="44ABB1"/>
              </a:buClr>
            </a:pPr>
            <a:endParaRPr lang="sv-SE" sz="1700" dirty="0"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TIPS!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Implementeringsmaterial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v-SE" sz="2200" b="1" dirty="0"/>
              <a:t>Webbplatsen </a:t>
            </a:r>
            <a:r>
              <a:rPr lang="sv-SE" sz="2200" b="1" dirty="0">
                <a:hlinkClick r:id="rId3"/>
              </a:rPr>
              <a:t>www.vgregion.se/hosavtal</a:t>
            </a:r>
            <a:r>
              <a:rPr lang="sv-SE" sz="2200" b="1" dirty="0"/>
              <a:t> är huvudverktyget, </a:t>
            </a:r>
            <a:br>
              <a:rPr lang="sv-SE" sz="2200" b="1" dirty="0"/>
            </a:br>
            <a:r>
              <a:rPr lang="sv-SE" sz="2200" b="1" dirty="0"/>
              <a:t>här hittar ni avtalet och allt implementeringsmaterial.</a:t>
            </a:r>
          </a:p>
          <a:p>
            <a:pPr>
              <a:lnSpc>
                <a:spcPct val="120000"/>
              </a:lnSpc>
            </a:pPr>
            <a:r>
              <a:rPr lang="sv-SE" sz="2200" i="1" dirty="0"/>
              <a:t>Materialet är framtaget som stöd och vägledning åt chefer och medarbetare i den praktiska tillämpningen av avtalet.</a:t>
            </a:r>
          </a:p>
          <a:p>
            <a:pPr>
              <a:lnSpc>
                <a:spcPct val="120000"/>
              </a:lnSpc>
            </a:pPr>
            <a:endParaRPr lang="sv-SE" sz="22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200" dirty="0"/>
              <a:t>Avtalet webbaserat samt som PDF</a:t>
            </a:r>
            <a:endParaRPr lang="sv-SE" sz="2200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200" dirty="0" smtClean="0"/>
              <a:t>Film</a:t>
            </a:r>
            <a:r>
              <a:rPr lang="sv-SE" sz="2200" dirty="0"/>
              <a:t>, (</a:t>
            </a:r>
            <a:r>
              <a:rPr lang="sv-SE" sz="2200" dirty="0" smtClean="0"/>
              <a:t>2:20 </a:t>
            </a:r>
            <a:r>
              <a:rPr lang="sv-SE" sz="2200" dirty="0"/>
              <a:t>min</a:t>
            </a:r>
            <a:r>
              <a:rPr lang="sv-SE" sz="2200" dirty="0" smtClean="0"/>
              <a:t>) </a:t>
            </a:r>
            <a:endParaRPr lang="sv-SE" sz="22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200" dirty="0" smtClean="0"/>
              <a:t>Presentation</a:t>
            </a:r>
            <a:r>
              <a:rPr lang="sv-SE" sz="2200" dirty="0"/>
              <a:t>, </a:t>
            </a:r>
            <a:r>
              <a:rPr lang="sv-SE" sz="2200" dirty="0" smtClean="0"/>
              <a:t>fördjupad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200" dirty="0" smtClean="0"/>
              <a:t>Presentation</a:t>
            </a:r>
            <a:r>
              <a:rPr lang="sv-SE" sz="2200" dirty="0"/>
              <a:t>, kortfattad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200" dirty="0" smtClean="0"/>
              <a:t>Vägledande patientfall webbaserat samt som PDF och PowerPoint</a:t>
            </a: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8094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849084" y="361130"/>
            <a:ext cx="10515600" cy="1325563"/>
          </a:xfrm>
        </p:spPr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KONTAKT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Hälso- och sjukvårdsavtalet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49084" y="2229423"/>
            <a:ext cx="8305800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sv-SE" b="1" dirty="0"/>
              <a:t>Regional kontaktinformation finns på </a:t>
            </a:r>
            <a:br>
              <a:rPr lang="sv-SE" b="1" dirty="0"/>
            </a:br>
            <a:r>
              <a:rPr lang="sv-SE" b="1" dirty="0">
                <a:hlinkClick r:id="rId3"/>
              </a:rPr>
              <a:t>www.vgregion.se/hosavtal </a:t>
            </a:r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93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KORT OM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Avtalet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38201" y="4071311"/>
            <a:ext cx="532485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altLang="sv-SE" sz="2200" dirty="0">
                <a:ea typeface="Corbel" charset="0"/>
                <a:cs typeface="Corbel" charset="0"/>
              </a:rPr>
              <a:t>Nuvarande avtal </a:t>
            </a:r>
            <a:r>
              <a:rPr lang="sv-SE" altLang="sv-SE" sz="2200" i="1" dirty="0">
                <a:ea typeface="Corbel" charset="0"/>
                <a:cs typeface="Corbel" charset="0"/>
              </a:rPr>
              <a:t>(2017-2020) </a:t>
            </a:r>
            <a:r>
              <a:rPr lang="sv-SE" altLang="sv-SE" sz="2200" dirty="0">
                <a:ea typeface="Corbel" charset="0"/>
                <a:cs typeface="Corbel" charset="0"/>
              </a:rPr>
              <a:t>är det </a:t>
            </a:r>
            <a:br>
              <a:rPr lang="sv-SE" altLang="sv-SE" sz="2200" dirty="0">
                <a:ea typeface="Corbel" charset="0"/>
                <a:cs typeface="Corbel" charset="0"/>
              </a:rPr>
            </a:br>
            <a:r>
              <a:rPr lang="sv-SE" altLang="sv-SE" sz="2200" dirty="0">
                <a:ea typeface="Corbel" charset="0"/>
                <a:cs typeface="Corbel" charset="0"/>
              </a:rPr>
              <a:t>femte avtalet sedan regionbildningen </a:t>
            </a:r>
            <a:br>
              <a:rPr lang="sv-SE" altLang="sv-SE" sz="2200" dirty="0">
                <a:ea typeface="Corbel" charset="0"/>
                <a:cs typeface="Corbel" charset="0"/>
              </a:rPr>
            </a:br>
            <a:r>
              <a:rPr lang="sv-SE" altLang="sv-SE" sz="2200" dirty="0">
                <a:ea typeface="Corbel" charset="0"/>
                <a:cs typeface="Corbel" charset="0"/>
              </a:rPr>
              <a:t>1999 och gäller från den 1 april 2017 </a:t>
            </a:r>
            <a:br>
              <a:rPr lang="sv-SE" altLang="sv-SE" sz="2200" dirty="0">
                <a:ea typeface="Corbel" charset="0"/>
                <a:cs typeface="Corbel" charset="0"/>
              </a:rPr>
            </a:br>
            <a:r>
              <a:rPr lang="sv-SE" altLang="sv-SE" sz="2200" dirty="0">
                <a:ea typeface="Corbel" charset="0"/>
                <a:cs typeface="Corbel" charset="0"/>
              </a:rPr>
              <a:t>t.o.m. den 31 december 2020.</a:t>
            </a:r>
            <a:endParaRPr lang="sv-SE" sz="2200" dirty="0">
              <a:ea typeface="Corbel" charset="0"/>
              <a:cs typeface="Corbel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838200" y="1645833"/>
            <a:ext cx="8982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ea typeface="Corbel" charset="0"/>
                <a:cs typeface="Corbel" charset="0"/>
              </a:rPr>
              <a:t>Hälso- och sjukvårdsavtalet är det huvudavtal som reglerar </a:t>
            </a:r>
            <a:br>
              <a:rPr lang="sv-SE" sz="2200" dirty="0">
                <a:ea typeface="Corbel" charset="0"/>
                <a:cs typeface="Corbel" charset="0"/>
              </a:rPr>
            </a:br>
            <a:r>
              <a:rPr lang="sv-SE" sz="2200" dirty="0">
                <a:ea typeface="Corbel" charset="0"/>
                <a:cs typeface="Corbel" charset="0"/>
              </a:rPr>
              <a:t>ansvarsfördelning och samverkan mellan de 49 kommunerna </a:t>
            </a:r>
            <a:br>
              <a:rPr lang="sv-SE" sz="2200" dirty="0">
                <a:ea typeface="Corbel" charset="0"/>
                <a:cs typeface="Corbel" charset="0"/>
              </a:rPr>
            </a:br>
            <a:r>
              <a:rPr lang="sv-SE" sz="2200" dirty="0">
                <a:ea typeface="Corbel" charset="0"/>
                <a:cs typeface="Corbel" charset="0"/>
              </a:rPr>
              <a:t>i Västra Götaland och Västra Götalandsregionen.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2200" dirty="0">
              <a:ea typeface="Corbel" charset="0"/>
              <a:cs typeface="Corbe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2200" dirty="0">
                <a:ea typeface="Corbel" charset="0"/>
                <a:cs typeface="Corbel" charset="0"/>
              </a:rPr>
              <a:t>En översyn av avtalet gjordes 2015-2016.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68">
            <a:off x="6840086" y="2870858"/>
            <a:ext cx="2191575" cy="30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INNEHÅLL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Hälso- och </a:t>
            </a:r>
            <a:r>
              <a:rPr lang="sv-SE" sz="3800" dirty="0" smtClean="0">
                <a:latin typeface="Britannic Bold" panose="020B0903060703020204" pitchFamily="34" charset="0"/>
                <a:ea typeface="Corbel" charset="0"/>
                <a:cs typeface="Corbel" charset="0"/>
              </a:rPr>
              <a:t>sjukvårdsavtalet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>
            <a:hlinkClick r:id="rId3"/>
          </p:cNvPr>
          <p:cNvSpPr/>
          <p:nvPr/>
        </p:nvSpPr>
        <p:spPr>
          <a:xfrm>
            <a:off x="849084" y="1609128"/>
            <a:ext cx="8305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44ABB1"/>
              </a:buClr>
              <a:buFont typeface="+mj-lt"/>
              <a:buAutoNum type="arabicPeriod"/>
            </a:pPr>
            <a:r>
              <a:rPr lang="sv-SE" sz="2200" dirty="0">
                <a:ea typeface="Corbel" charset="0"/>
                <a:cs typeface="Corbel" charset="0"/>
              </a:rPr>
              <a:t>Allmänt om Hälso- och sjukvårdsavtalet</a:t>
            </a:r>
          </a:p>
          <a:p>
            <a:pPr marL="457200" indent="-457200">
              <a:buClr>
                <a:srgbClr val="44ABB1"/>
              </a:buClr>
              <a:buFont typeface="+mj-lt"/>
              <a:buAutoNum type="arabicPeriod"/>
            </a:pPr>
            <a:r>
              <a:rPr lang="sv-SE" sz="2200" dirty="0">
                <a:ea typeface="Corbel" charset="0"/>
                <a:cs typeface="Corbel" charset="0"/>
              </a:rPr>
              <a:t>Gemensam värdegrund</a:t>
            </a:r>
          </a:p>
          <a:p>
            <a:pPr marL="457200" indent="-457200">
              <a:buClr>
                <a:srgbClr val="44ABB1"/>
              </a:buClr>
              <a:buFont typeface="+mj-lt"/>
              <a:buAutoNum type="arabicPeriod"/>
            </a:pPr>
            <a:r>
              <a:rPr lang="sv-SE" sz="2200" dirty="0">
                <a:ea typeface="Corbel" charset="0"/>
                <a:cs typeface="Corbel" charset="0"/>
              </a:rPr>
              <a:t>Parternas ansvar</a:t>
            </a:r>
          </a:p>
          <a:p>
            <a:pPr marL="457200" indent="-457200">
              <a:buClr>
                <a:srgbClr val="44ABB1"/>
              </a:buClr>
              <a:buAutoNum type="arabicPeriod"/>
            </a:pPr>
            <a:r>
              <a:rPr lang="sv-SE" sz="2200" dirty="0">
                <a:ea typeface="Corbel" charset="0"/>
                <a:cs typeface="Corbel" charset="0"/>
              </a:rPr>
              <a:t>Avtalsvård	</a:t>
            </a:r>
          </a:p>
          <a:p>
            <a:pPr marL="457200" indent="-457200">
              <a:buClr>
                <a:srgbClr val="44ABB1"/>
              </a:buClr>
              <a:buFont typeface="+mj-lt"/>
              <a:buAutoNum type="arabicPeriod"/>
            </a:pPr>
            <a:r>
              <a:rPr lang="sv-SE" sz="2200" dirty="0">
                <a:ea typeface="Corbel" charset="0"/>
                <a:cs typeface="Corbel" charset="0"/>
              </a:rPr>
              <a:t>Gemensamma </a:t>
            </a:r>
            <a:r>
              <a:rPr lang="sv-SE" sz="2200" dirty="0" smtClean="0">
                <a:ea typeface="Corbel" charset="0"/>
                <a:cs typeface="Corbel" charset="0"/>
              </a:rPr>
              <a:t>utvecklingsområden</a:t>
            </a:r>
          </a:p>
          <a:p>
            <a:pPr marL="457200" indent="-457200">
              <a:buClr>
                <a:srgbClr val="44ABB1"/>
              </a:buClr>
              <a:buFont typeface="+mj-lt"/>
              <a:buAutoNum type="arabicPeriod"/>
            </a:pPr>
            <a:endParaRPr lang="sv-SE" sz="2200" dirty="0">
              <a:ea typeface="Corbel" charset="0"/>
              <a:cs typeface="Corbel" charset="0"/>
            </a:endParaRPr>
          </a:p>
          <a:p>
            <a:pPr>
              <a:buClr>
                <a:srgbClr val="44ABB1"/>
              </a:buClr>
            </a:pPr>
            <a:endParaRPr lang="sv-SE" sz="2200" b="1" dirty="0" smtClean="0">
              <a:ea typeface="Corbel" charset="0"/>
              <a:cs typeface="Corbel" charset="0"/>
            </a:endParaRPr>
          </a:p>
          <a:p>
            <a:pPr>
              <a:buClr>
                <a:srgbClr val="44ABB1"/>
              </a:buClr>
            </a:pPr>
            <a:r>
              <a:rPr lang="sv-SE" sz="2200" b="1" dirty="0" smtClean="0">
                <a:ea typeface="Corbel" charset="0"/>
                <a:cs typeface="Corbel" charset="0"/>
              </a:rPr>
              <a:t>Avtalet </a:t>
            </a:r>
            <a:r>
              <a:rPr lang="sv-SE" sz="2200" b="1" dirty="0">
                <a:ea typeface="Corbel" charset="0"/>
                <a:cs typeface="Corbel" charset="0"/>
              </a:rPr>
              <a:t>finns webbaserat </a:t>
            </a:r>
            <a:r>
              <a:rPr lang="sv-SE" sz="2200" b="1" dirty="0" smtClean="0">
                <a:ea typeface="Corbel" charset="0"/>
                <a:cs typeface="Corbel" charset="0"/>
              </a:rPr>
              <a:t/>
            </a:r>
            <a:br>
              <a:rPr lang="sv-SE" sz="2200" b="1" dirty="0" smtClean="0">
                <a:ea typeface="Corbel" charset="0"/>
                <a:cs typeface="Corbel" charset="0"/>
              </a:rPr>
            </a:br>
            <a:r>
              <a:rPr lang="sv-SE" sz="2200" b="1" dirty="0" smtClean="0">
                <a:ea typeface="Corbel" charset="0"/>
                <a:cs typeface="Corbel" charset="0"/>
              </a:rPr>
              <a:t>och </a:t>
            </a:r>
            <a:r>
              <a:rPr lang="sv-SE" sz="2200" b="1" dirty="0">
                <a:ea typeface="Corbel" charset="0"/>
                <a:cs typeface="Corbel" charset="0"/>
              </a:rPr>
              <a:t>som PDF att </a:t>
            </a:r>
            <a:r>
              <a:rPr lang="sv-SE" sz="2200" b="1" dirty="0" smtClean="0">
                <a:ea typeface="Corbel" charset="0"/>
                <a:cs typeface="Corbel" charset="0"/>
              </a:rPr>
              <a:t>hämta på</a:t>
            </a:r>
            <a:r>
              <a:rPr lang="sv-SE" sz="2200" b="1" dirty="0">
                <a:ea typeface="Corbel" charset="0"/>
                <a:cs typeface="Corbel" charset="0"/>
              </a:rPr>
              <a:t>: </a:t>
            </a:r>
            <a:r>
              <a:rPr lang="sv-SE" sz="2200" b="1" dirty="0" smtClean="0">
                <a:ea typeface="Corbel" charset="0"/>
                <a:cs typeface="Corbel" charset="0"/>
              </a:rPr>
              <a:t/>
            </a:r>
            <a:br>
              <a:rPr lang="sv-SE" sz="2200" b="1" dirty="0" smtClean="0">
                <a:ea typeface="Corbel" charset="0"/>
                <a:cs typeface="Corbel" charset="0"/>
              </a:rPr>
            </a:br>
            <a:r>
              <a:rPr lang="sv-SE" sz="2200" b="1" dirty="0" smtClean="0">
                <a:solidFill>
                  <a:srgbClr val="44ABB1"/>
                </a:solidFill>
                <a:ea typeface="Corbel" charset="0"/>
                <a:cs typeface="Corbel" charset="0"/>
                <a:hlinkClick r:id="rId3"/>
              </a:rPr>
              <a:t>www.vgregion.se/hosavtal</a:t>
            </a:r>
            <a:endParaRPr lang="sv-SE" sz="2200" b="1" dirty="0">
              <a:solidFill>
                <a:srgbClr val="44ABB1"/>
              </a:solidFill>
              <a:ea typeface="Corbel" charset="0"/>
              <a:cs typeface="Corbel" charset="0"/>
            </a:endParaRPr>
          </a:p>
          <a:p>
            <a:pPr marL="457200" indent="-457200">
              <a:buClr>
                <a:srgbClr val="44ABB1"/>
              </a:buClr>
              <a:buFont typeface="+mj-lt"/>
              <a:buAutoNum type="arabicPeriod"/>
            </a:pPr>
            <a:endParaRPr lang="sv-SE" sz="2200" dirty="0">
              <a:ea typeface="Corbel" charset="0"/>
              <a:cs typeface="Corbel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68">
            <a:off x="6494426" y="1752151"/>
            <a:ext cx="2726636" cy="38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1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Allmänt om avtalet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3" name="Rektangel 2">
            <a:hlinkClick r:id="rId3"/>
          </p:cNvPr>
          <p:cNvSpPr/>
          <p:nvPr/>
        </p:nvSpPr>
        <p:spPr>
          <a:xfrm>
            <a:off x="849083" y="1609128"/>
            <a:ext cx="88341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200" b="1" dirty="0">
                <a:solidFill>
                  <a:srgbClr val="44ABB1"/>
                </a:solidFill>
              </a:rPr>
              <a:t>1.1</a:t>
            </a:r>
            <a:r>
              <a:rPr lang="sv-SE" sz="2200" b="1" dirty="0"/>
              <a:t> Bakgrund</a:t>
            </a:r>
          </a:p>
          <a:p>
            <a:r>
              <a:rPr lang="sv-SE" sz="2200" b="1" dirty="0" smtClean="0">
                <a:solidFill>
                  <a:srgbClr val="44ABB1"/>
                </a:solidFill>
              </a:rPr>
              <a:t>1.2 </a:t>
            </a:r>
            <a:r>
              <a:rPr lang="sv-SE" sz="2200" b="1" dirty="0"/>
              <a:t>Syfte</a:t>
            </a:r>
          </a:p>
          <a:p>
            <a:r>
              <a:rPr lang="sv-SE" sz="2200" dirty="0"/>
              <a:t>Hälso- och sjukvårdsavtalet i Västra Götaland ska säkra ett gott, säkert och jämlikt omhändertagande för de personer som har behov av hälso- och sjukvårdsinsatser från både kommunen och VGR. Avtalet ska stärka och främja samverkan och samarbete mellan parternas </a:t>
            </a:r>
            <a:r>
              <a:rPr lang="sv-SE" sz="2200" dirty="0" smtClean="0"/>
              <a:t>vårdgivare.</a:t>
            </a:r>
          </a:p>
          <a:p>
            <a:r>
              <a:rPr lang="sv-SE" sz="2200" b="1" dirty="0" smtClean="0">
                <a:solidFill>
                  <a:srgbClr val="44ABB1"/>
                </a:solidFill>
              </a:rPr>
              <a:t>1.3</a:t>
            </a:r>
            <a:r>
              <a:rPr lang="sv-SE" sz="2200" b="1" dirty="0" smtClean="0"/>
              <a:t> Avtalsparter</a:t>
            </a:r>
          </a:p>
          <a:p>
            <a:r>
              <a:rPr lang="sv-SE" sz="2200" dirty="0" smtClean="0"/>
              <a:t>Avtalsparter i detta avtal är var och en av kommunerna i Västra Götaland och Västra Götalandsregionen.</a:t>
            </a:r>
            <a:endParaRPr lang="sv-SE" sz="2200" dirty="0"/>
          </a:p>
          <a:p>
            <a:r>
              <a:rPr lang="sv-SE" sz="2200" b="1" dirty="0" smtClean="0">
                <a:solidFill>
                  <a:srgbClr val="44ABB1"/>
                </a:solidFill>
              </a:rPr>
              <a:t>1.4</a:t>
            </a:r>
            <a:r>
              <a:rPr lang="sv-SE" sz="2200" b="1" dirty="0" smtClean="0"/>
              <a:t> Avtalstid</a:t>
            </a:r>
          </a:p>
          <a:p>
            <a:r>
              <a:rPr lang="sv-SE" sz="2200" dirty="0"/>
              <a:t>Avtalet gäller under perioden </a:t>
            </a:r>
            <a:r>
              <a:rPr lang="sv-SE" sz="2200" dirty="0" smtClean="0"/>
              <a:t>2017-04-01 </a:t>
            </a:r>
            <a:r>
              <a:rPr lang="sv-SE" sz="2200" dirty="0"/>
              <a:t>– 2020-12-31</a:t>
            </a:r>
            <a:r>
              <a:rPr lang="sv-SE" sz="2200" dirty="0" smtClean="0"/>
              <a:t>.</a:t>
            </a:r>
          </a:p>
          <a:p>
            <a:r>
              <a:rPr lang="sv-SE" sz="2200" b="1" dirty="0">
                <a:solidFill>
                  <a:srgbClr val="44ABB1"/>
                </a:solidFill>
              </a:rPr>
              <a:t>1.5</a:t>
            </a:r>
            <a:r>
              <a:rPr lang="sv-SE" sz="2200" b="1" dirty="0"/>
              <a:t> Omfattning </a:t>
            </a:r>
          </a:p>
          <a:p>
            <a:r>
              <a:rPr lang="sv-SE" sz="2200" b="1" dirty="0">
                <a:solidFill>
                  <a:srgbClr val="44ABB1"/>
                </a:solidFill>
              </a:rPr>
              <a:t>1.6</a:t>
            </a:r>
            <a:r>
              <a:rPr lang="sv-SE" sz="2200" b="1" dirty="0"/>
              <a:t> Termer och begrepp </a:t>
            </a:r>
            <a:r>
              <a:rPr lang="sv-SE" sz="2200" dirty="0"/>
              <a:t>(Bilaga</a:t>
            </a:r>
            <a:r>
              <a:rPr lang="sv-SE" sz="2200" dirty="0" smtClean="0"/>
              <a:t>)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831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2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Gemensam värdegrund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8305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ABB1"/>
              </a:buClr>
            </a:pPr>
            <a:r>
              <a:rPr lang="sv-SE" sz="2200" b="1" dirty="0" smtClean="0"/>
              <a:t>Samarbetet </a:t>
            </a:r>
            <a:r>
              <a:rPr lang="sv-SE" sz="2200" b="1" dirty="0"/>
              <a:t>mellan parterna ska kännetecknas av att </a:t>
            </a:r>
            <a:r>
              <a:rPr lang="sv-SE" sz="2200" b="1" dirty="0" smtClean="0"/>
              <a:t>...</a:t>
            </a:r>
          </a:p>
          <a:p>
            <a:endParaRPr lang="sv-SE" sz="2200" dirty="0"/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r>
              <a:rPr lang="sv-SE" sz="2200" dirty="0" smtClean="0"/>
              <a:t>... </a:t>
            </a:r>
            <a:r>
              <a:rPr lang="sv-SE" sz="2200" dirty="0"/>
              <a:t>individens behov, inflytande </a:t>
            </a:r>
            <a:r>
              <a:rPr lang="sv-SE" sz="2200" dirty="0" smtClean="0"/>
              <a:t>och </a:t>
            </a:r>
            <a:br>
              <a:rPr lang="sv-SE" sz="2200" dirty="0" smtClean="0"/>
            </a:br>
            <a:r>
              <a:rPr lang="sv-SE" sz="2200" dirty="0" smtClean="0"/>
              <a:t>självbestämmande </a:t>
            </a:r>
            <a:r>
              <a:rPr lang="sv-SE" sz="2200" dirty="0"/>
              <a:t>alltid är </a:t>
            </a:r>
            <a:r>
              <a:rPr lang="sv-SE" sz="2200" dirty="0" smtClean="0"/>
              <a:t>utgångspunkt</a:t>
            </a:r>
            <a:br>
              <a:rPr lang="sv-SE" sz="2200" dirty="0" smtClean="0"/>
            </a:br>
            <a:r>
              <a:rPr lang="sv-SE" sz="2200" dirty="0" smtClean="0"/>
              <a:t>för </a:t>
            </a:r>
            <a:r>
              <a:rPr lang="sv-SE" sz="2200" dirty="0"/>
              <a:t>hälso- och sjukvården</a:t>
            </a:r>
            <a:r>
              <a:rPr lang="sv-SE" sz="2200" dirty="0" smtClean="0"/>
              <a:t>.</a:t>
            </a:r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endParaRPr lang="sv-SE" sz="2200" dirty="0"/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r>
              <a:rPr lang="sv-SE" sz="2200" dirty="0"/>
              <a:t>... utifrån patientens perspektiv </a:t>
            </a:r>
            <a:r>
              <a:rPr lang="sv-SE" sz="2200" dirty="0" smtClean="0"/>
              <a:t>ska vården </a:t>
            </a:r>
            <a:br>
              <a:rPr lang="sv-SE" sz="2200" dirty="0" smtClean="0"/>
            </a:br>
            <a:r>
              <a:rPr lang="sv-SE" sz="2200" dirty="0" smtClean="0"/>
              <a:t>vara </a:t>
            </a:r>
            <a:r>
              <a:rPr lang="sv-SE" sz="2200" dirty="0"/>
              <a:t>lättillgänglig, </a:t>
            </a:r>
            <a:r>
              <a:rPr lang="sv-SE" sz="2200" dirty="0" smtClean="0"/>
              <a:t>effektiv och </a:t>
            </a:r>
            <a:r>
              <a:rPr lang="sv-SE" sz="2200" dirty="0"/>
              <a:t>säker med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god </a:t>
            </a:r>
            <a:r>
              <a:rPr lang="sv-SE" sz="2200" dirty="0"/>
              <a:t>kvalitet och </a:t>
            </a:r>
            <a:r>
              <a:rPr lang="sv-SE" sz="2200" dirty="0" smtClean="0"/>
              <a:t>gott bemötande.</a:t>
            </a:r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endParaRPr lang="sv-SE" sz="2200" dirty="0"/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r>
              <a:rPr lang="sv-SE" sz="2200" dirty="0"/>
              <a:t>... varje medarbetare aktivt </a:t>
            </a:r>
            <a:r>
              <a:rPr lang="sv-SE" sz="2200" dirty="0" smtClean="0"/>
              <a:t>bidrar med </a:t>
            </a:r>
            <a:r>
              <a:rPr lang="sv-SE" sz="2200" dirty="0"/>
              <a:t>sin kunskap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och </a:t>
            </a:r>
            <a:r>
              <a:rPr lang="sv-SE" sz="2200" dirty="0"/>
              <a:t>kompetens </a:t>
            </a:r>
            <a:r>
              <a:rPr lang="sv-SE" sz="2200" dirty="0" smtClean="0"/>
              <a:t>samt samarbetar </a:t>
            </a:r>
            <a:r>
              <a:rPr lang="sv-SE" sz="2200" dirty="0"/>
              <a:t>så att hälso- och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sjukvården</a:t>
            </a:r>
            <a:r>
              <a:rPr lang="sv-SE" sz="2200" dirty="0"/>
              <a:t> </a:t>
            </a:r>
            <a:r>
              <a:rPr lang="sv-SE" sz="2200" dirty="0" smtClean="0"/>
              <a:t>upplevs </a:t>
            </a:r>
            <a:r>
              <a:rPr lang="sv-SE" sz="2200" dirty="0"/>
              <a:t>som en </a:t>
            </a:r>
            <a:r>
              <a:rPr lang="sv-SE" sz="2200" dirty="0" smtClean="0"/>
              <a:t>välfungerande helhet</a:t>
            </a:r>
            <a:r>
              <a:rPr lang="sv-SE" sz="2200" dirty="0"/>
              <a:t>.</a:t>
            </a:r>
            <a:endParaRPr lang="sv-SE" sz="2200" dirty="0">
              <a:ea typeface="Corbel" charset="0"/>
              <a:cs typeface="Corbel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92" y="2186572"/>
            <a:ext cx="3505548" cy="30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2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Gemensam värdegrund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88341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4ABB1"/>
              </a:buClr>
            </a:pPr>
            <a:r>
              <a:rPr lang="sv-SE" sz="2200" b="1" dirty="0" smtClean="0"/>
              <a:t>Parternas gemensamma åtaganden innebär att ...</a:t>
            </a:r>
          </a:p>
          <a:p>
            <a:endParaRPr lang="sv-SE" sz="2200" dirty="0"/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r>
              <a:rPr lang="sv-SE" sz="2200" dirty="0" smtClean="0"/>
              <a:t>... implementera </a:t>
            </a:r>
            <a:r>
              <a:rPr lang="sv-SE" sz="2200" dirty="0"/>
              <a:t>och säkerställa </a:t>
            </a:r>
            <a:r>
              <a:rPr lang="sv-SE" sz="2200" dirty="0" smtClean="0"/>
              <a:t>att innehållet </a:t>
            </a:r>
            <a:r>
              <a:rPr lang="sv-SE" sz="2200" dirty="0"/>
              <a:t>i avtalet med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tillhörande tillämpningsanvisningar </a:t>
            </a:r>
            <a:r>
              <a:rPr lang="sv-SE" sz="2200" dirty="0"/>
              <a:t>är kända </a:t>
            </a:r>
            <a:r>
              <a:rPr lang="sv-SE" sz="2200" dirty="0" smtClean="0"/>
              <a:t>i samtliga </a:t>
            </a:r>
            <a:r>
              <a:rPr lang="sv-SE" sz="2200" dirty="0"/>
              <a:t>verksamheter</a:t>
            </a:r>
            <a:r>
              <a:rPr lang="sv-SE" sz="2200" dirty="0" smtClean="0"/>
              <a:t>.</a:t>
            </a:r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endParaRPr lang="sv-SE" sz="2200" dirty="0">
              <a:ea typeface="Corbel" charset="0"/>
              <a:cs typeface="Corbel" charset="0"/>
            </a:endParaRPr>
          </a:p>
          <a:p>
            <a:pPr marL="342900" indent="-342900">
              <a:buClr>
                <a:srgbClr val="FF9300"/>
              </a:buClr>
              <a:buFont typeface="Wingdings" panose="05000000000000000000" pitchFamily="2" charset="2"/>
              <a:buChar char="ü"/>
            </a:pPr>
            <a:r>
              <a:rPr lang="sv-SE" sz="2200" dirty="0" smtClean="0"/>
              <a:t>… ställa </a:t>
            </a:r>
            <a:r>
              <a:rPr lang="sv-SE" sz="2200" dirty="0"/>
              <a:t>krav på att överenskommelser som VGR och kommunen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har träffat enligt </a:t>
            </a:r>
            <a:r>
              <a:rPr lang="sv-SE" sz="2200" dirty="0"/>
              <a:t>detta avtal även gäller i avtal med upphandlade entreprenörer </a:t>
            </a:r>
            <a:r>
              <a:rPr lang="sv-SE" sz="2200" dirty="0" smtClean="0"/>
              <a:t>enligt lagen </a:t>
            </a:r>
            <a:r>
              <a:rPr lang="sv-SE" sz="2200" dirty="0"/>
              <a:t>om offentlig upphandling, LOU, samt </a:t>
            </a:r>
            <a:r>
              <a:rPr lang="sv-SE" sz="2200" dirty="0" smtClean="0"/>
              <a:t/>
            </a:r>
            <a:br>
              <a:rPr lang="sv-SE" sz="2200" dirty="0" smtClean="0"/>
            </a:br>
            <a:r>
              <a:rPr lang="sv-SE" sz="2200" dirty="0" smtClean="0"/>
              <a:t>enligt </a:t>
            </a:r>
            <a:r>
              <a:rPr lang="sv-SE" sz="2200" dirty="0"/>
              <a:t>lagen om </a:t>
            </a:r>
            <a:r>
              <a:rPr lang="sv-SE" sz="2200" dirty="0" smtClean="0"/>
              <a:t>valfrihetssystem, LOV</a:t>
            </a:r>
            <a:r>
              <a:rPr lang="sv-SE" sz="2200" dirty="0"/>
              <a:t>.</a:t>
            </a:r>
            <a:endParaRPr lang="sv-SE" sz="2200" dirty="0"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8305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>
                <a:solidFill>
                  <a:srgbClr val="44ABB1"/>
                </a:solidFill>
              </a:rPr>
              <a:t>3.1</a:t>
            </a:r>
            <a:r>
              <a:rPr lang="sv-SE" sz="2200" b="1" dirty="0"/>
              <a:t> </a:t>
            </a:r>
            <a:r>
              <a:rPr lang="sv-SE" sz="2200" b="1" dirty="0" smtClean="0"/>
              <a:t>Lagstiftning</a:t>
            </a:r>
          </a:p>
          <a:p>
            <a:r>
              <a:rPr lang="sv-SE" sz="2200" dirty="0"/>
              <a:t>Hälso- och sjukvårdslagen, HSL, </a:t>
            </a:r>
            <a:r>
              <a:rPr lang="sv-SE" sz="2200" dirty="0" smtClean="0"/>
              <a:t>är den </a:t>
            </a:r>
            <a:r>
              <a:rPr lang="sv-SE" sz="2200" dirty="0"/>
              <a:t>lag som reglerar </a:t>
            </a:r>
            <a:r>
              <a:rPr lang="sv-SE" sz="2200" dirty="0" smtClean="0"/>
              <a:t>grundläggande skyldigheter </a:t>
            </a:r>
            <a:r>
              <a:rPr lang="sv-SE" sz="2200" dirty="0"/>
              <a:t>för VGR och kommunen.</a:t>
            </a:r>
          </a:p>
          <a:p>
            <a:r>
              <a:rPr lang="sv-SE" sz="2200" dirty="0" smtClean="0"/>
              <a:t/>
            </a:r>
            <a:br>
              <a:rPr lang="sv-SE" sz="2200" dirty="0" smtClean="0"/>
            </a:br>
            <a:endParaRPr lang="sv-SE" sz="2200" dirty="0"/>
          </a:p>
          <a:p>
            <a:pPr lvl="0"/>
            <a:r>
              <a:rPr lang="sv-SE" sz="2200" b="1" dirty="0">
                <a:solidFill>
                  <a:srgbClr val="44ABB1"/>
                </a:solidFill>
              </a:rPr>
              <a:t>3.2</a:t>
            </a:r>
            <a:r>
              <a:rPr lang="sv-SE" sz="2200" b="1" dirty="0"/>
              <a:t> Gemensamt </a:t>
            </a:r>
            <a:r>
              <a:rPr lang="sv-SE" sz="2200" b="1" dirty="0" smtClean="0"/>
              <a:t>ansvar och samverkan </a:t>
            </a:r>
          </a:p>
          <a:p>
            <a:r>
              <a:rPr lang="sv-SE" sz="2200" dirty="0" smtClean="0"/>
              <a:t>För </a:t>
            </a:r>
            <a:r>
              <a:rPr lang="sv-SE" sz="2200" dirty="0"/>
              <a:t>patienter som får </a:t>
            </a:r>
            <a:r>
              <a:rPr lang="sv-SE" sz="2200" dirty="0" smtClean="0"/>
              <a:t>kommunal hälso- </a:t>
            </a:r>
            <a:r>
              <a:rPr lang="sv-SE" sz="2200" dirty="0"/>
              <a:t>och sjukvård har parterna </a:t>
            </a:r>
            <a:r>
              <a:rPr lang="sv-SE" sz="2200" dirty="0" smtClean="0"/>
              <a:t>alltid ett </a:t>
            </a:r>
            <a:r>
              <a:rPr lang="sv-SE" sz="2200" dirty="0"/>
              <a:t>gemensamt </a:t>
            </a:r>
            <a:r>
              <a:rPr lang="sv-SE" sz="2200" dirty="0" smtClean="0"/>
              <a:t>ansvar. </a:t>
            </a:r>
          </a:p>
          <a:p>
            <a:endParaRPr lang="sv-SE" sz="2200" dirty="0"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800" b="1" dirty="0">
                <a:solidFill>
                  <a:srgbClr val="FF9300"/>
                </a:solidFill>
                <a:latin typeface="Britannic Bold" panose="020B0903060703020204" pitchFamily="34" charset="0"/>
                <a:ea typeface="Corbel" charset="0"/>
                <a:cs typeface="Corbel" charset="0"/>
              </a:rPr>
              <a:t>Avsnitt 3  </a:t>
            </a:r>
            <a:r>
              <a:rPr lang="sv-SE" sz="3800" dirty="0">
                <a:latin typeface="Britannic Bold" panose="020B0903060703020204" pitchFamily="34" charset="0"/>
                <a:ea typeface="Corbel" charset="0"/>
                <a:cs typeface="Corbel" charset="0"/>
              </a:rPr>
              <a:t>Parternas ansvar</a:t>
            </a:r>
            <a:endParaRPr lang="sv-SE" sz="2400" dirty="0">
              <a:latin typeface="Britannic Bold" panose="020B0903060703020204" pitchFamily="34" charset="0"/>
              <a:ea typeface="Corbel" charset="0"/>
              <a:cs typeface="Corbel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849084" y="1609128"/>
            <a:ext cx="8857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200" b="1" dirty="0" smtClean="0">
                <a:solidFill>
                  <a:srgbClr val="44ABB1"/>
                </a:solidFill>
              </a:rPr>
              <a:t>3.3</a:t>
            </a:r>
            <a:r>
              <a:rPr lang="sv-SE" sz="2200" b="1" dirty="0" smtClean="0"/>
              <a:t> </a:t>
            </a:r>
            <a:r>
              <a:rPr lang="sv-SE" sz="2200" b="1" dirty="0"/>
              <a:t>Västra Götalandsregionens åtagande och </a:t>
            </a:r>
            <a:r>
              <a:rPr lang="sv-SE" sz="2200" b="1" dirty="0" smtClean="0"/>
              <a:t>ansvar</a:t>
            </a:r>
          </a:p>
          <a:p>
            <a:pPr lvl="0"/>
            <a:endParaRPr lang="sv-SE" sz="2200" dirty="0" smtClean="0"/>
          </a:p>
          <a:p>
            <a:r>
              <a:rPr lang="sv-SE" sz="2200" dirty="0" smtClean="0"/>
              <a:t>Parterna </a:t>
            </a:r>
            <a:r>
              <a:rPr lang="sv-SE" sz="2200" dirty="0"/>
              <a:t>har ett gemensamt ansvar </a:t>
            </a:r>
            <a:r>
              <a:rPr lang="sv-SE" sz="2200" dirty="0" smtClean="0"/>
              <a:t>för att </a:t>
            </a:r>
            <a:r>
              <a:rPr lang="sv-SE" sz="2200" dirty="0"/>
              <a:t>hälso- och sjukvårdsinsatser </a:t>
            </a:r>
            <a:r>
              <a:rPr lang="sv-SE" sz="2200" dirty="0" smtClean="0"/>
              <a:t>individanpassas och </a:t>
            </a:r>
            <a:r>
              <a:rPr lang="sv-SE" sz="2200" dirty="0"/>
              <a:t>koordineras så </a:t>
            </a:r>
            <a:r>
              <a:rPr lang="sv-SE" sz="2200" dirty="0" smtClean="0"/>
              <a:t>att patienten </a:t>
            </a:r>
            <a:r>
              <a:rPr lang="sv-SE" sz="2200" dirty="0"/>
              <a:t>upplever trygghet, </a:t>
            </a:r>
            <a:r>
              <a:rPr lang="sv-SE" sz="2200" dirty="0" smtClean="0"/>
              <a:t>säkerhet, kontinuitet </a:t>
            </a:r>
            <a:r>
              <a:rPr lang="sv-SE" sz="2200" dirty="0"/>
              <a:t>och värdighet. </a:t>
            </a:r>
            <a:endParaRPr lang="sv-SE" sz="2200" dirty="0" smtClean="0"/>
          </a:p>
          <a:p>
            <a:endParaRPr lang="sv-SE" sz="2200" dirty="0" smtClean="0"/>
          </a:p>
          <a:p>
            <a:r>
              <a:rPr lang="sv-SE" sz="2200" dirty="0" smtClean="0"/>
              <a:t>VGR ska erbjuda </a:t>
            </a:r>
            <a:r>
              <a:rPr lang="sv-SE" sz="2200" dirty="0"/>
              <a:t>en god hälso- och </a:t>
            </a:r>
            <a:r>
              <a:rPr lang="sv-SE" sz="2200" dirty="0" smtClean="0"/>
              <a:t>sjukvård till </a:t>
            </a:r>
            <a:r>
              <a:rPr lang="sv-SE" sz="2200" dirty="0"/>
              <a:t>de som är bosatta eller som vistas </a:t>
            </a:r>
            <a:r>
              <a:rPr lang="sv-SE" sz="2200" dirty="0" smtClean="0"/>
              <a:t>i Västra Götaland. Ansvaret </a:t>
            </a:r>
            <a:r>
              <a:rPr lang="sv-SE" sz="2200" dirty="0"/>
              <a:t>omfattar öppen och </a:t>
            </a:r>
            <a:r>
              <a:rPr lang="sv-SE" sz="2200" dirty="0" smtClean="0"/>
              <a:t>sluten vård</a:t>
            </a:r>
            <a:r>
              <a:rPr lang="sv-SE" sz="2200" dirty="0"/>
              <a:t>, akut och planerad vård.</a:t>
            </a:r>
            <a:endParaRPr lang="sv-SE" sz="2200" dirty="0"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15406</TotalTime>
  <Words>2150</Words>
  <Application>Microsoft Office PowerPoint</Application>
  <PresentationFormat>Bredbild</PresentationFormat>
  <Paragraphs>332</Paragraphs>
  <Slides>24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2" baseType="lpstr">
      <vt:lpstr>Adobe Fan Heiti Std B</vt:lpstr>
      <vt:lpstr>Arial</vt:lpstr>
      <vt:lpstr>Britannic Bold</vt:lpstr>
      <vt:lpstr>Calibri</vt:lpstr>
      <vt:lpstr>Calibri Light</vt:lpstr>
      <vt:lpstr>Corbel</vt:lpstr>
      <vt:lpstr>Wingdings</vt:lpstr>
      <vt:lpstr>Office-tema</vt:lpstr>
      <vt:lpstr>PowerPoint-presentation</vt:lpstr>
      <vt:lpstr>INTROFILM</vt:lpstr>
      <vt:lpstr>KORT OM  Avtalet</vt:lpstr>
      <vt:lpstr>INNEHÅLL  Hälso- och sjukvårdsavtalet</vt:lpstr>
      <vt:lpstr>Avsnitt 1  Allmänt om avtalet</vt:lpstr>
      <vt:lpstr>Avsnitt 2  Gemensam värdegrund</vt:lpstr>
      <vt:lpstr>Avsnitt 2  Gemensam värdegrund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3  Parternas ansvar</vt:lpstr>
      <vt:lpstr>Avsnitt 4  Avtalsvård</vt:lpstr>
      <vt:lpstr>PowerPoint-presentation</vt:lpstr>
      <vt:lpstr>Avsnitt 5  Utvecklingsområden</vt:lpstr>
      <vt:lpstr>TIPS! Implementeringsmaterial</vt:lpstr>
      <vt:lpstr>KONTAKT  Hälso- och sjukvårdsavtalet</vt:lpstr>
    </vt:vector>
  </TitlesOfParts>
  <Company>Västra Götalandsregionen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Karlsson</dc:creator>
  <cp:lastModifiedBy>Anna Karlsson</cp:lastModifiedBy>
  <cp:revision>570</cp:revision>
  <dcterms:created xsi:type="dcterms:W3CDTF">2015-06-30T12:01:39Z</dcterms:created>
  <dcterms:modified xsi:type="dcterms:W3CDTF">2017-03-31T08:06:37Z</dcterms:modified>
</cp:coreProperties>
</file>