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98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0931E-DACF-464B-B063-557771E328D1}" type="datetimeFigureOut">
              <a:rPr lang="sv-SE" smtClean="0"/>
              <a:t>2018-05-29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6CA51-7C6C-41C8-B133-9C2E169021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666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gif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0"/>
            <a:ext cx="53721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7976" y="2107215"/>
            <a:ext cx="6303373" cy="23729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7977" y="4480182"/>
            <a:ext cx="63033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grpSp>
        <p:nvGrpSpPr>
          <p:cNvPr id="13" name="Grupp 12"/>
          <p:cNvGrpSpPr/>
          <p:nvPr userDrawn="1"/>
        </p:nvGrpSpPr>
        <p:grpSpPr>
          <a:xfrm>
            <a:off x="10667325" y="5987165"/>
            <a:ext cx="1372945" cy="738369"/>
            <a:chOff x="9996866" y="5892574"/>
            <a:chExt cx="2053604" cy="1049305"/>
          </a:xfrm>
        </p:grpSpPr>
        <p:pic>
          <p:nvPicPr>
            <p:cNvPr id="14" name="Bildobjekt 1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"/>
            <a:stretch/>
          </p:blipFill>
          <p:spPr>
            <a:xfrm>
              <a:off x="10007599" y="6309004"/>
              <a:ext cx="2032139" cy="632875"/>
            </a:xfrm>
            <a:prstGeom prst="rect">
              <a:avLst/>
            </a:prstGeom>
          </p:spPr>
        </p:pic>
        <p:pic>
          <p:nvPicPr>
            <p:cNvPr id="15" name="Bildobjekt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866" y="5892574"/>
              <a:ext cx="2053604" cy="416430"/>
            </a:xfrm>
            <a:prstGeom prst="rect">
              <a:avLst/>
            </a:prstGeom>
          </p:spPr>
        </p:pic>
      </p:grpSp>
      <p:grpSp>
        <p:nvGrpSpPr>
          <p:cNvPr id="11" name="Grupp 10"/>
          <p:cNvGrpSpPr/>
          <p:nvPr userDrawn="1"/>
        </p:nvGrpSpPr>
        <p:grpSpPr>
          <a:xfrm>
            <a:off x="429417" y="316336"/>
            <a:ext cx="1188367" cy="1364920"/>
            <a:chOff x="429418" y="5836343"/>
            <a:chExt cx="800098" cy="913088"/>
          </a:xfrm>
        </p:grpSpPr>
        <p:pic>
          <p:nvPicPr>
            <p:cNvPr id="16" name="Bildobjekt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77" y="5836343"/>
              <a:ext cx="715381" cy="887573"/>
            </a:xfrm>
            <a:prstGeom prst="rect">
              <a:avLst/>
            </a:prstGeom>
          </p:spPr>
        </p:pic>
        <p:sp>
          <p:nvSpPr>
            <p:cNvPr id="17" name="textruta 16"/>
            <p:cNvSpPr txBox="1"/>
            <p:nvPr userDrawn="1"/>
          </p:nvSpPr>
          <p:spPr>
            <a:xfrm>
              <a:off x="429418" y="6358235"/>
              <a:ext cx="800098" cy="391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  <p:grpSp>
        <p:nvGrpSpPr>
          <p:cNvPr id="18" name="Grupp 17"/>
          <p:cNvGrpSpPr/>
          <p:nvPr userDrawn="1"/>
        </p:nvGrpSpPr>
        <p:grpSpPr>
          <a:xfrm>
            <a:off x="2874505" y="6203510"/>
            <a:ext cx="6442990" cy="571206"/>
            <a:chOff x="3277785" y="6203510"/>
            <a:chExt cx="6442990" cy="571206"/>
          </a:xfrm>
        </p:grpSpPr>
        <p:pic>
          <p:nvPicPr>
            <p:cNvPr id="19" name="Bildobjekt 18" descr="C:\Users\lenla19\AppData\Local\Microsoft\Windows\Temporary Internet Files\Content.Outlook\P0UGEH69\Fyrbodals hälsoakademi_transparent bakgrund.png"/>
            <p:cNvPicPr/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785" y="6203510"/>
              <a:ext cx="4654550" cy="41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"/>
            <p:cNvPicPr/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040623" y="6203510"/>
              <a:ext cx="1680152" cy="571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322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525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6300" y="987425"/>
            <a:ext cx="5399088" cy="4791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652588" y="2057400"/>
            <a:ext cx="3932237" cy="37211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17B09-CE66-4C58-90D3-89ADED3328FF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74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5" name="Rak 4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40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cxnSp>
        <p:nvCxnSpPr>
          <p:cNvPr id="6" name="Rak 5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2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k 5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 3"/>
          <p:cNvGrpSpPr/>
          <p:nvPr userDrawn="1"/>
        </p:nvGrpSpPr>
        <p:grpSpPr>
          <a:xfrm>
            <a:off x="429418" y="5887143"/>
            <a:ext cx="800098" cy="983557"/>
            <a:chOff x="429418" y="5836343"/>
            <a:chExt cx="800098" cy="983557"/>
          </a:xfrm>
        </p:grpSpPr>
        <p:pic>
          <p:nvPicPr>
            <p:cNvPr id="7" name="Bildobjekt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77" y="5836343"/>
              <a:ext cx="715381" cy="887573"/>
            </a:xfrm>
            <a:prstGeom prst="rect">
              <a:avLst/>
            </a:prstGeom>
          </p:spPr>
        </p:pic>
        <p:sp>
          <p:nvSpPr>
            <p:cNvPr id="8" name="textruta 7"/>
            <p:cNvSpPr txBox="1"/>
            <p:nvPr userDrawn="1"/>
          </p:nvSpPr>
          <p:spPr>
            <a:xfrm>
              <a:off x="429418" y="6358235"/>
              <a:ext cx="800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  <p:sp>
        <p:nvSpPr>
          <p:cNvPr id="9" name="Rektangel 8"/>
          <p:cNvSpPr/>
          <p:nvPr userDrawn="1"/>
        </p:nvSpPr>
        <p:spPr>
          <a:xfrm>
            <a:off x="152400" y="127000"/>
            <a:ext cx="1485900" cy="156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37230" y="365125"/>
            <a:ext cx="1031657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1736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cxnSp>
        <p:nvCxnSpPr>
          <p:cNvPr id="5" name="Rak 4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46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 3"/>
          <p:cNvGrpSpPr/>
          <p:nvPr userDrawn="1"/>
        </p:nvGrpSpPr>
        <p:grpSpPr>
          <a:xfrm>
            <a:off x="429418" y="5887143"/>
            <a:ext cx="800098" cy="983557"/>
            <a:chOff x="429418" y="5836343"/>
            <a:chExt cx="800098" cy="983557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77" y="5836343"/>
              <a:ext cx="715381" cy="887573"/>
            </a:xfrm>
            <a:prstGeom prst="rect">
              <a:avLst/>
            </a:prstGeom>
          </p:spPr>
        </p:pic>
        <p:sp>
          <p:nvSpPr>
            <p:cNvPr id="7" name="textruta 6"/>
            <p:cNvSpPr txBox="1"/>
            <p:nvPr userDrawn="1"/>
          </p:nvSpPr>
          <p:spPr>
            <a:xfrm>
              <a:off x="429418" y="6358235"/>
              <a:ext cx="800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  <p:sp>
        <p:nvSpPr>
          <p:cNvPr id="8" name="Rektangel 7"/>
          <p:cNvSpPr/>
          <p:nvPr userDrawn="1"/>
        </p:nvSpPr>
        <p:spPr>
          <a:xfrm>
            <a:off x="152400" y="127000"/>
            <a:ext cx="1485900" cy="156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94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11300" y="365125"/>
            <a:ext cx="984408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73200" y="1790699"/>
            <a:ext cx="4816475" cy="7143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73200" y="2505075"/>
            <a:ext cx="4816475" cy="32734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464300" y="1790699"/>
            <a:ext cx="4927600" cy="7143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464300" y="2505075"/>
            <a:ext cx="4927600" cy="32734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cxnSp>
        <p:nvCxnSpPr>
          <p:cNvPr id="10" name="Rak 9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79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/>
          <p:cNvSpPr/>
          <p:nvPr userDrawn="1"/>
        </p:nvSpPr>
        <p:spPr>
          <a:xfrm>
            <a:off x="0" y="0"/>
            <a:ext cx="3930555" cy="694187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771958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7195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grpSp>
        <p:nvGrpSpPr>
          <p:cNvPr id="12" name="Grupp 11"/>
          <p:cNvGrpSpPr/>
          <p:nvPr userDrawn="1"/>
        </p:nvGrpSpPr>
        <p:grpSpPr>
          <a:xfrm>
            <a:off x="2874505" y="6203510"/>
            <a:ext cx="6442990" cy="571206"/>
            <a:chOff x="3277785" y="6203510"/>
            <a:chExt cx="6442990" cy="571206"/>
          </a:xfrm>
        </p:grpSpPr>
        <p:pic>
          <p:nvPicPr>
            <p:cNvPr id="16" name="Bildobjekt 15" descr="C:\Users\lenla19\AppData\Local\Microsoft\Windows\Temporary Internet Files\Content.Outlook\P0UGEH69\Fyrbodals hälsoakademi_transparent bakgrund.png"/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785" y="6203510"/>
              <a:ext cx="4654550" cy="41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5"/>
            <p:cNvPicPr/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40623" y="6203510"/>
              <a:ext cx="1680152" cy="571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22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-12700" y="-1"/>
            <a:ext cx="6096000" cy="34163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6096000" y="3416299"/>
            <a:ext cx="6096000" cy="34417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72200" y="1409699"/>
            <a:ext cx="4241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44500" y="3660502"/>
            <a:ext cx="5181600" cy="1536989"/>
          </a:xfrm>
        </p:spPr>
        <p:txBody>
          <a:bodyPr/>
          <a:lstStyle>
            <a:lvl3pPr marL="914400" indent="0">
              <a:buNone/>
              <a:defRPr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3660502"/>
            <a:ext cx="5118100" cy="246380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21" name="Grupp 20"/>
          <p:cNvGrpSpPr/>
          <p:nvPr userDrawn="1"/>
        </p:nvGrpSpPr>
        <p:grpSpPr>
          <a:xfrm>
            <a:off x="10667325" y="5987165"/>
            <a:ext cx="1372945" cy="738369"/>
            <a:chOff x="9996866" y="5892574"/>
            <a:chExt cx="2053604" cy="1049305"/>
          </a:xfrm>
        </p:grpSpPr>
        <p:pic>
          <p:nvPicPr>
            <p:cNvPr id="22" name="Bildobjekt 2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"/>
            <a:stretch/>
          </p:blipFill>
          <p:spPr>
            <a:xfrm>
              <a:off x="10007599" y="6309004"/>
              <a:ext cx="2032139" cy="632875"/>
            </a:xfrm>
            <a:prstGeom prst="rect">
              <a:avLst/>
            </a:prstGeom>
          </p:spPr>
        </p:pic>
        <p:pic>
          <p:nvPicPr>
            <p:cNvPr id="23" name="Bildobjekt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866" y="5892574"/>
              <a:ext cx="2053604" cy="416430"/>
            </a:xfrm>
            <a:prstGeom prst="rect">
              <a:avLst/>
            </a:prstGeom>
          </p:spPr>
        </p:pic>
      </p:grpSp>
      <p:grpSp>
        <p:nvGrpSpPr>
          <p:cNvPr id="18" name="Grupp 17"/>
          <p:cNvGrpSpPr/>
          <p:nvPr userDrawn="1"/>
        </p:nvGrpSpPr>
        <p:grpSpPr>
          <a:xfrm>
            <a:off x="2874505" y="6203510"/>
            <a:ext cx="6442990" cy="571206"/>
            <a:chOff x="3277785" y="6203510"/>
            <a:chExt cx="6442990" cy="571206"/>
          </a:xfrm>
        </p:grpSpPr>
        <p:pic>
          <p:nvPicPr>
            <p:cNvPr id="24" name="Bildobjekt 23" descr="C:\Users\lenla19\AppData\Local\Microsoft\Windows\Temporary Internet Files\Content.Outlook\P0UGEH69\Fyrbodals hälsoakademi_transparent bakgrund.png"/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785" y="6203510"/>
              <a:ext cx="4654550" cy="41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5"/>
            <p:cNvPicPr/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040623" y="6203510"/>
              <a:ext cx="1680152" cy="571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86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778000" y="365125"/>
            <a:ext cx="957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777999" y="1694561"/>
            <a:ext cx="9575799" cy="3955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10667325" y="5987165"/>
            <a:ext cx="1372945" cy="738369"/>
            <a:chOff x="9996866" y="5892574"/>
            <a:chExt cx="2053604" cy="1049305"/>
          </a:xfrm>
        </p:grpSpPr>
        <p:pic>
          <p:nvPicPr>
            <p:cNvPr id="12" name="Bildobjekt 11"/>
            <p:cNvPicPr>
              <a:picLocks noChangeAspect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"/>
            <a:stretch/>
          </p:blipFill>
          <p:spPr>
            <a:xfrm>
              <a:off x="10007599" y="6309004"/>
              <a:ext cx="2032139" cy="632875"/>
            </a:xfrm>
            <a:prstGeom prst="rect">
              <a:avLst/>
            </a:prstGeom>
          </p:spPr>
        </p:pic>
        <p:pic>
          <p:nvPicPr>
            <p:cNvPr id="14" name="Bildobjekt 13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866" y="5892574"/>
              <a:ext cx="2053604" cy="416430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2874505" y="6203510"/>
            <a:ext cx="6442990" cy="571206"/>
            <a:chOff x="3277785" y="6203510"/>
            <a:chExt cx="6442990" cy="571206"/>
          </a:xfrm>
        </p:grpSpPr>
        <p:pic>
          <p:nvPicPr>
            <p:cNvPr id="15" name="Bildobjekt 14" descr="C:\Users\lenla19\AppData\Local\Microsoft\Windows\Temporary Internet Files\Content.Outlook\P0UGEH69\Fyrbodals hälsoakademi_transparent bakgrund.png"/>
            <p:cNvPicPr/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785" y="6203510"/>
              <a:ext cx="4654550" cy="41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5"/>
            <p:cNvPicPr/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8040623" y="6203510"/>
              <a:ext cx="1680152" cy="571206"/>
            </a:xfrm>
            <a:prstGeom prst="rect">
              <a:avLst/>
            </a:prstGeom>
          </p:spPr>
        </p:pic>
      </p:grpSp>
      <p:grpSp>
        <p:nvGrpSpPr>
          <p:cNvPr id="17" name="Grupp 16"/>
          <p:cNvGrpSpPr/>
          <p:nvPr userDrawn="1"/>
        </p:nvGrpSpPr>
        <p:grpSpPr>
          <a:xfrm>
            <a:off x="429418" y="5887143"/>
            <a:ext cx="800098" cy="983557"/>
            <a:chOff x="429418" y="5836343"/>
            <a:chExt cx="800098" cy="983557"/>
          </a:xfrm>
        </p:grpSpPr>
        <p:pic>
          <p:nvPicPr>
            <p:cNvPr id="18" name="Bildobjekt 17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77" y="5836343"/>
              <a:ext cx="715381" cy="887573"/>
            </a:xfrm>
            <a:prstGeom prst="rect">
              <a:avLst/>
            </a:prstGeom>
          </p:spPr>
        </p:pic>
        <p:sp>
          <p:nvSpPr>
            <p:cNvPr id="19" name="textruta 18"/>
            <p:cNvSpPr txBox="1"/>
            <p:nvPr userDrawn="1"/>
          </p:nvSpPr>
          <p:spPr>
            <a:xfrm>
              <a:off x="429418" y="6358235"/>
              <a:ext cx="800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8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5" r:id="rId5"/>
    <p:sldLayoutId id="2147483658" r:id="rId6"/>
    <p:sldLayoutId id="2147483653" r:id="rId7"/>
    <p:sldLayoutId id="2147483651" r:id="rId8"/>
    <p:sldLayoutId id="2147483652" r:id="rId9"/>
    <p:sldLayoutId id="21474836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po@vgregion.se" TargetMode="External"/><Relationship Id="rId2" Type="http://schemas.openxmlformats.org/officeDocument/2006/relationships/hyperlink" Target="https://www.inera.se/tjanster/nationell-patientoversikt-npo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50582" y="1334704"/>
            <a:ext cx="6303373" cy="2372967"/>
          </a:xfrm>
        </p:spPr>
        <p:txBody>
          <a:bodyPr>
            <a:normAutofit/>
          </a:bodyPr>
          <a:lstStyle/>
          <a:p>
            <a:r>
              <a:rPr lang="sv-SE" b="1" dirty="0"/>
              <a:t>NPÖ</a:t>
            </a:r>
            <a:br>
              <a:rPr lang="sv-SE" b="1" dirty="0"/>
            </a:br>
            <a:r>
              <a:rPr lang="sv-SE" sz="4400" b="1" dirty="0"/>
              <a:t>Nationell </a:t>
            </a:r>
            <a:r>
              <a:rPr lang="sv-SE" sz="4400" b="1" dirty="0" err="1"/>
              <a:t>patientöversikt</a:t>
            </a:r>
            <a:endParaRPr lang="sv-SE" sz="4400" b="1" dirty="0"/>
          </a:p>
        </p:txBody>
      </p:sp>
    </p:spTree>
    <p:extLst>
      <p:ext uri="{BB962C8B-B14F-4D97-AF65-F5344CB8AC3E}">
        <p14:creationId xmlns:p14="http://schemas.microsoft.com/office/powerpoint/2010/main" val="3548534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07" y="931229"/>
            <a:ext cx="7132938" cy="45541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267" y="1851553"/>
            <a:ext cx="3334801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59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507" y="383783"/>
            <a:ext cx="6212390" cy="5226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98" y="3737318"/>
            <a:ext cx="4615072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5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v-SE" kern="0" dirty="0"/>
              <a:t>Journalöversikt</a:t>
            </a:r>
            <a:br>
              <a:rPr lang="sv-SE" kern="0" dirty="0"/>
            </a:br>
            <a:r>
              <a:rPr lang="sv-SE" sz="3600" kern="0" dirty="0"/>
              <a:t>Tidslinje</a:t>
            </a:r>
            <a:r>
              <a:rPr lang="sv-SE" kern="0" dirty="0"/>
              <a:t>			          </a:t>
            </a:r>
            <a:r>
              <a:rPr lang="sv-SE" sz="3600" kern="0" dirty="0"/>
              <a:t>Kalender</a:t>
            </a:r>
            <a:br>
              <a:rPr lang="sv-SE" kern="0" dirty="0"/>
            </a:b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020" y="1401315"/>
            <a:ext cx="8272989" cy="4194412"/>
          </a:xfrm>
          <a:prstGeom prst="rect">
            <a:avLst/>
          </a:prstGeom>
        </p:spPr>
      </p:pic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504825" y="1989138"/>
            <a:ext cx="8134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Nationell tjänst 		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gemensam för samtliga Landsting och kommuner samt de privata vårdgivare som ansluter sig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en anslutning/vårdgivare och journalsystem</a:t>
            </a:r>
            <a:br>
              <a:rPr kumimoji="0" lang="sv-SE" alt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</a:br>
            <a:endParaRPr kumimoji="0" lang="sv-SE" altLang="sv-S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Konsument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Producent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sv-SE" altLang="sv-SE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657225" y="2141538"/>
            <a:ext cx="813435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altLang="sv-SE" dirty="0">
                <a:solidFill>
                  <a:schemeClr val="bg1"/>
                </a:solidFill>
              </a:rPr>
              <a:t>Nationell tjänst 		</a:t>
            </a:r>
          </a:p>
          <a:p>
            <a:pPr lvl="1">
              <a:defRPr/>
            </a:pPr>
            <a:r>
              <a:rPr lang="sv-SE" altLang="sv-SE" dirty="0">
                <a:solidFill>
                  <a:schemeClr val="bg1"/>
                </a:solidFill>
              </a:rPr>
              <a:t>gemensam för samtliga Landsting och kommuner samt de privata vårdgivare som ansluter sig </a:t>
            </a:r>
          </a:p>
          <a:p>
            <a:pPr marL="457200" lvl="1" indent="0">
              <a:buFontTx/>
              <a:buNone/>
              <a:defRPr/>
            </a:pPr>
            <a:endParaRPr lang="sv-SE" altLang="sv-SE" sz="8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sv-SE" altLang="sv-SE" dirty="0">
                <a:solidFill>
                  <a:schemeClr val="bg1"/>
                </a:solidFill>
              </a:rPr>
              <a:t>en anslutning/vårdgivare och journalsystem</a:t>
            </a:r>
            <a:br>
              <a:rPr lang="sv-SE" altLang="sv-SE" dirty="0">
                <a:solidFill>
                  <a:schemeClr val="bg1"/>
                </a:solidFill>
              </a:rPr>
            </a:br>
            <a:endParaRPr lang="sv-SE" altLang="sv-SE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sv-SE" altLang="sv-SE" dirty="0">
                <a:solidFill>
                  <a:schemeClr val="bg1"/>
                </a:solidFill>
              </a:rPr>
              <a:t>Konsument</a:t>
            </a:r>
          </a:p>
          <a:p>
            <a:pPr>
              <a:defRPr/>
            </a:pPr>
            <a:r>
              <a:rPr lang="sv-SE" altLang="sv-SE" dirty="0">
                <a:solidFill>
                  <a:schemeClr val="bg1"/>
                </a:solidFill>
              </a:rPr>
              <a:t>Producent</a:t>
            </a:r>
          </a:p>
          <a:p>
            <a:pPr>
              <a:defRPr/>
            </a:pPr>
            <a:endParaRPr lang="sv-SE" altLang="sv-SE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013" y="1221409"/>
            <a:ext cx="2577501" cy="42005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334" y="1221409"/>
            <a:ext cx="3722247" cy="40596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63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56" y="972725"/>
            <a:ext cx="7643568" cy="4043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073" y="1146146"/>
            <a:ext cx="2969009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3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42" y="1060467"/>
            <a:ext cx="9201150" cy="3895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ruta 2"/>
          <p:cNvSpPr txBox="1"/>
          <p:nvPr/>
        </p:nvSpPr>
        <p:spPr>
          <a:xfrm>
            <a:off x="7910060" y="2084999"/>
            <a:ext cx="304043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Genom att markera en rad i listan kan man läsa mera, t ex hela Journalanteckningen</a:t>
            </a:r>
          </a:p>
        </p:txBody>
      </p:sp>
    </p:spTree>
    <p:extLst>
      <p:ext uri="{BB962C8B-B14F-4D97-AF65-F5344CB8AC3E}">
        <p14:creationId xmlns:p14="http://schemas.microsoft.com/office/powerpoint/2010/main" val="3797559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1793" y="365125"/>
            <a:ext cx="10802007" cy="4790199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/>
              <a:t> </a:t>
            </a:r>
            <a:br>
              <a:rPr lang="sv-SE" b="1"/>
            </a:br>
            <a:r>
              <a:rPr lang="sv-SE" sz="4800" b="1"/>
              <a:t>Tack</a:t>
            </a:r>
            <a:r>
              <a:rPr lang="sv-SE" sz="4800" b="1" dirty="0"/>
              <a:t>!</a:t>
            </a:r>
            <a:br>
              <a:rPr lang="sv-SE" dirty="0"/>
            </a:br>
            <a:br>
              <a:rPr lang="sv-SE" sz="3100" dirty="0"/>
            </a:br>
            <a:br>
              <a:rPr lang="sv-SE" sz="3100" dirty="0"/>
            </a:br>
            <a:r>
              <a:rPr lang="sv-SE" dirty="0"/>
              <a:t>Läs mer om NPÖ: </a:t>
            </a:r>
            <a:br>
              <a:rPr lang="sv-SE" dirty="0"/>
            </a:br>
            <a:r>
              <a:rPr lang="sv-SE" sz="3200" dirty="0">
                <a:hlinkClick r:id="rId2"/>
              </a:rPr>
              <a:t>https://www.inera.se/tjanster/nationell-patientoversikt-npo/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Frågor om NPÖ? </a:t>
            </a:r>
            <a:r>
              <a:rPr lang="sv-SE" sz="3100" dirty="0">
                <a:hlinkClick r:id="rId3"/>
              </a:rPr>
              <a:t>npo@vgregion.se</a:t>
            </a:r>
            <a:br>
              <a:rPr lang="sv-SE" sz="3100" dirty="0"/>
            </a:br>
            <a:br>
              <a:rPr lang="sv-SE" dirty="0"/>
            </a:br>
            <a:br>
              <a:rPr lang="sv-SE" sz="3200" dirty="0"/>
            </a:b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75256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b="1" dirty="0"/>
              <a:t>Anslutning NPÖ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v-SE" altLang="sv-SE" dirty="0"/>
          </a:p>
          <a:p>
            <a:pPr>
              <a:defRPr/>
            </a:pPr>
            <a:r>
              <a:rPr lang="sv-SE" altLang="sv-SE" dirty="0"/>
              <a:t>Nationell tjänst 		</a:t>
            </a:r>
          </a:p>
          <a:p>
            <a:pPr lvl="1">
              <a:defRPr/>
            </a:pPr>
            <a:r>
              <a:rPr lang="sv-SE" altLang="sv-SE" dirty="0"/>
              <a:t>gemensam för samtliga Landsting och kommuner samt de privata vårdgivare som ansluter sig </a:t>
            </a:r>
          </a:p>
          <a:p>
            <a:pPr marL="457200" lvl="1" indent="0">
              <a:buFontTx/>
              <a:buNone/>
              <a:defRPr/>
            </a:pPr>
            <a:endParaRPr lang="sv-SE" altLang="sv-SE" sz="800" dirty="0"/>
          </a:p>
          <a:p>
            <a:pPr lvl="1">
              <a:defRPr/>
            </a:pPr>
            <a:r>
              <a:rPr lang="sv-SE" altLang="sv-SE" dirty="0"/>
              <a:t>en anslutning/vårdgivare och journalsystem</a:t>
            </a:r>
            <a:br>
              <a:rPr lang="sv-SE" altLang="sv-SE" dirty="0"/>
            </a:br>
            <a:endParaRPr lang="sv-SE" altLang="sv-SE" dirty="0"/>
          </a:p>
          <a:p>
            <a:pPr>
              <a:defRPr/>
            </a:pPr>
            <a:r>
              <a:rPr lang="sv-SE" altLang="sv-SE" dirty="0"/>
              <a:t>Konsument</a:t>
            </a:r>
          </a:p>
          <a:p>
            <a:pPr>
              <a:defRPr/>
            </a:pPr>
            <a:r>
              <a:rPr lang="sv-SE" altLang="sv-SE" dirty="0"/>
              <a:t>Producent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596" y="4304324"/>
            <a:ext cx="1676545" cy="640135"/>
          </a:xfrm>
          <a:prstGeom prst="rect">
            <a:avLst/>
          </a:prstGeom>
        </p:spPr>
      </p:pic>
      <p:pic>
        <p:nvPicPr>
          <p:cNvPr id="5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94" y="4201509"/>
            <a:ext cx="12668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94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b="1" dirty="0"/>
              <a:t>Start i Västra Götaland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sv-SE" altLang="sv-SE" dirty="0"/>
              <a:t>Sjukhus </a:t>
            </a:r>
            <a:r>
              <a:rPr lang="sv-SE" altLang="sv-SE" sz="2000" dirty="0"/>
              <a:t>(Melior)</a:t>
            </a:r>
            <a:br>
              <a:rPr lang="sv-SE" altLang="sv-SE" dirty="0"/>
            </a:br>
            <a:r>
              <a:rPr lang="sv-SE" altLang="sv-SE" dirty="0"/>
              <a:t>- </a:t>
            </a:r>
            <a:r>
              <a:rPr lang="sv-SE" altLang="sv-SE" sz="2000" dirty="0"/>
              <a:t>konsument och producent (start dec -13) </a:t>
            </a:r>
            <a:br>
              <a:rPr lang="sv-SE" altLang="sv-SE" sz="2000" dirty="0"/>
            </a:br>
            <a:endParaRPr lang="sv-SE" altLang="sv-SE" sz="2000" dirty="0"/>
          </a:p>
          <a:p>
            <a:pPr>
              <a:defRPr/>
            </a:pPr>
            <a:r>
              <a:rPr lang="sv-SE" altLang="sv-SE" dirty="0"/>
              <a:t>Sjukvårdsrådgivningen </a:t>
            </a:r>
            <a:r>
              <a:rPr lang="sv-SE" altLang="sv-SE" sz="2000" dirty="0"/>
              <a:t>(Rådgivningsstöd)</a:t>
            </a:r>
          </a:p>
          <a:p>
            <a:pPr marL="457200" lvl="1" indent="0">
              <a:buFontTx/>
              <a:buNone/>
              <a:defRPr/>
            </a:pPr>
            <a:r>
              <a:rPr lang="sv-SE" altLang="sv-SE" sz="2000" dirty="0"/>
              <a:t>- producent (Q4 2014) – konsument (2017)</a:t>
            </a:r>
            <a:br>
              <a:rPr lang="sv-SE" altLang="sv-SE" sz="2000" dirty="0"/>
            </a:br>
            <a:endParaRPr lang="sv-SE" altLang="sv-SE" sz="2000" dirty="0"/>
          </a:p>
          <a:p>
            <a:pPr>
              <a:defRPr/>
            </a:pPr>
            <a:r>
              <a:rPr lang="sv-SE" altLang="sv-SE" dirty="0"/>
              <a:t>Kommuner </a:t>
            </a:r>
            <a:r>
              <a:rPr lang="sv-SE" altLang="sv-SE" sz="2000" dirty="0"/>
              <a:t>(40 av 49 idag)</a:t>
            </a:r>
          </a:p>
          <a:p>
            <a:pPr marL="457200" lvl="1" indent="0">
              <a:buFontTx/>
              <a:buNone/>
              <a:defRPr/>
            </a:pPr>
            <a:r>
              <a:rPr lang="sv-SE" altLang="sv-SE" sz="2000" dirty="0"/>
              <a:t>- konsument (2014)</a:t>
            </a:r>
            <a:br>
              <a:rPr lang="sv-SE" altLang="sv-SE" sz="2000" dirty="0"/>
            </a:br>
            <a:endParaRPr lang="sv-SE" altLang="sv-SE" sz="2000" dirty="0"/>
          </a:p>
          <a:p>
            <a:pPr>
              <a:defRPr/>
            </a:pPr>
            <a:r>
              <a:rPr lang="sv-SE" altLang="sv-SE" dirty="0" err="1"/>
              <a:t>AsynjaVisph</a:t>
            </a:r>
            <a:r>
              <a:rPr lang="sv-SE" altLang="sv-SE" dirty="0"/>
              <a:t>/</a:t>
            </a:r>
            <a:r>
              <a:rPr lang="sv-SE" altLang="sv-SE" dirty="0" err="1"/>
              <a:t>Närhälsan</a:t>
            </a:r>
            <a:endParaRPr lang="sv-SE" altLang="sv-SE" dirty="0"/>
          </a:p>
          <a:p>
            <a:pPr marL="0" indent="0">
              <a:buFontTx/>
              <a:buNone/>
              <a:defRPr/>
            </a:pPr>
            <a:r>
              <a:rPr lang="sv-SE" altLang="sv-SE" sz="2000" dirty="0"/>
              <a:t>     (konsument från start)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377" y="2738247"/>
            <a:ext cx="2694666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b="1" dirty="0"/>
              <a:t>Vad har hänt sen?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v-SE" altLang="sv-SE" dirty="0" err="1"/>
              <a:t>AsynjaVisph</a:t>
            </a:r>
            <a:r>
              <a:rPr lang="sv-SE" altLang="sv-SE" dirty="0"/>
              <a:t>/</a:t>
            </a:r>
            <a:r>
              <a:rPr lang="sv-SE" altLang="sv-SE" dirty="0" err="1"/>
              <a:t>Närhälsan</a:t>
            </a:r>
            <a:r>
              <a:rPr lang="sv-SE" altLang="sv-SE" dirty="0"/>
              <a:t>, </a:t>
            </a:r>
          </a:p>
          <a:p>
            <a:pPr marL="0" indent="0">
              <a:buFontTx/>
              <a:buNone/>
              <a:defRPr/>
            </a:pPr>
            <a:r>
              <a:rPr lang="sv-SE" altLang="sv-SE" dirty="0"/>
              <a:t>    (producent 1 november 2016) </a:t>
            </a:r>
          </a:p>
          <a:p>
            <a:pPr>
              <a:defRPr/>
            </a:pPr>
            <a:endParaRPr lang="sv-SE" altLang="sv-SE" sz="1800" dirty="0"/>
          </a:p>
          <a:p>
            <a:pPr>
              <a:defRPr/>
            </a:pPr>
            <a:r>
              <a:rPr lang="sv-SE" altLang="sv-SE" dirty="0"/>
              <a:t>Pilotprojekt ”Sluta Faxa Epikriser” </a:t>
            </a:r>
          </a:p>
          <a:p>
            <a:pPr marL="0" indent="0">
              <a:buNone/>
              <a:defRPr/>
            </a:pPr>
            <a:r>
              <a:rPr lang="sv-SE" altLang="sv-SE" dirty="0"/>
              <a:t>   (NU-sjukvården och Uddevalla kommun)</a:t>
            </a:r>
          </a:p>
          <a:p>
            <a:pPr>
              <a:defRPr/>
            </a:pPr>
            <a:endParaRPr lang="sv-SE" altLang="sv-SE" sz="1800" dirty="0"/>
          </a:p>
          <a:p>
            <a:pPr>
              <a:defRPr/>
            </a:pPr>
            <a:r>
              <a:rPr lang="sv-SE" altLang="sv-SE" dirty="0"/>
              <a:t>Första privata vårdgivare </a:t>
            </a:r>
          </a:p>
          <a:p>
            <a:pPr marL="0" indent="0">
              <a:buFontTx/>
              <a:buNone/>
              <a:defRPr/>
            </a:pPr>
            <a:r>
              <a:rPr lang="sv-SE" altLang="sv-SE" dirty="0"/>
              <a:t>    (Capio Lundby sjukhus)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884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b="1" dirty="0"/>
              <a:t>Vad visas i NPÖ från VGR?</a:t>
            </a:r>
            <a:br>
              <a:rPr lang="sv-SE" altLang="sv-SE" b="1" dirty="0"/>
            </a:br>
            <a:r>
              <a:rPr lang="sv-SE" altLang="sv-SE" sz="3200" b="1" dirty="0"/>
              <a:t>(3 år tillbaka + innevarande år)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77999" y="1434663"/>
            <a:ext cx="9575799" cy="421512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sv-SE" altLang="sv-SE" dirty="0"/>
          </a:p>
          <a:p>
            <a:pPr>
              <a:lnSpc>
                <a:spcPct val="150000"/>
              </a:lnSpc>
            </a:pPr>
            <a:r>
              <a:rPr lang="sv-SE" altLang="sv-SE" dirty="0"/>
              <a:t>Besök/Kontakter</a:t>
            </a:r>
          </a:p>
          <a:p>
            <a:pPr>
              <a:lnSpc>
                <a:spcPct val="150000"/>
              </a:lnSpc>
            </a:pPr>
            <a:r>
              <a:rPr lang="sv-SE" altLang="sv-SE" dirty="0"/>
              <a:t>Journaltext</a:t>
            </a:r>
          </a:p>
          <a:p>
            <a:pPr>
              <a:lnSpc>
                <a:spcPct val="150000"/>
              </a:lnSpc>
            </a:pPr>
            <a:r>
              <a:rPr lang="sv-SE" altLang="sv-SE" dirty="0"/>
              <a:t>Diagnoser</a:t>
            </a:r>
          </a:p>
          <a:p>
            <a:pPr>
              <a:lnSpc>
                <a:spcPct val="150000"/>
              </a:lnSpc>
            </a:pPr>
            <a:r>
              <a:rPr lang="sv-SE" altLang="sv-SE" dirty="0"/>
              <a:t>Uppmärksamhetsinformation </a:t>
            </a:r>
            <a:endParaRPr lang="sv-SE" altLang="sv-SE" sz="11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762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b="1" dirty="0"/>
              <a:t>Vad visas mer i NPÖ? </a:t>
            </a:r>
            <a:br>
              <a:rPr lang="sv-SE" altLang="sv-SE" b="1" dirty="0"/>
            </a:br>
            <a:r>
              <a:rPr lang="sv-SE" altLang="sv-SE" sz="3200" b="1" dirty="0"/>
              <a:t>(från andra producenter)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 dirty="0"/>
          </a:p>
          <a:p>
            <a:r>
              <a:rPr lang="sv-SE" altLang="sv-SE" dirty="0"/>
              <a:t>Läkemedelsförteckningen </a:t>
            </a:r>
            <a:r>
              <a:rPr lang="sv-SE" altLang="sv-SE" sz="2400" dirty="0"/>
              <a:t>(</a:t>
            </a:r>
            <a:r>
              <a:rPr lang="sv-SE" altLang="sv-SE" sz="2400" dirty="0" err="1"/>
              <a:t>eHälsmyndigheten</a:t>
            </a:r>
            <a:r>
              <a:rPr lang="sv-SE" altLang="sv-SE" sz="2400" dirty="0"/>
              <a:t>)</a:t>
            </a:r>
          </a:p>
          <a:p>
            <a:endParaRPr lang="sv-SE" altLang="sv-SE" dirty="0"/>
          </a:p>
          <a:p>
            <a:r>
              <a:rPr lang="sv-SE" altLang="sv-SE" dirty="0"/>
              <a:t>Andra informationsmängder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346" y="2792486"/>
            <a:ext cx="1164178" cy="241836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4638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b="1" dirty="0"/>
              <a:t>Vad pågår i VGR 2018?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 dirty="0"/>
          </a:p>
          <a:p>
            <a:r>
              <a:rPr lang="sv-SE" altLang="sv-SE" dirty="0"/>
              <a:t>Anslutning Labbsvar, klinisk kemi </a:t>
            </a:r>
            <a:r>
              <a:rPr lang="sv-SE" altLang="sv-SE" sz="1800" dirty="0"/>
              <a:t>(Start </a:t>
            </a:r>
            <a:r>
              <a:rPr lang="sv-SE" altLang="sv-SE" sz="1800" dirty="0" err="1"/>
              <a:t>Närhälsan</a:t>
            </a:r>
            <a:r>
              <a:rPr lang="sv-SE" altLang="sv-SE" sz="1800" dirty="0"/>
              <a:t> och sedan sjukhus)</a:t>
            </a:r>
          </a:p>
          <a:p>
            <a:endParaRPr lang="sv-SE" altLang="sv-SE" sz="800" dirty="0"/>
          </a:p>
          <a:p>
            <a:r>
              <a:rPr lang="sv-SE" altLang="sv-SE" dirty="0"/>
              <a:t>Anslutning av Journalia </a:t>
            </a:r>
            <a:r>
              <a:rPr lang="sv-SE" altLang="sv-SE" sz="1800" dirty="0"/>
              <a:t>(Journal för AK- och Diabetes-mottagningar)</a:t>
            </a:r>
          </a:p>
          <a:p>
            <a:endParaRPr lang="sv-SE" altLang="sv-SE" sz="800" dirty="0"/>
          </a:p>
          <a:p>
            <a:r>
              <a:rPr lang="sv-SE" altLang="sv-SE" dirty="0"/>
              <a:t>Anslutning Obstetrix </a:t>
            </a:r>
            <a:r>
              <a:rPr lang="sv-SE" altLang="sv-SE" sz="1800" dirty="0"/>
              <a:t>(Journal för mödrahälsovård och förlossning)</a:t>
            </a:r>
          </a:p>
          <a:p>
            <a:endParaRPr lang="sv-SE" altLang="sv-SE" sz="1200" dirty="0"/>
          </a:p>
          <a:p>
            <a:r>
              <a:rPr lang="sv-SE" altLang="sv-SE" sz="2000" dirty="0"/>
              <a:t>Diskuterar anslutning Läkemedel </a:t>
            </a:r>
            <a:endParaRPr lang="sv-SE" altLang="sv-SE" sz="1200" dirty="0"/>
          </a:p>
          <a:p>
            <a:r>
              <a:rPr lang="sv-SE" altLang="sv-SE" sz="2000" dirty="0"/>
              <a:t>Diskuterar anslutning Vaccinationer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203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b="1" dirty="0"/>
              <a:t>NPÖ – enbart en läsfunktion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defRPr/>
            </a:pPr>
            <a:endParaRPr lang="sv-SE" dirty="0"/>
          </a:p>
          <a:p>
            <a:pPr marL="457200" indent="-457200">
              <a:defRPr/>
            </a:pPr>
            <a:r>
              <a:rPr lang="sv-SE" dirty="0"/>
              <a:t>Ingen information lagras i NPÖ</a:t>
            </a:r>
            <a:br>
              <a:rPr lang="sv-SE" dirty="0"/>
            </a:br>
            <a:endParaRPr lang="sv-SE" dirty="0"/>
          </a:p>
          <a:p>
            <a:pPr marL="457200" indent="-457200">
              <a:defRPr/>
            </a:pPr>
            <a:r>
              <a:rPr lang="sv-SE" dirty="0"/>
              <a:t>En slagning visar det som finns i respektive anslutet system just i stunden</a:t>
            </a:r>
            <a:br>
              <a:rPr lang="sv-SE" dirty="0"/>
            </a:br>
            <a:endParaRPr lang="sv-SE" dirty="0"/>
          </a:p>
          <a:p>
            <a:pPr marL="457200" indent="-457200">
              <a:defRPr/>
            </a:pPr>
            <a:r>
              <a:rPr lang="sv-SE" dirty="0"/>
              <a:t>Även osignerad information visas</a:t>
            </a:r>
            <a:br>
              <a:rPr lang="sv-SE" dirty="0"/>
            </a:br>
            <a:endParaRPr lang="sv-SE" dirty="0"/>
          </a:p>
          <a:p>
            <a:pPr marL="457200" indent="-457200">
              <a:defRPr/>
            </a:pPr>
            <a:r>
              <a:rPr lang="sv-SE" dirty="0"/>
              <a:t>Ingen utskriftsfunktion – original info finns i respektive system</a:t>
            </a:r>
          </a:p>
        </p:txBody>
      </p:sp>
    </p:spTree>
    <p:extLst>
      <p:ext uri="{BB962C8B-B14F-4D97-AF65-F5344CB8AC3E}">
        <p14:creationId xmlns:p14="http://schemas.microsoft.com/office/powerpoint/2010/main" val="272052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7998" y="108304"/>
            <a:ext cx="9575800" cy="1325563"/>
          </a:xfrm>
        </p:spPr>
        <p:txBody>
          <a:bodyPr/>
          <a:lstStyle/>
          <a:p>
            <a:pPr algn="ctr"/>
            <a:r>
              <a:rPr lang="sv-SE" altLang="sv-SE" b="1" dirty="0"/>
              <a:t>Åtkomst till NPÖ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dirty="0"/>
              <a:t>Patientbundet uthopp ifrån journalsystemet</a:t>
            </a:r>
            <a:br>
              <a:rPr lang="sv-SE" altLang="sv-SE" dirty="0"/>
            </a:br>
            <a:endParaRPr lang="sv-SE" altLang="sv-SE" dirty="0"/>
          </a:p>
          <a:p>
            <a:r>
              <a:rPr lang="sv-SE" altLang="sv-SE" dirty="0"/>
              <a:t>Personligt medarbetaruppdrag för att komma åt Sammanhållen journalföring</a:t>
            </a:r>
            <a:br>
              <a:rPr lang="sv-SE" altLang="sv-SE" dirty="0"/>
            </a:br>
            <a:endParaRPr lang="sv-SE" altLang="sv-SE" dirty="0"/>
          </a:p>
          <a:p>
            <a:r>
              <a:rPr lang="sv-SE" altLang="sv-SE" dirty="0"/>
              <a:t>Inloggning med SITHS-kort</a:t>
            </a:r>
            <a:br>
              <a:rPr lang="sv-SE" altLang="sv-SE" dirty="0"/>
            </a:br>
            <a:endParaRPr lang="sv-SE" altLang="sv-SE" dirty="0"/>
          </a:p>
          <a:p>
            <a:r>
              <a:rPr lang="sv-SE" altLang="sv-SE" dirty="0"/>
              <a:t>Patientens samtycke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974" y="3541513"/>
            <a:ext cx="74377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12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I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298"/>
      </a:accent1>
      <a:accent2>
        <a:srgbClr val="582C83"/>
      </a:accent2>
      <a:accent3>
        <a:srgbClr val="A8AD00"/>
      </a:accent3>
      <a:accent4>
        <a:srgbClr val="F2A900"/>
      </a:accent4>
      <a:accent5>
        <a:srgbClr val="4A773C"/>
      </a:accent5>
      <a:accent6>
        <a:srgbClr val="9D2235"/>
      </a:accent6>
      <a:hlink>
        <a:srgbClr val="A8AD00"/>
      </a:hlink>
      <a:folHlink>
        <a:srgbClr val="582C83"/>
      </a:folHlink>
    </a:clrScheme>
    <a:fontScheme name="GI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Rökfärgat gla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815B0183-F518-45B1-8305-430C25CD4829}" vid="{08E49632-01C0-4481-925F-B58FB4E6D2D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 konferens 180530</Template>
  <TotalTime>9</TotalTime>
  <Words>158</Words>
  <Application>Microsoft Office PowerPoint</Application>
  <PresentationFormat>Bredbild</PresentationFormat>
  <Paragraphs>73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NPÖ Nationell patientöversikt</vt:lpstr>
      <vt:lpstr>Anslutning NPÖ</vt:lpstr>
      <vt:lpstr>Start i Västra Götaland</vt:lpstr>
      <vt:lpstr>Vad har hänt sen?</vt:lpstr>
      <vt:lpstr>Vad visas i NPÖ från VGR? (3 år tillbaka + innevarande år)</vt:lpstr>
      <vt:lpstr>Vad visas mer i NPÖ?  (från andra producenter)</vt:lpstr>
      <vt:lpstr>Vad pågår i VGR 2018?</vt:lpstr>
      <vt:lpstr>NPÖ – enbart en läsfunktion</vt:lpstr>
      <vt:lpstr>Åtkomst till NPÖ</vt:lpstr>
      <vt:lpstr>PowerPoint-presentation</vt:lpstr>
      <vt:lpstr>PowerPoint-presentation</vt:lpstr>
      <vt:lpstr>Journalöversikt Tidslinje             Kalender </vt:lpstr>
      <vt:lpstr>PowerPoint-presentation</vt:lpstr>
      <vt:lpstr>PowerPoint-presentation</vt:lpstr>
      <vt:lpstr>  Tack!   Läs mer om NPÖ:  https://www.inera.se/tjanster/nationell-patientoversikt-npo/  Frågor om NPÖ? npo@vgregion.se   </vt:lpstr>
    </vt:vector>
  </TitlesOfParts>
  <Company>Västra Götalandsregionen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eTeam för välfärdsteknologi  - organisering, införande och användning av välfärdsteknologi i kommunal vård och omsorg</dc:title>
  <dc:creator>Linn Wallér</dc:creator>
  <cp:lastModifiedBy>Linn Wallér</cp:lastModifiedBy>
  <cp:revision>7</cp:revision>
  <dcterms:created xsi:type="dcterms:W3CDTF">2018-05-29T20:34:56Z</dcterms:created>
  <dcterms:modified xsi:type="dcterms:W3CDTF">2018-05-29T20:43:57Z</dcterms:modified>
</cp:coreProperties>
</file>