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8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8292" autoAdjust="0"/>
  </p:normalViewPr>
  <p:slideViewPr>
    <p:cSldViewPr snapToGrid="0">
      <p:cViewPr varScale="1">
        <p:scale>
          <a:sx n="64" d="100"/>
          <a:sy n="64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931E-DACF-464B-B063-557771E328D1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A51-7C6C-41C8-B133-9C2E16902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666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5"/>
            <a:ext cx="6303373" cy="23729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480182"/>
            <a:ext cx="63033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grpSp>
        <p:nvGrpSpPr>
          <p:cNvPr id="13" name="Grupp 12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4" name="Bildobjekt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1" name="Grupp 10"/>
          <p:cNvGrpSpPr/>
          <p:nvPr userDrawn="1"/>
        </p:nvGrpSpPr>
        <p:grpSpPr>
          <a:xfrm>
            <a:off x="429417" y="316336"/>
            <a:ext cx="1188367" cy="1364920"/>
            <a:chOff x="429418" y="5836343"/>
            <a:chExt cx="800098" cy="913088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7" name="textruta 16"/>
            <p:cNvSpPr txBox="1"/>
            <p:nvPr userDrawn="1"/>
          </p:nvSpPr>
          <p:spPr>
            <a:xfrm>
              <a:off x="429418" y="6358235"/>
              <a:ext cx="800098" cy="39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9" name="Bildobjekt 18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5"/>
            <p:cNvPicPr/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2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525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56300" y="987425"/>
            <a:ext cx="5399088" cy="4791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52588" y="2057400"/>
            <a:ext cx="3932237" cy="3721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17B09-CE66-4C58-90D3-89ADED3328FF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4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4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7" name="Bildobjekt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9" name="Rektangel 8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230" y="365125"/>
            <a:ext cx="1031657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1736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  <p:sp>
        <p:nvSpPr>
          <p:cNvPr id="8" name="Rektangel 7"/>
          <p:cNvSpPr/>
          <p:nvPr userDrawn="1"/>
        </p:nvSpPr>
        <p:spPr>
          <a:xfrm>
            <a:off x="152400" y="127000"/>
            <a:ext cx="1485900" cy="156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1300" y="365125"/>
            <a:ext cx="984408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73200" y="1790699"/>
            <a:ext cx="4816475" cy="714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73200" y="2505075"/>
            <a:ext cx="4816475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64300" y="1790699"/>
            <a:ext cx="4927600" cy="714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64300" y="2505075"/>
            <a:ext cx="4927600" cy="32734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cxnSp>
        <p:nvCxnSpPr>
          <p:cNvPr id="10" name="Rak 9"/>
          <p:cNvCxnSpPr/>
          <p:nvPr userDrawn="1"/>
        </p:nvCxnSpPr>
        <p:spPr>
          <a:xfrm>
            <a:off x="152400" y="5778500"/>
            <a:ext cx="118873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9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0" y="0"/>
            <a:ext cx="3930555" cy="69418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195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7195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9800" cy="365125"/>
          </a:xfrm>
          <a:prstGeom prst="rect">
            <a:avLst/>
          </a:prstGeom>
        </p:spPr>
        <p:txBody>
          <a:bodyPr/>
          <a:lstStyle/>
          <a:p>
            <a:fld id="{F09C5DA9-1119-4141-9A49-B394C8DEADF8}" type="datetimeFigureOut">
              <a:rPr lang="sv-SE" smtClean="0"/>
              <a:t>2018-05-29</a:t>
            </a:fld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6" name="Bildobjekt 15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5"/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2700" y="-1"/>
            <a:ext cx="6096000" cy="3416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6096000" y="3416299"/>
            <a:ext cx="6096000" cy="3441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72200" y="1409699"/>
            <a:ext cx="4241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44500" y="3660502"/>
            <a:ext cx="5181600" cy="1536989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3660502"/>
            <a:ext cx="5118100" cy="246380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21" name="Grupp 20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22" name="Bildobjekt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18" name="Grupp 17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24" name="Bildobjekt 23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"/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86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7999" y="1694561"/>
            <a:ext cx="9575799" cy="395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667325" y="5987165"/>
            <a:ext cx="1372945" cy="738369"/>
            <a:chOff x="9996866" y="5892574"/>
            <a:chExt cx="2053604" cy="1049305"/>
          </a:xfrm>
        </p:grpSpPr>
        <p:pic>
          <p:nvPicPr>
            <p:cNvPr id="12" name="Bildobjekt 11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"/>
            <a:stretch/>
          </p:blipFill>
          <p:spPr>
            <a:xfrm>
              <a:off x="10007599" y="6309004"/>
              <a:ext cx="2032139" cy="63287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866" y="5892574"/>
              <a:ext cx="2053604" cy="416430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2874505" y="6203510"/>
            <a:ext cx="6442990" cy="571206"/>
            <a:chOff x="3277785" y="6203510"/>
            <a:chExt cx="6442990" cy="571206"/>
          </a:xfrm>
        </p:grpSpPr>
        <p:pic>
          <p:nvPicPr>
            <p:cNvPr id="15" name="Bildobjekt 14" descr="C:\Users\lenla19\AppData\Local\Microsoft\Windows\Temporary Internet Files\Content.Outlook\P0UGEH69\Fyrbodals hälsoakademi_transparent bakgrund.pn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785" y="6203510"/>
              <a:ext cx="4654550" cy="41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5"/>
            <p:cNvPicPr/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8040623" y="6203510"/>
              <a:ext cx="1680152" cy="571206"/>
            </a:xfrm>
            <a:prstGeom prst="rect">
              <a:avLst/>
            </a:prstGeom>
          </p:spPr>
        </p:pic>
      </p:grpSp>
      <p:grpSp>
        <p:nvGrpSpPr>
          <p:cNvPr id="17" name="Grupp 16"/>
          <p:cNvGrpSpPr/>
          <p:nvPr userDrawn="1"/>
        </p:nvGrpSpPr>
        <p:grpSpPr>
          <a:xfrm>
            <a:off x="429418" y="5887143"/>
            <a:ext cx="800098" cy="983557"/>
            <a:chOff x="429418" y="5836343"/>
            <a:chExt cx="800098" cy="983557"/>
          </a:xfrm>
        </p:grpSpPr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77" y="5836343"/>
              <a:ext cx="715381" cy="887573"/>
            </a:xfrm>
            <a:prstGeom prst="rect">
              <a:avLst/>
            </a:prstGeom>
          </p:spPr>
        </p:pic>
        <p:sp>
          <p:nvSpPr>
            <p:cNvPr id="19" name="textruta 18"/>
            <p:cNvSpPr txBox="1"/>
            <p:nvPr userDrawn="1"/>
          </p:nvSpPr>
          <p:spPr>
            <a:xfrm>
              <a:off x="429418" y="6358235"/>
              <a:ext cx="800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0" dirty="0">
                  <a:solidFill>
                    <a:schemeClr val="accent1"/>
                  </a:solidFill>
                  <a:latin typeface="+mn-lt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8" r:id="rId6"/>
    <p:sldLayoutId id="2147483653" r:id="rId7"/>
    <p:sldLayoutId id="2147483651" r:id="rId8"/>
    <p:sldLayoutId id="2147483652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tkom.se/samverkansomraden/esamhalletdigitalisering/genomfordauppdragochprojekt/ehalsa/mobilitet/lerumdigitalasigneringslistor.4.99cec5e1477430727c47054.html" TargetMode="External"/><Relationship Id="rId2" Type="http://schemas.openxmlformats.org/officeDocument/2006/relationships/hyperlink" Target="https://www.sics.se/digital-signering-minskade-avvikelserna-och-stress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se/url?sa=i&amp;rct=j&amp;q=&amp;esrc=s&amp;source=images&amp;cd=&amp;cad=rja&amp;uact=8&amp;ved=0ahUKEwiNiayg29TPAhWL2SwKHcC1CaQQjRwIBw&amp;url=http://www.letamaklare.se/maklare/vastra_gotaland/lerum.aspx&amp;bvm=bv.135475266,d.bGg&amp;psig=AFQjCNGjH5oMRUSNDp_JvekZqG7vO92MNw&amp;ust=14763426310332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7976" y="2107215"/>
            <a:ext cx="7112416" cy="2372967"/>
          </a:xfrm>
        </p:spPr>
        <p:txBody>
          <a:bodyPr/>
          <a:lstStyle/>
          <a:p>
            <a:r>
              <a:rPr lang="sv-SE" dirty="0"/>
              <a:t>Digitala signeringslistor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977" y="4538489"/>
            <a:ext cx="7112415" cy="1655762"/>
          </a:xfrm>
        </p:spPr>
        <p:txBody>
          <a:bodyPr/>
          <a:lstStyle/>
          <a:p>
            <a:r>
              <a:rPr lang="sv-SE" dirty="0"/>
              <a:t>Laila Calmstierna – leg sjuksköterska</a:t>
            </a:r>
          </a:p>
          <a:p>
            <a:r>
              <a:rPr lang="sv-SE" dirty="0"/>
              <a:t>Josefin Lunnevi – systemförvaltare </a:t>
            </a:r>
          </a:p>
        </p:txBody>
      </p:sp>
    </p:spTree>
    <p:extLst>
      <p:ext uri="{BB962C8B-B14F-4D97-AF65-F5344CB8AC3E}">
        <p14:creationId xmlns:p14="http://schemas.microsoft.com/office/powerpoint/2010/main" val="162238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66" y="731520"/>
            <a:ext cx="7761442" cy="43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Skillnader papper och digitalt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Färre givna vid behovs-läkemedel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Rehabinsatser signeras nu i nästan 100 % till skillnad från tidigare 80 %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Uteblivna signeringar upptäcks tidigare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3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 med digital signering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Behörighetsstyrt vem som kan signera vilken insats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Delegering kan läggas på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Tydligt vem som har signerat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Inga kladdiga instruktioner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97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Digitala signeringslistor i Lerum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Första två </a:t>
            </a:r>
            <a:r>
              <a:rPr lang="sv-SE" dirty="0" err="1"/>
              <a:t>Säbo</a:t>
            </a:r>
            <a:r>
              <a:rPr lang="sv-SE" dirty="0"/>
              <a:t> och ett LSS-boende 2014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Fyra </a:t>
            </a:r>
            <a:r>
              <a:rPr lang="sv-SE" dirty="0" err="1"/>
              <a:t>Säbo</a:t>
            </a:r>
            <a:r>
              <a:rPr lang="sv-SE" dirty="0"/>
              <a:t> februari 2015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Införande i ordinärt boende ska utredas under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01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till införandet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Granskning av signeringslistor 2013 visade att: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Det saknades signeringar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Det saknades namnförtydliganden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Otydliga instruktioner – överstrykningar, asterisker </a:t>
            </a:r>
            <a:r>
              <a:rPr lang="sv-SE" dirty="0" err="1"/>
              <a:t>etc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69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Underlättade vid införandet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Efterfrågan – omtyckt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Lättförståeligt system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Enkäter till personal under införandet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533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Dålig mottagning/</a:t>
            </a:r>
            <a:r>
              <a:rPr lang="sv-SE" dirty="0" err="1"/>
              <a:t>wifi</a:t>
            </a:r>
            <a:r>
              <a:rPr lang="sv-SE" dirty="0"/>
              <a:t> – kontrollera före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Rutiner och reservrutiner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Saknades rollfördelning – stödanvändare, förvaltare osv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76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SoL</a:t>
            </a:r>
            <a:r>
              <a:rPr lang="sv-SE" dirty="0"/>
              <a:t>-insatser – signera </a:t>
            </a:r>
            <a:r>
              <a:rPr lang="sv-SE" dirty="0" err="1"/>
              <a:t>egentid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Utreda eventuellt införande i hemtjänst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345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887885" y="1508820"/>
            <a:ext cx="1895382" cy="2308324"/>
          </a:xfrm>
          <a:prstGeom prst="rect">
            <a:avLst/>
          </a:prstGeom>
          <a:noFill/>
          <a:effectLst>
            <a:glow rad="127000">
              <a:srgbClr val="FFFF00"/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sv-SE" sz="1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37018" y="3441469"/>
            <a:ext cx="480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426928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mer information: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v-SE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https://www.sics.se/digital-signering-minskade-avvikelserna-och-stressen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v-SE" dirty="0"/>
          </a:p>
          <a:p>
            <a:pPr marL="0" indent="0">
              <a:buNone/>
            </a:pPr>
            <a:r>
              <a:rPr lang="sv-SE" dirty="0">
                <a:hlinkClick r:id="rId3"/>
              </a:rPr>
              <a:t>http://www.vastkom.se/samverkansomraden/esamhalletdigitalisering/genomfordauppdragochprojekt/ehalsa/mobilitet/lerumdigitalasigneringslistor.4.99cec5e1477430727c47054.html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24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Lerums kommun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Ca 40 000 invånare</a:t>
            </a:r>
          </a:p>
        </p:txBody>
      </p:sp>
      <p:pic>
        <p:nvPicPr>
          <p:cNvPr id="5" name="Picture 11" descr="Bildresultat för lerum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61" y="1432037"/>
            <a:ext cx="4437090" cy="35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98" y="3016251"/>
            <a:ext cx="3897963" cy="19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5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kern="0" dirty="0"/>
              <a:t>Lerums Hemsjukvård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sv-SE" altLang="sv-SE" dirty="0"/>
              <a:t>64 sjuksköterskor</a:t>
            </a:r>
          </a:p>
          <a:p>
            <a:pPr>
              <a:buNone/>
              <a:defRPr/>
            </a:pPr>
            <a:r>
              <a:rPr lang="sv-SE" altLang="sv-SE" dirty="0"/>
              <a:t>9 arbetsterapeuter</a:t>
            </a:r>
          </a:p>
          <a:p>
            <a:pPr>
              <a:buNone/>
              <a:defRPr/>
            </a:pPr>
            <a:r>
              <a:rPr lang="sv-SE" altLang="sv-SE" dirty="0"/>
              <a:t>9 fysioterapeuter</a:t>
            </a:r>
          </a:p>
          <a:p>
            <a:pPr>
              <a:spcBef>
                <a:spcPct val="0"/>
              </a:spcBef>
              <a:buNone/>
            </a:pPr>
            <a:endParaRPr lang="sv-SE" altLang="sv-SE" dirty="0"/>
          </a:p>
          <a:p>
            <a:pPr>
              <a:spcBef>
                <a:spcPct val="0"/>
              </a:spcBef>
              <a:buNone/>
            </a:pPr>
            <a:r>
              <a:rPr lang="sv-SE" altLang="sv-SE" dirty="0"/>
              <a:t>8 </a:t>
            </a:r>
            <a:r>
              <a:rPr lang="sv-SE" altLang="sv-SE" dirty="0" err="1"/>
              <a:t>Säbo</a:t>
            </a:r>
            <a:r>
              <a:rPr lang="sv-SE" altLang="sv-SE" dirty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/>
              <a:t>4 Distrikt 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/>
              <a:t>LSS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/>
              <a:t>Psykiatri</a:t>
            </a:r>
          </a:p>
          <a:p>
            <a:endParaRPr lang="sv-SE" dirty="0"/>
          </a:p>
        </p:txBody>
      </p:sp>
      <p:pic>
        <p:nvPicPr>
          <p:cNvPr id="4" name="Platshållare för innehåll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65" y="1690688"/>
            <a:ext cx="4461786" cy="3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1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Sjuksköterska i kommun kontra landsting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SOSFS 1997:14 – läkemedel får ges av delegerad omvårdnadspersonal.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Verksamheten bygger på att HSL-insatser delegeras till omvårdnadspersonal.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Sjuksköterskan har en mer konsultativ roll.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2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24541" y="156581"/>
            <a:ext cx="4235316" cy="57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09" y="2481670"/>
            <a:ext cx="4675435" cy="2875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79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1" descr="IMG_0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85" y="448438"/>
            <a:ext cx="3828398" cy="51015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1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663140"/>
            <a:ext cx="8445731" cy="46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63" y="301359"/>
            <a:ext cx="3948202" cy="534343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5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61" y="258410"/>
            <a:ext cx="3883888" cy="52032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0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95" y="1180407"/>
            <a:ext cx="8545550" cy="42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42" y="775466"/>
            <a:ext cx="3573999" cy="47830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15B0183-F518-45B1-8305-430C25CD4829}" vid="{08E49632-01C0-4481-925F-B58FB4E6D2D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konferens 180530</Template>
  <TotalTime>21</TotalTime>
  <Words>236</Words>
  <Application>Microsoft Office PowerPoint</Application>
  <PresentationFormat>Bredbild</PresentationFormat>
  <Paragraphs>71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Digitala signeringslistor</vt:lpstr>
      <vt:lpstr>Lerums kommun</vt:lpstr>
      <vt:lpstr>Lerums Hemsjukvård</vt:lpstr>
      <vt:lpstr>Sjuksköterska i kommun kontra landsting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Skillnader papper och digitalt</vt:lpstr>
      <vt:lpstr>Fördel med digital signering</vt:lpstr>
      <vt:lpstr>Digitala signeringslistor i Lerum</vt:lpstr>
      <vt:lpstr>Bakgrund till införandet </vt:lpstr>
      <vt:lpstr>Underlättade vid införandet </vt:lpstr>
      <vt:lpstr>Lärdomar</vt:lpstr>
      <vt:lpstr>Framtid</vt:lpstr>
      <vt:lpstr>PowerPoint-presentation</vt:lpstr>
      <vt:lpstr>För mer information: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eTeam för välfärdsteknologi  - organisering, införande och användning av välfärdsteknologi i kommunal vård och omsorg</dc:title>
  <dc:creator>Linn Wallér</dc:creator>
  <cp:lastModifiedBy>Linn Wallér</cp:lastModifiedBy>
  <cp:revision>9</cp:revision>
  <dcterms:created xsi:type="dcterms:W3CDTF">2018-05-29T20:34:56Z</dcterms:created>
  <dcterms:modified xsi:type="dcterms:W3CDTF">2018-05-29T20:56:02Z</dcterms:modified>
</cp:coreProperties>
</file>