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8"/>
    <a:srgbClr val="F2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78292" autoAdjust="0"/>
  </p:normalViewPr>
  <p:slideViewPr>
    <p:cSldViewPr snapToGrid="0">
      <p:cViewPr varScale="1">
        <p:scale>
          <a:sx n="64" d="100"/>
          <a:sy n="64" d="100"/>
        </p:scale>
        <p:origin x="7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0931E-DACF-464B-B063-557771E328D1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6CA51-7C6C-41C8-B133-9C2E169021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666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3929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8924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439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5112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3978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776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9091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6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7197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3099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0542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0359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592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0"/>
            <a:ext cx="53721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6" y="2107215"/>
            <a:ext cx="6303373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3033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grpSp>
        <p:nvGrpSpPr>
          <p:cNvPr id="13" name="Grupp 12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14" name="Bildobjekt 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5" name="Bildobjekt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11" name="Grupp 10"/>
          <p:cNvGrpSpPr/>
          <p:nvPr userDrawn="1"/>
        </p:nvGrpSpPr>
        <p:grpSpPr>
          <a:xfrm>
            <a:off x="429417" y="316336"/>
            <a:ext cx="1188367" cy="1364920"/>
            <a:chOff x="429418" y="5836343"/>
            <a:chExt cx="800098" cy="913088"/>
          </a:xfrm>
        </p:grpSpPr>
        <p:pic>
          <p:nvPicPr>
            <p:cNvPr id="16" name="Bildobjekt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7" name="textruta 16"/>
            <p:cNvSpPr txBox="1"/>
            <p:nvPr userDrawn="1"/>
          </p:nvSpPr>
          <p:spPr>
            <a:xfrm>
              <a:off x="429418" y="6358235"/>
              <a:ext cx="800098" cy="391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32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grpSp>
        <p:nvGrpSpPr>
          <p:cNvPr id="18" name="Grupp 17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9" name="Bildobjekt 18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5"/>
            <p:cNvPicPr/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32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525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6300" y="987425"/>
            <a:ext cx="5399088" cy="4791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52588" y="2057400"/>
            <a:ext cx="3932237" cy="3721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617B09-CE66-4C58-90D3-89ADED3328FF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74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0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7" name="Bildobjekt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9" name="Rektangel 8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173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6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94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1300" y="365125"/>
            <a:ext cx="984408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73200" y="1790699"/>
            <a:ext cx="4816475" cy="71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73200" y="2505075"/>
            <a:ext cx="4816475" cy="32734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64300" y="1790699"/>
            <a:ext cx="4927600" cy="714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64300" y="2505075"/>
            <a:ext cx="4927600" cy="32734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10" name="Rak 9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 userDrawn="1"/>
        </p:nvSpPr>
        <p:spPr>
          <a:xfrm>
            <a:off x="0" y="0"/>
            <a:ext cx="3930555" cy="694187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771958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71958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6" name="Bildobjekt 15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5"/>
            <p:cNvPicPr/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72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-12700" y="-1"/>
            <a:ext cx="6096000" cy="3416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 userDrawn="1"/>
        </p:nvSpPr>
        <p:spPr>
          <a:xfrm>
            <a:off x="6096000" y="3416299"/>
            <a:ext cx="6096000" cy="34417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72200" y="1409699"/>
            <a:ext cx="42418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4500" y="3660502"/>
            <a:ext cx="5181600" cy="1536989"/>
          </a:xfrm>
        </p:spPr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3660502"/>
            <a:ext cx="5118100" cy="24638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grpSp>
        <p:nvGrpSpPr>
          <p:cNvPr id="21" name="Grupp 20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18" name="Grupp 17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24" name="Bildobjekt 23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5"/>
            <p:cNvPicPr/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38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12" name="Bildobjekt 11"/>
            <p:cNvPicPr>
              <a:picLocks noChangeAspect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4" name="Bildobjekt 13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9" name="Grupp 8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5" name="Bildobjekt 14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5"/>
            <p:cNvPicPr/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  <p:grpSp>
        <p:nvGrpSpPr>
          <p:cNvPr id="17" name="Grupp 16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18" name="Bildobjekt 17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9" name="textruta 18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5" r:id="rId5"/>
    <p:sldLayoutId id="2147483658" r:id="rId6"/>
    <p:sldLayoutId id="2147483653" r:id="rId7"/>
    <p:sldLayoutId id="2147483651" r:id="rId8"/>
    <p:sldLayoutId id="2147483652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687976" y="2107215"/>
            <a:ext cx="6303373" cy="237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Vård på distans av diabetiker inom Närhälsan</a:t>
            </a: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687977" y="4538489"/>
            <a:ext cx="7787283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br>
              <a:rPr lang="sv-SE"/>
            </a:br>
            <a:br>
              <a:rPr lang="sv-SE"/>
            </a:br>
            <a:r>
              <a:rPr lang="sv-SE"/>
              <a:t>Nele Hasic &amp; Johan Olander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907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Resultat</a:t>
            </a:r>
            <a:endParaRPr sz="4400" i="0" u="none" strike="noStrike" cap="none">
              <a:solidFill>
                <a:schemeClr val="dk1"/>
              </a:solidFill>
            </a:endParaRPr>
          </a:p>
        </p:txBody>
      </p:sp>
      <p:graphicFrame>
        <p:nvGraphicFramePr>
          <p:cNvPr id="155" name="Shape 155"/>
          <p:cNvGraphicFramePr/>
          <p:nvPr/>
        </p:nvGraphicFramePr>
        <p:xfrm>
          <a:off x="1876775" y="1346150"/>
          <a:ext cx="3000000" cy="300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Arbetsuppgifter - Fysiskt möte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Arbetsuppgifter - Telefonuppföljning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1. Rådgivning kring medicinering, kost och motion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1. Rådgivning kring medicinering, kost och motion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2. Kontrollera och hantera blodsockernivåer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2. Kontrollera och hantera blodsockernivåer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3.  Beräkna och justera medicinering (insulin)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3. Beräkna och justera medicinering (insulin)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4. Behandla biverkningar kring medicinering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4. Behandla biverkningar kring medicinering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5. Receptförnyelse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5. Receptförnyelser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6. Ta mätvärden (vikt, längd, blodtryck)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6. Dokumentation i journalsystem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7. Kontrollera patientens fot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7. Tidsbokning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8. Registrera värden och dokumentera i system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8. Support av blodsockermätare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9. Behandla oro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9. Behandla oro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10. Motivera patient till egenvård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10. Motivera patient till egenvård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11. Ringa patient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12. Dela ut blodsockermätare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8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13. Upplärning / Support av blodsockermätare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56" name="Shape 156"/>
          <p:cNvSpPr/>
          <p:nvPr/>
        </p:nvSpPr>
        <p:spPr>
          <a:xfrm>
            <a:off x="216325" y="2023050"/>
            <a:ext cx="1386300" cy="5550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>
                <a:latin typeface="Calibri"/>
                <a:ea typeface="Calibri"/>
                <a:cs typeface="Calibri"/>
                <a:sym typeface="Calibri"/>
              </a:rPr>
              <a:t>Förändrad arbetsuppgift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16325" y="2946975"/>
            <a:ext cx="1386300" cy="5550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>
                <a:latin typeface="Calibri"/>
                <a:ea typeface="Calibri"/>
                <a:cs typeface="Calibri"/>
                <a:sym typeface="Calibri"/>
              </a:rPr>
              <a:t>Tillkommen arbetsuppgift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2271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Slutsats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Arbetsuppgifter förändras och tillkommer som följd av vård på distans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Vård på distans behåller samma kvalité på vård som ordinarie fysiska besök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-"/>
            </a:pPr>
            <a:r>
              <a:rPr lang="sv-SE"/>
              <a:t>Uppskattat av både vårdpersonal och patienter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Vård på distans bidrar till en mer patientcentrerad vård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4702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Slutsats - Förslag till framtida forskning</a:t>
            </a: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Telemedicin påverkar arbetsuppgifter inom Västra Götalandsregionens Närhälsan</a:t>
            </a:r>
            <a:br>
              <a:rPr lang="sv-SE"/>
            </a:b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Oklarheter kring exakt kostnadseffektivitet och ur ett ekonomistyrningsperspektiv kvarstår</a:t>
            </a:r>
            <a:br>
              <a:rPr lang="sv-SE"/>
            </a:br>
            <a:endParaRPr/>
          </a:p>
          <a:p>
            <a:pPr marL="457200" lvl="0" indent="-40640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Förslag att undersöka om mer avancerad telemedicin är en lämplig form av vård inom Närhälsan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68428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Tack för oss!</a:t>
            </a: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728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Introduktion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 i="1"/>
              <a:t>Nele Hasic &amp; Johan Olander</a:t>
            </a:r>
            <a:br>
              <a:rPr lang="sv-SE" i="1"/>
            </a:br>
            <a:endParaRPr i="1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 i="1"/>
              <a:t>Högskolan Väst </a:t>
            </a:r>
            <a:br>
              <a:rPr lang="sv-SE" i="1"/>
            </a:br>
            <a:endParaRPr i="1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 i="1"/>
              <a:t>Systemutveckling IT &amp; Samhälle</a:t>
            </a:r>
            <a:br>
              <a:rPr lang="sv-SE" i="1"/>
            </a:br>
            <a:endParaRPr i="1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 i="1"/>
              <a:t>Vård på distans av diabetiker inom Närhälsan</a:t>
            </a:r>
            <a:endParaRPr i="1"/>
          </a:p>
        </p:txBody>
      </p:sp>
    </p:spTree>
    <p:extLst>
      <p:ext uri="{BB962C8B-B14F-4D97-AF65-F5344CB8AC3E}">
        <p14:creationId xmlns:p14="http://schemas.microsoft.com/office/powerpoint/2010/main" val="208785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Bakgrund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778000" y="1603000"/>
            <a:ext cx="9575700" cy="3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sv-SE" sz="2400"/>
              <a:t>Samhälle digitaliseras i en allt snabbare takt</a:t>
            </a:r>
            <a:br>
              <a:rPr lang="sv-SE" sz="2400"/>
            </a:br>
            <a:endParaRPr sz="2400"/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 sz="2400"/>
              <a:t>Organisationer och medarbetare påverkas</a:t>
            </a:r>
            <a:br>
              <a:rPr lang="sv-SE" sz="2400"/>
            </a:br>
            <a:endParaRPr sz="2400"/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 sz="2400"/>
              <a:t>Offentlig vård inget undantag för detta</a:t>
            </a:r>
            <a:br>
              <a:rPr lang="sv-SE" sz="2400"/>
            </a:br>
            <a:endParaRPr sz="2400"/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sv-SE" sz="2400"/>
              <a:t>Digitaliseringen har möjliggjort vård på distans</a:t>
            </a:r>
            <a:br>
              <a:rPr lang="sv-SE" sz="2400"/>
            </a:br>
            <a:endParaRPr sz="2400"/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sv-SE" sz="2400"/>
              <a:t>Avsaknad i litteratur beskriver följder av vård på distans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1183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Frågeställning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i="1"/>
              <a:t>“Hur påverkar telemedicin diabetessköterskans arbetsuppgifter inom Västra Götalandsregionens Närhälsan?”</a:t>
            </a:r>
            <a:endParaRPr i="1"/>
          </a:p>
        </p:txBody>
      </p:sp>
    </p:spTree>
    <p:extLst>
      <p:ext uri="{BB962C8B-B14F-4D97-AF65-F5344CB8AC3E}">
        <p14:creationId xmlns:p14="http://schemas.microsoft.com/office/powerpoint/2010/main" val="109050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4300"/>
              <a:t>Metod - Tillvägagångssätt &amp; Respondenter</a:t>
            </a:r>
            <a:endParaRPr sz="4300"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777999" y="1643686"/>
            <a:ext cx="9575700" cy="39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rtl="0">
              <a:spcBef>
                <a:spcPts val="1000"/>
              </a:spcBef>
              <a:spcAft>
                <a:spcPts val="0"/>
              </a:spcAft>
              <a:buSzPts val="2400"/>
              <a:buChar char="-"/>
            </a:pPr>
            <a:r>
              <a:rPr lang="sv-SE" sz="2400"/>
              <a:t>Hermeneutisk ansats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 sz="2400"/>
              <a:t>Kvalitativ studie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 sz="2400"/>
              <a:t>Fallstudie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 sz="2400"/>
              <a:t>Tematisk analys</a:t>
            </a:r>
            <a:br>
              <a:rPr lang="sv-SE" sz="2400"/>
            </a:b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 sz="2400"/>
              <a:t>Teori, styrdokument och intervjuer som datainsamlingsmetod</a:t>
            </a:r>
            <a:br>
              <a:rPr lang="sv-SE" sz="2400"/>
            </a:b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 sz="2400"/>
              <a:t>Totalt 8 intervjuer utfördes med diabetessköterskor</a:t>
            </a:r>
            <a:endParaRPr sz="240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2000" i="1"/>
          </a:p>
        </p:txBody>
      </p:sp>
    </p:spTree>
    <p:extLst>
      <p:ext uri="{BB962C8B-B14F-4D97-AF65-F5344CB8AC3E}">
        <p14:creationId xmlns:p14="http://schemas.microsoft.com/office/powerpoint/2010/main" val="272416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Resultat - Spendering av tid</a:t>
            </a: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Fysiskt möte 45-60 minuter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/>
              <a:t>Sällan enbart ett hälsoproblem</a:t>
            </a:r>
            <a:endParaRPr/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Telefonuppföljning 3-10 minuter</a:t>
            </a:r>
            <a:endParaRPr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Stor variation i hur mycket tid som spenderas vid dator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/>
              <a:t>3 timmar</a:t>
            </a:r>
            <a:endParaRPr/>
          </a:p>
          <a:p>
            <a: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/>
              <a:t>7 timmar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9051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Resultat - Verktyg &amp; System</a:t>
            </a: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/>
              <a:t>Resultat från intervjuer visade på totalt 4 centrala verktyg</a:t>
            </a:r>
            <a:br>
              <a:rPr lang="sv-SE"/>
            </a:br>
            <a:endParaRPr/>
          </a:p>
          <a:p>
            <a:pPr marL="457200" lvl="0" indent="-4064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sv-SE">
                <a:solidFill>
                  <a:srgbClr val="000000"/>
                </a:solidFill>
              </a:rPr>
              <a:t>Blodsockermätare (Delas ut till diabetiker)</a:t>
            </a:r>
            <a:endParaRPr>
              <a:solidFill>
                <a:srgbClr val="000000"/>
              </a:solidFill>
            </a:endParaRPr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sv-SE">
                <a:solidFill>
                  <a:srgbClr val="000000"/>
                </a:solidFill>
              </a:rPr>
              <a:t>Blodtrycksmätare (Mäts på plats)</a:t>
            </a:r>
            <a:endParaRPr>
              <a:solidFill>
                <a:srgbClr val="000000"/>
              </a:solidFill>
            </a:endParaRPr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Telefon (Används för uppföljning av patienter)</a:t>
            </a:r>
            <a:endParaRPr/>
          </a:p>
          <a:p>
            <a:pPr marL="457200" lvl="0" indent="-40640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Diverse IS som Journalsystem m.m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02461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Resultat - Kompetens</a:t>
            </a: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i="1"/>
              <a:t>Diabetessköterskans kompetens</a:t>
            </a:r>
            <a:endParaRPr i="1"/>
          </a:p>
          <a:p>
            <a:pPr marL="457200" lvl="0" indent="-40640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Inga problem att lära sig och använda system och verktyg</a:t>
            </a:r>
            <a:endParaRPr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i="1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i="1"/>
              <a:t>Kompetensutmaningar - Vart ligger dem?</a:t>
            </a:r>
            <a:endParaRPr i="1"/>
          </a:p>
          <a:p>
            <a:pPr marL="457200" lvl="0" indent="-406400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Delat ansvar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/>
              <a:t>Politisk nivå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/>
              <a:t>Patientens digitala kompetens (ålder, språk, acceptans)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-SE"/>
              <a:t>Vårdpersonalens kompetens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6126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778000" y="365125"/>
            <a:ext cx="9575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Resultat - Förutsättningar &amp; Utmaningar</a:t>
            </a: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777999" y="1694561"/>
            <a:ext cx="9575700" cy="39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i="1"/>
              <a:t>Rekommenderar diabetessköterskor patienter att använda applikationer?</a:t>
            </a:r>
            <a:endParaRPr i="1"/>
          </a:p>
          <a:p>
            <a:pPr marL="457200" lvl="0" indent="-406400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Oklart om det ingår i den standardiserade vårdprocessen</a:t>
            </a: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Samtliga respondenter rekommenderar </a:t>
            </a: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Ålder, Kön, Kulturell bakgrund, Intresse</a:t>
            </a: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Respondenter ser positivt på applikationer</a:t>
            </a:r>
            <a:br>
              <a:rPr lang="sv-SE"/>
            </a:b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sv-SE"/>
              <a:t>Utmaningar kring motivation av egenvård kvarstår.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870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I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298"/>
      </a:accent1>
      <a:accent2>
        <a:srgbClr val="582C83"/>
      </a:accent2>
      <a:accent3>
        <a:srgbClr val="A8AD00"/>
      </a:accent3>
      <a:accent4>
        <a:srgbClr val="F2A900"/>
      </a:accent4>
      <a:accent5>
        <a:srgbClr val="4A773C"/>
      </a:accent5>
      <a:accent6>
        <a:srgbClr val="9D2235"/>
      </a:accent6>
      <a:hlink>
        <a:srgbClr val="A8AD00"/>
      </a:hlink>
      <a:folHlink>
        <a:srgbClr val="582C83"/>
      </a:folHlink>
    </a:clrScheme>
    <a:fontScheme name="GI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ökfärgat 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815B0183-F518-45B1-8305-430C25CD4829}" vid="{08E49632-01C0-4481-925F-B58FB4E6D2D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konferens 180530</Template>
  <TotalTime>27</TotalTime>
  <Words>393</Words>
  <Application>Microsoft Office PowerPoint</Application>
  <PresentationFormat>Bredbild</PresentationFormat>
  <Paragraphs>94</Paragraphs>
  <Slides>13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Vård på distans av diabetiker inom Närhälsan</vt:lpstr>
      <vt:lpstr>Introduktion</vt:lpstr>
      <vt:lpstr>Bakgrund</vt:lpstr>
      <vt:lpstr>Frågeställning</vt:lpstr>
      <vt:lpstr>Metod - Tillvägagångssätt &amp; Respondenter</vt:lpstr>
      <vt:lpstr>Resultat - Spendering av tid</vt:lpstr>
      <vt:lpstr>Resultat - Verktyg &amp; System</vt:lpstr>
      <vt:lpstr>Resultat - Kompetens</vt:lpstr>
      <vt:lpstr>Resultat - Förutsättningar &amp; Utmaningar</vt:lpstr>
      <vt:lpstr>Resultat</vt:lpstr>
      <vt:lpstr>Slutsats</vt:lpstr>
      <vt:lpstr>Slutsats - Förslag till framtida forskning</vt:lpstr>
      <vt:lpstr>Tack för oss!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eTeam för välfärdsteknologi  - organisering, införande och användning av välfärdsteknologi i kommunal vård och omsorg</dc:title>
  <dc:creator>Linn Wallér</dc:creator>
  <cp:lastModifiedBy>Linn Wallér</cp:lastModifiedBy>
  <cp:revision>13</cp:revision>
  <dcterms:created xsi:type="dcterms:W3CDTF">2018-05-29T20:34:56Z</dcterms:created>
  <dcterms:modified xsi:type="dcterms:W3CDTF">2018-05-29T21:02:15Z</dcterms:modified>
</cp:coreProperties>
</file>