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handoutMasterIdLst>
    <p:handoutMasterId r:id="rId21"/>
  </p:handoutMasterIdLst>
  <p:sldIdLst>
    <p:sldId id="274" r:id="rId3"/>
    <p:sldId id="257" r:id="rId4"/>
    <p:sldId id="267" r:id="rId5"/>
    <p:sldId id="268" r:id="rId6"/>
    <p:sldId id="269" r:id="rId7"/>
    <p:sldId id="258" r:id="rId8"/>
    <p:sldId id="273" r:id="rId9"/>
    <p:sldId id="259" r:id="rId10"/>
    <p:sldId id="260" r:id="rId11"/>
    <p:sldId id="261" r:id="rId12"/>
    <p:sldId id="262" r:id="rId13"/>
    <p:sldId id="263" r:id="rId14"/>
    <p:sldId id="264" r:id="rId15"/>
    <p:sldId id="270" r:id="rId16"/>
    <p:sldId id="265" r:id="rId17"/>
    <p:sldId id="266" r:id="rId18"/>
    <p:sldId id="272" r:id="rId19"/>
  </p:sldIdLst>
  <p:sldSz cx="12192000" cy="6858000"/>
  <p:notesSz cx="6794500" cy="9931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E0B4"/>
    <a:srgbClr val="A9D18E"/>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3" autoAdjust="0"/>
    <p:restoredTop sz="83475" autoAdjust="0"/>
  </p:normalViewPr>
  <p:slideViewPr>
    <p:cSldViewPr snapToGrid="0">
      <p:cViewPr varScale="1">
        <p:scale>
          <a:sx n="52" d="100"/>
          <a:sy n="52" d="100"/>
        </p:scale>
        <p:origin x="85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8645" y="0"/>
            <a:ext cx="2944283" cy="498295"/>
          </a:xfrm>
          <a:prstGeom prst="rect">
            <a:avLst/>
          </a:prstGeom>
        </p:spPr>
        <p:txBody>
          <a:bodyPr vert="horz" lIns="91440" tIns="45720" rIns="91440" bIns="45720" rtlCol="0"/>
          <a:lstStyle>
            <a:lvl1pPr algn="r">
              <a:defRPr sz="1200"/>
            </a:lvl1pPr>
          </a:lstStyle>
          <a:p>
            <a:fld id="{5060774D-BCD3-4287-AA98-8194AC321D50}" type="datetimeFigureOut">
              <a:rPr lang="sv-SE" smtClean="0"/>
              <a:t>2019-05-27</a:t>
            </a:fld>
            <a:endParaRPr lang="sv-SE"/>
          </a:p>
        </p:txBody>
      </p:sp>
      <p:sp>
        <p:nvSpPr>
          <p:cNvPr id="4" name="Platshållare för sidfot 3"/>
          <p:cNvSpPr>
            <a:spLocks noGrp="1"/>
          </p:cNvSpPr>
          <p:nvPr>
            <p:ph type="ftr" sz="quarter" idx="2"/>
          </p:nvPr>
        </p:nvSpPr>
        <p:spPr>
          <a:xfrm>
            <a:off x="0" y="9433107"/>
            <a:ext cx="2944283" cy="498294"/>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8645" y="9433107"/>
            <a:ext cx="2944283" cy="498294"/>
          </a:xfrm>
          <a:prstGeom prst="rect">
            <a:avLst/>
          </a:prstGeom>
        </p:spPr>
        <p:txBody>
          <a:bodyPr vert="horz" lIns="91440" tIns="45720" rIns="91440" bIns="45720" rtlCol="0" anchor="b"/>
          <a:lstStyle>
            <a:lvl1pPr algn="r">
              <a:defRPr sz="1200"/>
            </a:lvl1pPr>
          </a:lstStyle>
          <a:p>
            <a:fld id="{C3F25313-B4BD-4E0A-809E-D16B17969DA4}" type="slidenum">
              <a:rPr lang="sv-SE" smtClean="0"/>
              <a:t>‹#›</a:t>
            </a:fld>
            <a:endParaRPr lang="sv-SE"/>
          </a:p>
        </p:txBody>
      </p:sp>
    </p:spTree>
    <p:extLst>
      <p:ext uri="{BB962C8B-B14F-4D97-AF65-F5344CB8AC3E}">
        <p14:creationId xmlns:p14="http://schemas.microsoft.com/office/powerpoint/2010/main" val="647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B67B32D7-1342-4769-B72E-AFAF7703263B}" type="datetimeFigureOut">
              <a:rPr lang="sv-SE" smtClean="0"/>
              <a:t>2019-05-27</a:t>
            </a:fld>
            <a:endParaRPr lang="sv-SE"/>
          </a:p>
        </p:txBody>
      </p:sp>
      <p:sp>
        <p:nvSpPr>
          <p:cNvPr id="4" name="Platshållare för bildobjekt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3E95087A-6E87-439F-A615-8BA0EECB3B50}" type="slidenum">
              <a:rPr lang="sv-SE" smtClean="0"/>
              <a:t>‹#›</a:t>
            </a:fld>
            <a:endParaRPr lang="sv-SE"/>
          </a:p>
        </p:txBody>
      </p:sp>
    </p:spTree>
    <p:extLst>
      <p:ext uri="{BB962C8B-B14F-4D97-AF65-F5344CB8AC3E}">
        <p14:creationId xmlns:p14="http://schemas.microsoft.com/office/powerpoint/2010/main" val="1442373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C09431-F261-448F-945E-AE08FA95A1FC}"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032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2F555E03-923E-4B23-9765-D17433BD52D4}" type="slidenum">
              <a:rPr lang="sv-SE" smtClean="0"/>
              <a:t>4</a:t>
            </a:fld>
            <a:endParaRPr lang="sv-SE"/>
          </a:p>
        </p:txBody>
      </p:sp>
    </p:spTree>
    <p:extLst>
      <p:ext uri="{BB962C8B-B14F-4D97-AF65-F5344CB8AC3E}">
        <p14:creationId xmlns:p14="http://schemas.microsoft.com/office/powerpoint/2010/main" val="3003439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2F555E03-923E-4B23-9765-D17433BD52D4}" type="slidenum">
              <a:rPr lang="sv-SE" smtClean="0"/>
              <a:t>6</a:t>
            </a:fld>
            <a:endParaRPr lang="sv-SE"/>
          </a:p>
        </p:txBody>
      </p:sp>
    </p:spTree>
    <p:extLst>
      <p:ext uri="{BB962C8B-B14F-4D97-AF65-F5344CB8AC3E}">
        <p14:creationId xmlns:p14="http://schemas.microsoft.com/office/powerpoint/2010/main" val="1552281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2F555E03-923E-4B23-9765-D17433BD52D4}" type="slidenum">
              <a:rPr lang="sv-SE" smtClean="0"/>
              <a:t>9</a:t>
            </a:fld>
            <a:endParaRPr lang="sv-SE"/>
          </a:p>
        </p:txBody>
      </p:sp>
    </p:spTree>
    <p:extLst>
      <p:ext uri="{BB962C8B-B14F-4D97-AF65-F5344CB8AC3E}">
        <p14:creationId xmlns:p14="http://schemas.microsoft.com/office/powerpoint/2010/main" val="1336897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2F555E03-923E-4B23-9765-D17433BD52D4}" type="slidenum">
              <a:rPr lang="sv-SE" smtClean="0"/>
              <a:t>10</a:t>
            </a:fld>
            <a:endParaRPr lang="sv-SE"/>
          </a:p>
        </p:txBody>
      </p:sp>
    </p:spTree>
    <p:extLst>
      <p:ext uri="{BB962C8B-B14F-4D97-AF65-F5344CB8AC3E}">
        <p14:creationId xmlns:p14="http://schemas.microsoft.com/office/powerpoint/2010/main" val="3312212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2F555E03-923E-4B23-9765-D17433BD52D4}" type="slidenum">
              <a:rPr lang="sv-SE" smtClean="0"/>
              <a:t>11</a:t>
            </a:fld>
            <a:endParaRPr lang="sv-SE"/>
          </a:p>
        </p:txBody>
      </p:sp>
    </p:spTree>
    <p:extLst>
      <p:ext uri="{BB962C8B-B14F-4D97-AF65-F5344CB8AC3E}">
        <p14:creationId xmlns:p14="http://schemas.microsoft.com/office/powerpoint/2010/main" val="1901076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2F555E03-923E-4B23-9765-D17433BD52D4}" type="slidenum">
              <a:rPr lang="sv-SE" smtClean="0"/>
              <a:t>12</a:t>
            </a:fld>
            <a:endParaRPr lang="sv-SE"/>
          </a:p>
        </p:txBody>
      </p:sp>
    </p:spTree>
    <p:extLst>
      <p:ext uri="{BB962C8B-B14F-4D97-AF65-F5344CB8AC3E}">
        <p14:creationId xmlns:p14="http://schemas.microsoft.com/office/powerpoint/2010/main" val="3017537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35C5264-60B8-4DE7-A7A0-34E6F89707E7}" type="slidenum">
              <a:rPr lang="sv-SE" smtClean="0"/>
              <a:t>13</a:t>
            </a:fld>
            <a:endParaRPr lang="sv-SE"/>
          </a:p>
        </p:txBody>
      </p:sp>
    </p:spTree>
    <p:extLst>
      <p:ext uri="{BB962C8B-B14F-4D97-AF65-F5344CB8AC3E}">
        <p14:creationId xmlns:p14="http://schemas.microsoft.com/office/powerpoint/2010/main" val="15619506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2F555E03-923E-4B23-9765-D17433BD52D4}" type="slidenum">
              <a:rPr lang="sv-SE" smtClean="0"/>
              <a:t>14</a:t>
            </a:fld>
            <a:endParaRPr lang="sv-SE"/>
          </a:p>
        </p:txBody>
      </p:sp>
    </p:spTree>
    <p:extLst>
      <p:ext uri="{BB962C8B-B14F-4D97-AF65-F5344CB8AC3E}">
        <p14:creationId xmlns:p14="http://schemas.microsoft.com/office/powerpoint/2010/main" val="2894256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p>
            <a:fld id="{4E9E5861-911E-4336-818F-CA444B531EB2}" type="datetimeFigureOut">
              <a:rPr lang="sv-SE" smtClean="0"/>
              <a:t>2019-05-27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237E5FD-483A-4971-88E8-C135D9B8EA9D}" type="slidenum">
              <a:rPr lang="sv-SE" smtClean="0"/>
              <a:t>‹#›</a:t>
            </a:fld>
            <a:endParaRPr lang="sv-SE"/>
          </a:p>
        </p:txBody>
      </p:sp>
    </p:spTree>
    <p:extLst>
      <p:ext uri="{BB962C8B-B14F-4D97-AF65-F5344CB8AC3E}">
        <p14:creationId xmlns:p14="http://schemas.microsoft.com/office/powerpoint/2010/main" val="948705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E9E5861-911E-4336-818F-CA444B531EB2}" type="datetimeFigureOut">
              <a:rPr lang="sv-SE" smtClean="0"/>
              <a:t>2019-05-27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237E5FD-483A-4971-88E8-C135D9B8EA9D}" type="slidenum">
              <a:rPr lang="sv-SE" smtClean="0"/>
              <a:t>‹#›</a:t>
            </a:fld>
            <a:endParaRPr lang="sv-SE"/>
          </a:p>
        </p:txBody>
      </p:sp>
    </p:spTree>
    <p:extLst>
      <p:ext uri="{BB962C8B-B14F-4D97-AF65-F5344CB8AC3E}">
        <p14:creationId xmlns:p14="http://schemas.microsoft.com/office/powerpoint/2010/main" val="4087787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E9E5861-911E-4336-818F-CA444B531EB2}" type="datetimeFigureOut">
              <a:rPr lang="sv-SE" smtClean="0"/>
              <a:t>2019-05-27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237E5FD-483A-4971-88E8-C135D9B8EA9D}" type="slidenum">
              <a:rPr lang="sv-SE" smtClean="0"/>
              <a:t>‹#›</a:t>
            </a:fld>
            <a:endParaRPr lang="sv-SE"/>
          </a:p>
        </p:txBody>
      </p:sp>
    </p:spTree>
    <p:extLst>
      <p:ext uri="{BB962C8B-B14F-4D97-AF65-F5344CB8AC3E}">
        <p14:creationId xmlns:p14="http://schemas.microsoft.com/office/powerpoint/2010/main" val="1805284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pic>
        <p:nvPicPr>
          <p:cNvPr id="4" name="Bildobjekt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19900" y="0"/>
            <a:ext cx="5372100" cy="6858000"/>
          </a:xfrm>
          <a:prstGeom prst="rect">
            <a:avLst/>
          </a:prstGeom>
        </p:spPr>
      </p:pic>
      <p:sp>
        <p:nvSpPr>
          <p:cNvPr id="2" name="Rubrik 1"/>
          <p:cNvSpPr>
            <a:spLocks noGrp="1"/>
          </p:cNvSpPr>
          <p:nvPr>
            <p:ph type="ctrTitle"/>
          </p:nvPr>
        </p:nvSpPr>
        <p:spPr>
          <a:xfrm>
            <a:off x="687976" y="2107215"/>
            <a:ext cx="6303373" cy="2372967"/>
          </a:xfrm>
        </p:spPr>
        <p:txBody>
          <a:bodyPr anchor="b"/>
          <a:lstStyle>
            <a:lvl1pPr algn="ctr">
              <a:defRPr sz="6000"/>
            </a:lvl1pPr>
          </a:lstStyle>
          <a:p>
            <a:r>
              <a:rPr lang="sv-SE"/>
              <a:t>Klicka här för att ändra mall för rubrikformat</a:t>
            </a:r>
            <a:endParaRPr lang="sv-SE" dirty="0"/>
          </a:p>
        </p:txBody>
      </p:sp>
      <p:sp>
        <p:nvSpPr>
          <p:cNvPr id="3" name="Underrubrik 2"/>
          <p:cNvSpPr>
            <a:spLocks noGrp="1"/>
          </p:cNvSpPr>
          <p:nvPr>
            <p:ph type="subTitle" idx="1"/>
          </p:nvPr>
        </p:nvSpPr>
        <p:spPr>
          <a:xfrm>
            <a:off x="687977" y="4480182"/>
            <a:ext cx="630337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Tree>
    <p:extLst>
      <p:ext uri="{BB962C8B-B14F-4D97-AF65-F5344CB8AC3E}">
        <p14:creationId xmlns:p14="http://schemas.microsoft.com/office/powerpoint/2010/main" val="170090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535308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1_Endast rubrik">
    <p:spTree>
      <p:nvGrpSpPr>
        <p:cNvPr id="1" name=""/>
        <p:cNvGrpSpPr/>
        <p:nvPr/>
      </p:nvGrpSpPr>
      <p:grpSpPr>
        <a:xfrm>
          <a:off x="0" y="0"/>
          <a:ext cx="0" cy="0"/>
          <a:chOff x="0" y="0"/>
          <a:chExt cx="0" cy="0"/>
        </a:xfrm>
      </p:grpSpPr>
      <p:sp>
        <p:nvSpPr>
          <p:cNvPr id="9" name="Rektangel 8"/>
          <p:cNvSpPr/>
          <p:nvPr userDrawn="1"/>
        </p:nvSpPr>
        <p:spPr>
          <a:xfrm>
            <a:off x="152400" y="127000"/>
            <a:ext cx="1485900" cy="15636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037230" y="365125"/>
            <a:ext cx="10316570" cy="1325563"/>
          </a:xfrm>
        </p:spPr>
        <p:txBody>
          <a:bodyPr/>
          <a:lstStyle/>
          <a:p>
            <a:r>
              <a:rPr lang="sv-SE"/>
              <a:t>Klicka här för att ändra mall för rubrikformat</a:t>
            </a:r>
          </a:p>
        </p:txBody>
      </p:sp>
    </p:spTree>
    <p:extLst>
      <p:ext uri="{BB962C8B-B14F-4D97-AF65-F5344CB8AC3E}">
        <p14:creationId xmlns:p14="http://schemas.microsoft.com/office/powerpoint/2010/main" val="24057345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09C5DA9-1119-4141-9A49-B394C8DEADF8}" type="datetimeFigureOut">
              <a:rPr kumimoji="0" lang="sv-SE"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2019-05-27</a:t>
            </a:fld>
            <a:endParaRPr kumimoji="0" lang="sv-SE" sz="1800" b="0" i="0" u="none" strike="noStrike" kern="1200" cap="none" spc="0" normalizeH="0" baseline="0" noProof="0">
              <a:ln>
                <a:noFill/>
              </a:ln>
              <a:solidFill>
                <a:prstClr val="black"/>
              </a:solidFill>
              <a:effectLst/>
              <a:uLnTx/>
              <a:uFillTx/>
              <a:latin typeface="Calibri"/>
              <a:ea typeface="+mn-ea"/>
              <a:cs typeface="+mn-cs"/>
            </a:endParaRPr>
          </a:p>
        </p:txBody>
      </p:sp>
      <p:cxnSp>
        <p:nvCxnSpPr>
          <p:cNvPr id="5" name="Rak 4"/>
          <p:cNvCxnSpPr/>
          <p:nvPr userDrawn="1"/>
        </p:nvCxnSpPr>
        <p:spPr>
          <a:xfrm>
            <a:off x="152400" y="5778500"/>
            <a:ext cx="1188733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9746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E9E5861-911E-4336-818F-CA444B531EB2}" type="datetimeFigureOut">
              <a:rPr lang="sv-SE" smtClean="0"/>
              <a:t>2019-05-27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237E5FD-483A-4971-88E8-C135D9B8EA9D}" type="slidenum">
              <a:rPr lang="sv-SE" smtClean="0"/>
              <a:t>‹#›</a:t>
            </a:fld>
            <a:endParaRPr lang="sv-SE"/>
          </a:p>
        </p:txBody>
      </p:sp>
    </p:spTree>
    <p:extLst>
      <p:ext uri="{BB962C8B-B14F-4D97-AF65-F5344CB8AC3E}">
        <p14:creationId xmlns:p14="http://schemas.microsoft.com/office/powerpoint/2010/main" val="2724825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4E9E5861-911E-4336-818F-CA444B531EB2}" type="datetimeFigureOut">
              <a:rPr lang="sv-SE" smtClean="0"/>
              <a:t>2019-05-27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237E5FD-483A-4971-88E8-C135D9B8EA9D}" type="slidenum">
              <a:rPr lang="sv-SE" smtClean="0"/>
              <a:t>‹#›</a:t>
            </a:fld>
            <a:endParaRPr lang="sv-SE"/>
          </a:p>
        </p:txBody>
      </p:sp>
    </p:spTree>
    <p:extLst>
      <p:ext uri="{BB962C8B-B14F-4D97-AF65-F5344CB8AC3E}">
        <p14:creationId xmlns:p14="http://schemas.microsoft.com/office/powerpoint/2010/main" val="3723549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4E9E5861-911E-4336-818F-CA444B531EB2}" type="datetimeFigureOut">
              <a:rPr lang="sv-SE" smtClean="0"/>
              <a:t>2019-05-27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C237E5FD-483A-4971-88E8-C135D9B8EA9D}" type="slidenum">
              <a:rPr lang="sv-SE" smtClean="0"/>
              <a:t>‹#›</a:t>
            </a:fld>
            <a:endParaRPr lang="sv-SE"/>
          </a:p>
        </p:txBody>
      </p:sp>
    </p:spTree>
    <p:extLst>
      <p:ext uri="{BB962C8B-B14F-4D97-AF65-F5344CB8AC3E}">
        <p14:creationId xmlns:p14="http://schemas.microsoft.com/office/powerpoint/2010/main" val="3920632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4E9E5861-911E-4336-818F-CA444B531EB2}" type="datetimeFigureOut">
              <a:rPr lang="sv-SE" smtClean="0"/>
              <a:t>2019-05-27</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C237E5FD-483A-4971-88E8-C135D9B8EA9D}" type="slidenum">
              <a:rPr lang="sv-SE" smtClean="0"/>
              <a:t>‹#›</a:t>
            </a:fld>
            <a:endParaRPr lang="sv-SE"/>
          </a:p>
        </p:txBody>
      </p:sp>
    </p:spTree>
    <p:extLst>
      <p:ext uri="{BB962C8B-B14F-4D97-AF65-F5344CB8AC3E}">
        <p14:creationId xmlns:p14="http://schemas.microsoft.com/office/powerpoint/2010/main" val="1018945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4E9E5861-911E-4336-818F-CA444B531EB2}" type="datetimeFigureOut">
              <a:rPr lang="sv-SE" smtClean="0"/>
              <a:t>2019-05-27</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C237E5FD-483A-4971-88E8-C135D9B8EA9D}" type="slidenum">
              <a:rPr lang="sv-SE" smtClean="0"/>
              <a:t>‹#›</a:t>
            </a:fld>
            <a:endParaRPr lang="sv-SE"/>
          </a:p>
        </p:txBody>
      </p:sp>
    </p:spTree>
    <p:extLst>
      <p:ext uri="{BB962C8B-B14F-4D97-AF65-F5344CB8AC3E}">
        <p14:creationId xmlns:p14="http://schemas.microsoft.com/office/powerpoint/2010/main" val="4102705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4E9E5861-911E-4336-818F-CA444B531EB2}" type="datetimeFigureOut">
              <a:rPr lang="sv-SE" smtClean="0"/>
              <a:t>2019-05-27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C237E5FD-483A-4971-88E8-C135D9B8EA9D}" type="slidenum">
              <a:rPr lang="sv-SE" smtClean="0"/>
              <a:t>‹#›</a:t>
            </a:fld>
            <a:endParaRPr lang="sv-SE"/>
          </a:p>
        </p:txBody>
      </p:sp>
    </p:spTree>
    <p:extLst>
      <p:ext uri="{BB962C8B-B14F-4D97-AF65-F5344CB8AC3E}">
        <p14:creationId xmlns:p14="http://schemas.microsoft.com/office/powerpoint/2010/main" val="2591868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4E9E5861-911E-4336-818F-CA444B531EB2}" type="datetimeFigureOut">
              <a:rPr lang="sv-SE" smtClean="0"/>
              <a:t>2019-05-27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C237E5FD-483A-4971-88E8-C135D9B8EA9D}" type="slidenum">
              <a:rPr lang="sv-SE" smtClean="0"/>
              <a:t>‹#›</a:t>
            </a:fld>
            <a:endParaRPr lang="sv-SE"/>
          </a:p>
        </p:txBody>
      </p:sp>
    </p:spTree>
    <p:extLst>
      <p:ext uri="{BB962C8B-B14F-4D97-AF65-F5344CB8AC3E}">
        <p14:creationId xmlns:p14="http://schemas.microsoft.com/office/powerpoint/2010/main" val="3593932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4E9E5861-911E-4336-818F-CA444B531EB2}" type="datetimeFigureOut">
              <a:rPr lang="sv-SE" smtClean="0"/>
              <a:t>2019-05-27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C237E5FD-483A-4971-88E8-C135D9B8EA9D}" type="slidenum">
              <a:rPr lang="sv-SE" smtClean="0"/>
              <a:t>‹#›</a:t>
            </a:fld>
            <a:endParaRPr lang="sv-SE"/>
          </a:p>
        </p:txBody>
      </p:sp>
    </p:spTree>
    <p:extLst>
      <p:ext uri="{BB962C8B-B14F-4D97-AF65-F5344CB8AC3E}">
        <p14:creationId xmlns:p14="http://schemas.microsoft.com/office/powerpoint/2010/main" val="541470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9E5861-911E-4336-818F-CA444B531EB2}" type="datetimeFigureOut">
              <a:rPr lang="sv-SE" smtClean="0"/>
              <a:t>2019-05-27</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7E5FD-483A-4971-88E8-C135D9B8EA9D}" type="slidenum">
              <a:rPr lang="sv-SE" smtClean="0"/>
              <a:t>‹#›</a:t>
            </a:fld>
            <a:endParaRPr lang="sv-SE"/>
          </a:p>
        </p:txBody>
      </p:sp>
    </p:spTree>
    <p:extLst>
      <p:ext uri="{BB962C8B-B14F-4D97-AF65-F5344CB8AC3E}">
        <p14:creationId xmlns:p14="http://schemas.microsoft.com/office/powerpoint/2010/main" val="2039408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778000" y="365125"/>
            <a:ext cx="9575800" cy="1325563"/>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1777999" y="1694561"/>
            <a:ext cx="9575799" cy="3955227"/>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6516248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png"/><Relationship Id="rId7" Type="http://schemas.openxmlformats.org/officeDocument/2006/relationships/image" Target="../media/image6.wmf"/><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gif"/><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fontScale="90000"/>
          </a:bodyPr>
          <a:lstStyle/>
          <a:p>
            <a:r>
              <a:rPr lang="sv-SE" dirty="0"/>
              <a:t>Brukarrevision </a:t>
            </a:r>
            <a:r>
              <a:rPr lang="sv-SE" sz="4900" dirty="0"/>
              <a:t>Samordnad individuell plan (SIP) i Västra Götaland</a:t>
            </a:r>
            <a:endParaRPr lang="sv-SE" dirty="0"/>
          </a:p>
        </p:txBody>
      </p:sp>
      <p:sp>
        <p:nvSpPr>
          <p:cNvPr id="3" name="Underrubrik 2"/>
          <p:cNvSpPr>
            <a:spLocks noGrp="1"/>
          </p:cNvSpPr>
          <p:nvPr>
            <p:ph type="subTitle" idx="1"/>
          </p:nvPr>
        </p:nvSpPr>
        <p:spPr>
          <a:xfrm>
            <a:off x="687978" y="4538489"/>
            <a:ext cx="6303372" cy="1655762"/>
          </a:xfrm>
        </p:spPr>
        <p:txBody>
          <a:bodyPr>
            <a:normAutofit/>
          </a:bodyPr>
          <a:lstStyle/>
          <a:p>
            <a:r>
              <a:rPr lang="sv-SE" sz="2000" b="1" i="1" dirty="0"/>
              <a:t>Sara Svensson, Nationell samverkan för psykisk hälsa i Göteborg (</a:t>
            </a:r>
            <a:r>
              <a:rPr lang="sv-SE" sz="2000" b="1" i="1" dirty="0" err="1"/>
              <a:t>NSPHiG</a:t>
            </a:r>
            <a:r>
              <a:rPr lang="sv-SE" sz="2000" b="1" i="1" dirty="0"/>
              <a:t>)</a:t>
            </a:r>
            <a:endParaRPr lang="sv-SE" sz="2000" b="1" dirty="0"/>
          </a:p>
          <a:p>
            <a:endParaRPr lang="sv-SE" sz="2000" dirty="0">
              <a:solidFill>
                <a:schemeClr val="bg2">
                  <a:lumMod val="75000"/>
                </a:schemeClr>
              </a:solidFill>
            </a:endParaRPr>
          </a:p>
        </p:txBody>
      </p:sp>
      <p:pic>
        <p:nvPicPr>
          <p:cNvPr id="4" name="Bildobjekt 3" descr="C:\Users\lenla19\AppData\Local\Microsoft\Windows\Temporary Internet Files\Content.Outlook\P0UGEH69\Fyrbodals hälsoakademi_transparent bakgrund.png">
            <a:extLst>
              <a:ext uri="{FF2B5EF4-FFF2-40B4-BE49-F238E27FC236}">
                <a16:creationId xmlns:a16="http://schemas.microsoft.com/office/drawing/2014/main" id="{05008AF2-468F-4F57-849B-7400FEAFEAC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892" y="241603"/>
            <a:ext cx="4654550" cy="417195"/>
          </a:xfrm>
          <a:prstGeom prst="rect">
            <a:avLst/>
          </a:prstGeom>
          <a:noFill/>
          <a:ln>
            <a:noFill/>
          </a:ln>
        </p:spPr>
      </p:pic>
      <p:pic>
        <p:nvPicPr>
          <p:cNvPr id="5" name="Picture 5">
            <a:extLst>
              <a:ext uri="{FF2B5EF4-FFF2-40B4-BE49-F238E27FC236}">
                <a16:creationId xmlns:a16="http://schemas.microsoft.com/office/drawing/2014/main" id="{01B9D0C2-44FB-43E8-8343-A0ECC4AB1ADD}"/>
              </a:ext>
            </a:extLst>
          </p:cNvPr>
          <p:cNvPicPr/>
          <p:nvPr/>
        </p:nvPicPr>
        <p:blipFill>
          <a:blip r:embed="rId4">
            <a:extLst>
              <a:ext uri="{28A0092B-C50C-407E-A947-70E740481C1C}">
                <a14:useLocalDpi xmlns:a14="http://schemas.microsoft.com/office/drawing/2010/main" val="0"/>
              </a:ext>
            </a:extLst>
          </a:blip>
          <a:stretch>
            <a:fillRect/>
          </a:stretch>
        </p:blipFill>
        <p:spPr>
          <a:xfrm>
            <a:off x="5810166" y="201599"/>
            <a:ext cx="1243965" cy="497205"/>
          </a:xfrm>
          <a:prstGeom prst="rect">
            <a:avLst/>
          </a:prstGeom>
        </p:spPr>
      </p:pic>
      <p:pic>
        <p:nvPicPr>
          <p:cNvPr id="6" name="Bildobjekt 5">
            <a:extLst>
              <a:ext uri="{FF2B5EF4-FFF2-40B4-BE49-F238E27FC236}">
                <a16:creationId xmlns:a16="http://schemas.microsoft.com/office/drawing/2014/main" id="{AA5986E7-96BF-48A8-8751-8DC5ABAC875E}"/>
              </a:ext>
            </a:extLst>
          </p:cNvPr>
          <p:cNvPicPr/>
          <p:nvPr/>
        </p:nvPicPr>
        <p:blipFill>
          <a:blip r:embed="rId5">
            <a:extLst>
              <a:ext uri="{28A0092B-C50C-407E-A947-70E740481C1C}">
                <a14:useLocalDpi xmlns:a14="http://schemas.microsoft.com/office/drawing/2010/main" val="0"/>
              </a:ext>
            </a:extLst>
          </a:blip>
          <a:stretch>
            <a:fillRect/>
          </a:stretch>
        </p:blipFill>
        <p:spPr>
          <a:xfrm>
            <a:off x="7572632" y="206548"/>
            <a:ext cx="3085465" cy="577215"/>
          </a:xfrm>
          <a:prstGeom prst="rect">
            <a:avLst/>
          </a:prstGeom>
          <a:ln>
            <a:noFill/>
          </a:ln>
        </p:spPr>
      </p:pic>
      <p:pic>
        <p:nvPicPr>
          <p:cNvPr id="8" name="Bildobjekt 7">
            <a:extLst>
              <a:ext uri="{FF2B5EF4-FFF2-40B4-BE49-F238E27FC236}">
                <a16:creationId xmlns:a16="http://schemas.microsoft.com/office/drawing/2014/main" id="{8DF072AB-398A-4A27-9979-97FE7E0A3830}"/>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10479338" y="6449695"/>
            <a:ext cx="1345565" cy="408305"/>
          </a:xfrm>
          <a:prstGeom prst="rect">
            <a:avLst/>
          </a:prstGeom>
        </p:spPr>
      </p:pic>
      <p:pic>
        <p:nvPicPr>
          <p:cNvPr id="9" name="Bildobjekt 8">
            <a:extLst>
              <a:ext uri="{FF2B5EF4-FFF2-40B4-BE49-F238E27FC236}">
                <a16:creationId xmlns:a16="http://schemas.microsoft.com/office/drawing/2014/main" id="{D2BC0912-44D0-44A9-A415-2B261EE54121}"/>
              </a:ext>
            </a:extLst>
          </p:cNvPr>
          <p:cNvPicPr/>
          <p:nvPr/>
        </p:nvPicPr>
        <p:blipFill>
          <a:blip r:embed="rId7" cstate="print">
            <a:extLst>
              <a:ext uri="{28A0092B-C50C-407E-A947-70E740481C1C}">
                <a14:useLocalDpi xmlns:a14="http://schemas.microsoft.com/office/drawing/2010/main" val="0"/>
              </a:ext>
            </a:extLst>
          </a:blip>
          <a:stretch>
            <a:fillRect/>
          </a:stretch>
        </p:blipFill>
        <p:spPr>
          <a:xfrm>
            <a:off x="10478703" y="6163945"/>
            <a:ext cx="1616075" cy="327660"/>
          </a:xfrm>
          <a:prstGeom prst="rect">
            <a:avLst/>
          </a:prstGeom>
        </p:spPr>
      </p:pic>
      <p:grpSp>
        <p:nvGrpSpPr>
          <p:cNvPr id="13" name="Grupp 12">
            <a:extLst>
              <a:ext uri="{FF2B5EF4-FFF2-40B4-BE49-F238E27FC236}">
                <a16:creationId xmlns:a16="http://schemas.microsoft.com/office/drawing/2014/main" id="{053412AD-A034-4287-A0B0-5AFF771733D4}"/>
              </a:ext>
            </a:extLst>
          </p:cNvPr>
          <p:cNvGrpSpPr/>
          <p:nvPr/>
        </p:nvGrpSpPr>
        <p:grpSpPr>
          <a:xfrm>
            <a:off x="11176598" y="206548"/>
            <a:ext cx="648305" cy="722165"/>
            <a:chOff x="4311835" y="1449413"/>
            <a:chExt cx="648305" cy="722165"/>
          </a:xfrm>
        </p:grpSpPr>
        <p:pic>
          <p:nvPicPr>
            <p:cNvPr id="11" name="Bildobjekt 10">
              <a:extLst>
                <a:ext uri="{FF2B5EF4-FFF2-40B4-BE49-F238E27FC236}">
                  <a16:creationId xmlns:a16="http://schemas.microsoft.com/office/drawing/2014/main" id="{6B7D8928-578E-4958-AD17-4DA3B8CFC81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95665" y="1449413"/>
              <a:ext cx="480646" cy="417195"/>
            </a:xfrm>
            <a:prstGeom prst="rect">
              <a:avLst/>
            </a:prstGeom>
          </p:spPr>
        </p:pic>
        <p:sp>
          <p:nvSpPr>
            <p:cNvPr id="12" name="textruta 11">
              <a:extLst>
                <a:ext uri="{FF2B5EF4-FFF2-40B4-BE49-F238E27FC236}">
                  <a16:creationId xmlns:a16="http://schemas.microsoft.com/office/drawing/2014/main" id="{880EA681-430B-4BAE-A393-6CAB0C477017}"/>
                </a:ext>
              </a:extLst>
            </p:cNvPr>
            <p:cNvSpPr txBox="1"/>
            <p:nvPr/>
          </p:nvSpPr>
          <p:spPr>
            <a:xfrm>
              <a:off x="4311835" y="1802246"/>
              <a:ext cx="648305"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srgbClr val="006298"/>
                  </a:solidFill>
                  <a:effectLst/>
                  <a:uLnTx/>
                  <a:uFillTx/>
                  <a:latin typeface="Calibri"/>
                  <a:ea typeface="+mn-ea"/>
                  <a:cs typeface="+mn-cs"/>
                </a:rPr>
                <a:t>GITS</a:t>
              </a:r>
            </a:p>
          </p:txBody>
        </p:sp>
      </p:grpSp>
    </p:spTree>
    <p:extLst>
      <p:ext uri="{BB962C8B-B14F-4D97-AF65-F5344CB8AC3E}">
        <p14:creationId xmlns:p14="http://schemas.microsoft.com/office/powerpoint/2010/main" val="1041474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lvl="0" algn="ctr"/>
            <a:r>
              <a:rPr lang="sv-SE" dirty="0"/>
              <a:t>Samtalsklimat, trygghet och tillit</a:t>
            </a:r>
            <a:br>
              <a:rPr lang="sv-SE" dirty="0"/>
            </a:br>
            <a:endParaRPr lang="sv-SE" dirty="0"/>
          </a:p>
        </p:txBody>
      </p:sp>
      <p:sp>
        <p:nvSpPr>
          <p:cNvPr id="3" name="Platshållare för innehåll 2"/>
          <p:cNvSpPr>
            <a:spLocks noGrp="1"/>
          </p:cNvSpPr>
          <p:nvPr>
            <p:ph idx="1"/>
          </p:nvPr>
        </p:nvSpPr>
        <p:spPr>
          <a:xfrm>
            <a:off x="838200" y="1215118"/>
            <a:ext cx="10515600" cy="2133600"/>
          </a:xfrm>
        </p:spPr>
        <p:txBody>
          <a:bodyPr>
            <a:noAutofit/>
          </a:bodyPr>
          <a:lstStyle/>
          <a:p>
            <a:r>
              <a:rPr lang="sv-SE" sz="2000" dirty="0">
                <a:latin typeface="+mj-lt"/>
              </a:rPr>
              <a:t>Hur främjar man ett tryggt samtalsklimat?</a:t>
            </a:r>
          </a:p>
          <a:p>
            <a:r>
              <a:rPr lang="sv-SE" sz="2000" dirty="0">
                <a:latin typeface="+mj-lt"/>
              </a:rPr>
              <a:t>Kan vara svårt att förmedla sin/sin närståendes verkliga vardag</a:t>
            </a:r>
          </a:p>
          <a:p>
            <a:r>
              <a:rPr lang="sv-SE" sz="2000" dirty="0">
                <a:latin typeface="+mj-lt"/>
              </a:rPr>
              <a:t>Mötts av oförståelse och okunskap när en väl berättat allvaret</a:t>
            </a:r>
          </a:p>
          <a:p>
            <a:r>
              <a:rPr lang="sv-SE" sz="2000" dirty="0">
                <a:latin typeface="+mj-lt"/>
              </a:rPr>
              <a:t>Leder till att komplexiteten och helheten riskerar att inte ses/förstås</a:t>
            </a:r>
          </a:p>
          <a:p>
            <a:r>
              <a:rPr lang="sv-SE" sz="2000" dirty="0">
                <a:latin typeface="+mj-lt"/>
              </a:rPr>
              <a:t>Be om ursäkt om något fel görs, har stor betydelse för den enskilde</a:t>
            </a:r>
          </a:p>
          <a:p>
            <a:r>
              <a:rPr lang="sv-SE" sz="2000" dirty="0">
                <a:latin typeface="+mj-lt"/>
              </a:rPr>
              <a:t>Bjud på fika </a:t>
            </a:r>
          </a:p>
        </p:txBody>
      </p:sp>
      <p:sp>
        <p:nvSpPr>
          <p:cNvPr id="4" name="Rektangel med rundade hörn 3"/>
          <p:cNvSpPr/>
          <p:nvPr/>
        </p:nvSpPr>
        <p:spPr>
          <a:xfrm>
            <a:off x="541021" y="3883556"/>
            <a:ext cx="10812779" cy="1386840"/>
          </a:xfrm>
          <a:prstGeom prst="roundRect">
            <a:avLst/>
          </a:prstGeom>
          <a:solidFill>
            <a:srgbClr val="C5E0B4">
              <a:alpha val="52941"/>
            </a:srgbClr>
          </a:solidFill>
          <a:ln w="12700" cap="flat" cmpd="sng" algn="ctr">
            <a:solidFill>
              <a:srgbClr val="70AD47">
                <a:lumMod val="20000"/>
                <a:lumOff val="8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r>
              <a:rPr lang="sv-SE" sz="2000" i="1" dirty="0">
                <a:latin typeface="+mj-lt"/>
              </a:rPr>
              <a:t>”Ibland fick jag inte sagt det jag ville, för man ville göra stämningen så familjär så möjligt,.. […] Hade gärna haft sagt andra saker, men pushade inte så mycket som jag önskade, ibland orkade man ibland orkade man inte, hade önskat mer effektiv tid mer än att sitta och prata runtikring.”</a:t>
            </a:r>
            <a:endParaRPr lang="sv-SE" sz="2000" dirty="0">
              <a:latin typeface="+mj-lt"/>
            </a:endParaRPr>
          </a:p>
        </p:txBody>
      </p:sp>
      <p:sp>
        <p:nvSpPr>
          <p:cNvPr id="5" name="Rektangel med rundade hörn 4"/>
          <p:cNvSpPr/>
          <p:nvPr/>
        </p:nvSpPr>
        <p:spPr>
          <a:xfrm>
            <a:off x="541022" y="5370830"/>
            <a:ext cx="10812778" cy="1290002"/>
          </a:xfrm>
          <a:prstGeom prst="roundRect">
            <a:avLst/>
          </a:prstGeom>
          <a:solidFill>
            <a:srgbClr val="FFCCCC"/>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r>
              <a:rPr lang="sv-SE" sz="2000" i="1" dirty="0">
                <a:latin typeface="+mj-lt"/>
              </a:rPr>
              <a:t>”Upplever att det är som att ingen vill veta om, om vi bara kunde hålla tyst för när de tittar på det  blir det svårt och tungt, det blir jobbigt för dem i deras profession.”</a:t>
            </a:r>
            <a:endParaRPr lang="sv-SE" sz="2000" dirty="0">
              <a:latin typeface="+mj-lt"/>
            </a:endParaRPr>
          </a:p>
        </p:txBody>
      </p:sp>
    </p:spTree>
    <p:extLst>
      <p:ext uri="{BB962C8B-B14F-4D97-AF65-F5344CB8AC3E}">
        <p14:creationId xmlns:p14="http://schemas.microsoft.com/office/powerpoint/2010/main" val="2723881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lvl="0" algn="ctr"/>
            <a:r>
              <a:rPr lang="sv-SE" sz="4900" dirty="0"/>
              <a:t>SIP-mötets</a:t>
            </a:r>
            <a:r>
              <a:rPr lang="sv-SE" sz="6000" dirty="0"/>
              <a:t> struktur och process</a:t>
            </a:r>
            <a:br>
              <a:rPr lang="sv-SE" dirty="0"/>
            </a:br>
            <a:endParaRPr lang="sv-SE" dirty="0"/>
          </a:p>
        </p:txBody>
      </p:sp>
      <p:sp>
        <p:nvSpPr>
          <p:cNvPr id="3" name="Platshållare för innehåll 2"/>
          <p:cNvSpPr>
            <a:spLocks noGrp="1"/>
          </p:cNvSpPr>
          <p:nvPr>
            <p:ph idx="1"/>
          </p:nvPr>
        </p:nvSpPr>
        <p:spPr>
          <a:xfrm>
            <a:off x="838200" y="1197060"/>
            <a:ext cx="11041956" cy="4779469"/>
          </a:xfrm>
        </p:spPr>
        <p:txBody>
          <a:bodyPr>
            <a:normAutofit/>
          </a:bodyPr>
          <a:lstStyle/>
          <a:p>
            <a:pPr>
              <a:lnSpc>
                <a:spcPct val="150000"/>
              </a:lnSpc>
            </a:pPr>
            <a:r>
              <a:rPr lang="sv-SE" sz="2000" dirty="0">
                <a:latin typeface="+mj-lt"/>
              </a:rPr>
              <a:t>Bra mötesledare som ger tydlighet och struktur är en framgångsfaktor</a:t>
            </a:r>
            <a:endParaRPr lang="sv-SE" sz="2000" i="1" dirty="0">
              <a:latin typeface="+mj-lt"/>
            </a:endParaRPr>
          </a:p>
          <a:p>
            <a:pPr>
              <a:lnSpc>
                <a:spcPct val="150000"/>
              </a:lnSpc>
            </a:pPr>
            <a:r>
              <a:rPr lang="sv-SE" sz="2000" dirty="0">
                <a:latin typeface="+mj-lt"/>
              </a:rPr>
              <a:t>Viktigt att någon håller ihop processen även mellan mötena</a:t>
            </a:r>
            <a:endParaRPr lang="sv-SE" sz="2000" i="1" dirty="0">
              <a:latin typeface="+mj-lt"/>
            </a:endParaRPr>
          </a:p>
          <a:p>
            <a:pPr>
              <a:lnSpc>
                <a:spcPct val="150000"/>
              </a:lnSpc>
            </a:pPr>
            <a:r>
              <a:rPr lang="sv-SE" sz="2000" dirty="0">
                <a:latin typeface="+mj-lt"/>
              </a:rPr>
              <a:t>Problem som orsakas av uteblivna aktörer eller när någon byts ut</a:t>
            </a:r>
            <a:endParaRPr lang="sv-SE" sz="2000" i="1" dirty="0">
              <a:latin typeface="+mj-lt"/>
            </a:endParaRPr>
          </a:p>
          <a:p>
            <a:pPr>
              <a:lnSpc>
                <a:spcPct val="150000"/>
              </a:lnSpc>
            </a:pPr>
            <a:r>
              <a:rPr lang="sv-SE" sz="2000" dirty="0">
                <a:latin typeface="+mj-lt"/>
              </a:rPr>
              <a:t>Viktigt med öppenhet för alternativa lösningar och för att ändra åsikt om den enskilde</a:t>
            </a:r>
          </a:p>
          <a:p>
            <a:pPr>
              <a:lnSpc>
                <a:spcPct val="150000"/>
              </a:lnSpc>
            </a:pPr>
            <a:r>
              <a:rPr lang="sv-SE" sz="2000" dirty="0">
                <a:latin typeface="+mj-lt"/>
                <a:sym typeface="Wingdings" panose="05000000000000000000" pitchFamily="2" charset="2"/>
              </a:rPr>
              <a:t>Protokoll synliggör</a:t>
            </a:r>
            <a:endParaRPr lang="sv-SE" i="1" dirty="0">
              <a:latin typeface="+mj-lt"/>
            </a:endParaRPr>
          </a:p>
          <a:p>
            <a:pPr marL="0" indent="0">
              <a:lnSpc>
                <a:spcPct val="150000"/>
              </a:lnSpc>
              <a:buNone/>
            </a:pPr>
            <a:endParaRPr lang="sv-SE" dirty="0"/>
          </a:p>
        </p:txBody>
      </p:sp>
      <p:sp>
        <p:nvSpPr>
          <p:cNvPr id="4" name="Rektangel med rundade hörn 3"/>
          <p:cNvSpPr/>
          <p:nvPr/>
        </p:nvSpPr>
        <p:spPr>
          <a:xfrm>
            <a:off x="727478" y="4578774"/>
            <a:ext cx="10326159" cy="1125416"/>
          </a:xfrm>
          <a:prstGeom prst="roundRect">
            <a:avLst/>
          </a:prstGeom>
          <a:solidFill>
            <a:srgbClr val="C5E0B4">
              <a:alpha val="63922"/>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i="1">
                <a:solidFill>
                  <a:schemeClr val="tx1"/>
                </a:solidFill>
              </a:rPr>
              <a:t>”Det var min första SIP och jag är överväldigad av den hjälp och det stöd jag får. Det var ett mycket bra möte. Det var vi överens om </a:t>
            </a:r>
            <a:r>
              <a:rPr lang="sv-SE" b="1" i="1" u="sng">
                <a:solidFill>
                  <a:schemeClr val="tx1"/>
                </a:solidFill>
              </a:rPr>
              <a:t>alla som var med</a:t>
            </a:r>
            <a:r>
              <a:rPr lang="sv-SE" i="1">
                <a:solidFill>
                  <a:schemeClr val="tx1"/>
                </a:solidFill>
              </a:rPr>
              <a:t>.”</a:t>
            </a:r>
            <a:endParaRPr lang="sv-SE" dirty="0">
              <a:solidFill>
                <a:schemeClr val="tx1"/>
              </a:solidFill>
            </a:endParaRPr>
          </a:p>
        </p:txBody>
      </p:sp>
    </p:spTree>
    <p:extLst>
      <p:ext uri="{BB962C8B-B14F-4D97-AF65-F5344CB8AC3E}">
        <p14:creationId xmlns:p14="http://schemas.microsoft.com/office/powerpoint/2010/main" val="1741053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lvl="0" algn="ctr"/>
            <a:r>
              <a:rPr lang="sv-SE" dirty="0"/>
              <a:t>Samverkan mellan aktörerna </a:t>
            </a:r>
            <a:br>
              <a:rPr lang="sv-SE" b="1" dirty="0"/>
            </a:br>
            <a:endParaRPr lang="sv-SE" dirty="0"/>
          </a:p>
        </p:txBody>
      </p:sp>
      <p:sp>
        <p:nvSpPr>
          <p:cNvPr id="3" name="Platshållare för innehåll 2"/>
          <p:cNvSpPr>
            <a:spLocks noGrp="1"/>
          </p:cNvSpPr>
          <p:nvPr>
            <p:ph idx="1"/>
          </p:nvPr>
        </p:nvSpPr>
        <p:spPr>
          <a:xfrm>
            <a:off x="838200" y="1337022"/>
            <a:ext cx="10515600" cy="5286615"/>
          </a:xfrm>
        </p:spPr>
        <p:txBody>
          <a:bodyPr>
            <a:normAutofit fontScale="92500" lnSpcReduction="10000"/>
          </a:bodyPr>
          <a:lstStyle/>
          <a:p>
            <a:r>
              <a:rPr lang="sv-SE" sz="2200" dirty="0">
                <a:latin typeface="+mj-lt"/>
              </a:rPr>
              <a:t>God samverkan mellan aktörer leder till bra </a:t>
            </a:r>
            <a:r>
              <a:rPr lang="sv-SE" sz="2200" dirty="0" err="1">
                <a:latin typeface="+mj-lt"/>
              </a:rPr>
              <a:t>SIPar</a:t>
            </a:r>
            <a:r>
              <a:rPr lang="sv-SE" sz="2200" dirty="0">
                <a:latin typeface="+mj-lt"/>
              </a:rPr>
              <a:t> för de enskilda, tydlig struktur och process underlättar</a:t>
            </a:r>
          </a:p>
          <a:p>
            <a:endParaRPr lang="sv-SE" sz="2200" dirty="0">
              <a:latin typeface="+mj-lt"/>
            </a:endParaRPr>
          </a:p>
          <a:p>
            <a:r>
              <a:rPr lang="sv-SE" sz="2200" dirty="0">
                <a:latin typeface="+mj-lt"/>
              </a:rPr>
              <a:t>Skapar meningsfullhet för alla vilket motiverar och främjar psykisk hälsa</a:t>
            </a:r>
          </a:p>
          <a:p>
            <a:endParaRPr lang="sv-SE" sz="2200" dirty="0">
              <a:latin typeface="+mj-lt"/>
            </a:endParaRPr>
          </a:p>
          <a:p>
            <a:r>
              <a:rPr lang="sv-SE" sz="2200" dirty="0">
                <a:latin typeface="+mj-lt"/>
              </a:rPr>
              <a:t>Önskas mer </a:t>
            </a:r>
            <a:r>
              <a:rPr lang="sv-SE" sz="2200" b="1" dirty="0">
                <a:latin typeface="+mj-lt"/>
              </a:rPr>
              <a:t>tillit</a:t>
            </a:r>
            <a:r>
              <a:rPr lang="sv-SE" sz="2200" dirty="0">
                <a:latin typeface="+mj-lt"/>
              </a:rPr>
              <a:t> mellan mötesdeltagare</a:t>
            </a:r>
          </a:p>
          <a:p>
            <a:pPr marL="0" indent="0">
              <a:buNone/>
            </a:pPr>
            <a:endParaRPr lang="sv-SE" sz="2200" dirty="0">
              <a:latin typeface="+mj-lt"/>
              <a:sym typeface="Wingdings" panose="05000000000000000000" pitchFamily="2" charset="2"/>
            </a:endParaRPr>
          </a:p>
          <a:p>
            <a:r>
              <a:rPr lang="sv-SE" sz="2200" dirty="0">
                <a:latin typeface="+mj-lt"/>
                <a:sym typeface="Wingdings" panose="05000000000000000000" pitchFamily="2" charset="2"/>
              </a:rPr>
              <a:t>Behövs individ- och lösningsfokus</a:t>
            </a:r>
          </a:p>
          <a:p>
            <a:pPr marL="0" indent="0">
              <a:buNone/>
            </a:pPr>
            <a:endParaRPr lang="sv-SE" sz="2200" dirty="0">
              <a:latin typeface="+mj-lt"/>
              <a:sym typeface="Wingdings" panose="05000000000000000000" pitchFamily="2" charset="2"/>
            </a:endParaRPr>
          </a:p>
          <a:p>
            <a:r>
              <a:rPr lang="sv-SE" sz="2200" dirty="0">
                <a:latin typeface="+mj-lt"/>
                <a:sym typeface="Wingdings" panose="05000000000000000000" pitchFamily="2" charset="2"/>
              </a:rPr>
              <a:t>Förmedlar stor förståelse för allas budget men önskar flexibilitet och förståelse för sin situation</a:t>
            </a:r>
          </a:p>
          <a:p>
            <a:endParaRPr lang="sv-SE" sz="2200" dirty="0">
              <a:latin typeface="+mj-lt"/>
              <a:sym typeface="Wingdings" panose="05000000000000000000" pitchFamily="2" charset="2"/>
            </a:endParaRPr>
          </a:p>
          <a:p>
            <a:r>
              <a:rPr lang="sv-SE" sz="2200" dirty="0">
                <a:latin typeface="+mj-lt"/>
                <a:sym typeface="Wingdings" panose="05000000000000000000" pitchFamily="2" charset="2"/>
              </a:rPr>
              <a:t>Konsekvenser när insatser sätts in utan samordning</a:t>
            </a:r>
          </a:p>
          <a:p>
            <a:endParaRPr lang="sv-SE" sz="2200" dirty="0">
              <a:latin typeface="+mj-lt"/>
              <a:sym typeface="Wingdings" panose="05000000000000000000" pitchFamily="2" charset="2"/>
            </a:endParaRPr>
          </a:p>
          <a:p>
            <a:r>
              <a:rPr lang="sv-SE" sz="2200" dirty="0">
                <a:latin typeface="+mj-lt"/>
                <a:sym typeface="Wingdings" panose="05000000000000000000" pitchFamily="2" charset="2"/>
              </a:rPr>
              <a:t>Önskas att ansvaret lyfts en hierarki högre när det inte fungerar</a:t>
            </a:r>
          </a:p>
          <a:p>
            <a:endParaRPr lang="sv-SE" dirty="0">
              <a:latin typeface="+mj-lt"/>
              <a:sym typeface="Wingdings" panose="05000000000000000000" pitchFamily="2" charset="2"/>
            </a:endParaRPr>
          </a:p>
          <a:p>
            <a:endParaRPr lang="sv-SE" dirty="0"/>
          </a:p>
        </p:txBody>
      </p:sp>
      <p:sp>
        <p:nvSpPr>
          <p:cNvPr id="4" name="Ellips 3"/>
          <p:cNvSpPr/>
          <p:nvPr/>
        </p:nvSpPr>
        <p:spPr>
          <a:xfrm>
            <a:off x="8294915" y="2095082"/>
            <a:ext cx="3823398" cy="2321169"/>
          </a:xfrm>
          <a:prstGeom prst="ellipse">
            <a:avLst/>
          </a:prstGeom>
          <a:solidFill>
            <a:srgbClr val="C5E0B4">
              <a:alpha val="76863"/>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i="1">
                <a:solidFill>
                  <a:schemeClr val="tx1"/>
                </a:solidFill>
              </a:rPr>
              <a:t>”Deltagarna delades upp i två läger, jag kom i kläm och ingen ville ta på sig ansvaret för att utföra det som behövdes.”</a:t>
            </a:r>
            <a:endParaRPr lang="sv-SE" dirty="0">
              <a:solidFill>
                <a:schemeClr val="tx1"/>
              </a:solidFill>
            </a:endParaRPr>
          </a:p>
        </p:txBody>
      </p:sp>
    </p:spTree>
    <p:extLst>
      <p:ext uri="{BB962C8B-B14F-4D97-AF65-F5344CB8AC3E}">
        <p14:creationId xmlns:p14="http://schemas.microsoft.com/office/powerpoint/2010/main" val="2952362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oln 3"/>
          <p:cNvSpPr/>
          <p:nvPr/>
        </p:nvSpPr>
        <p:spPr>
          <a:xfrm>
            <a:off x="-711984" y="-560934"/>
            <a:ext cx="12672072" cy="8273845"/>
          </a:xfrm>
          <a:prstGeom prst="cloud">
            <a:avLst/>
          </a:prstGeom>
          <a:solidFill>
            <a:srgbClr val="FFCCCC">
              <a:alpha val="6902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22904" y="-294967"/>
            <a:ext cx="10515600" cy="1858296"/>
          </a:xfrm>
        </p:spPr>
        <p:txBody>
          <a:bodyPr/>
          <a:lstStyle/>
          <a:p>
            <a:pPr algn="ctr"/>
            <a:r>
              <a:rPr lang="sv-SE" b="1" dirty="0"/>
              <a:t>RESULTAT</a:t>
            </a:r>
          </a:p>
        </p:txBody>
      </p:sp>
      <p:sp>
        <p:nvSpPr>
          <p:cNvPr id="3" name="Platshållare för innehåll 2"/>
          <p:cNvSpPr>
            <a:spLocks noGrp="1"/>
          </p:cNvSpPr>
          <p:nvPr>
            <p:ph idx="1"/>
          </p:nvPr>
        </p:nvSpPr>
        <p:spPr>
          <a:xfrm>
            <a:off x="662022" y="1268265"/>
            <a:ext cx="10515600" cy="4791295"/>
          </a:xfrm>
        </p:spPr>
        <p:txBody>
          <a:bodyPr>
            <a:normAutofit/>
          </a:bodyPr>
          <a:lstStyle/>
          <a:p>
            <a:r>
              <a:rPr lang="sv-SE" sz="2000" b="1" dirty="0">
                <a:latin typeface="+mj-lt"/>
              </a:rPr>
              <a:t>Känslosam resa</a:t>
            </a:r>
          </a:p>
          <a:p>
            <a:r>
              <a:rPr lang="sv-SE" sz="2000" b="1" dirty="0">
                <a:latin typeface="+mj-lt"/>
              </a:rPr>
              <a:t>Välfungerande </a:t>
            </a:r>
            <a:r>
              <a:rPr lang="sv-SE" sz="2000" b="1" dirty="0" err="1">
                <a:latin typeface="+mj-lt"/>
              </a:rPr>
              <a:t>SIP</a:t>
            </a:r>
            <a:r>
              <a:rPr lang="sv-SE" sz="2000" dirty="0" err="1">
                <a:latin typeface="+mj-lt"/>
                <a:sym typeface="Wingdings" panose="05000000000000000000" pitchFamily="2" charset="2"/>
              </a:rPr>
              <a:t>positiva</a:t>
            </a:r>
            <a:r>
              <a:rPr lang="sv-SE" sz="2000" dirty="0">
                <a:latin typeface="+mj-lt"/>
                <a:sym typeface="Wingdings" panose="05000000000000000000" pitchFamily="2" charset="2"/>
              </a:rPr>
              <a:t> ringar på vattnet i övriga livet, främjar psykisk hälsa</a:t>
            </a:r>
          </a:p>
          <a:p>
            <a:r>
              <a:rPr lang="sv-SE" sz="2000" b="1" dirty="0" err="1">
                <a:latin typeface="+mj-lt"/>
                <a:sym typeface="Wingdings" panose="05000000000000000000" pitchFamily="2" charset="2"/>
              </a:rPr>
              <a:t>Ofunktionell</a:t>
            </a:r>
            <a:r>
              <a:rPr lang="sv-SE" sz="2000" b="1" dirty="0">
                <a:latin typeface="+mj-lt"/>
                <a:sym typeface="Wingdings" panose="05000000000000000000" pitchFamily="2" charset="2"/>
              </a:rPr>
              <a:t> </a:t>
            </a:r>
            <a:r>
              <a:rPr lang="sv-SE" sz="2000" b="1" dirty="0" err="1">
                <a:latin typeface="+mj-lt"/>
                <a:sym typeface="Wingdings" panose="05000000000000000000" pitchFamily="2" charset="2"/>
              </a:rPr>
              <a:t>SIP</a:t>
            </a:r>
            <a:r>
              <a:rPr lang="sv-SE" sz="2000" dirty="0" err="1">
                <a:latin typeface="+mj-lt"/>
                <a:sym typeface="Wingdings" panose="05000000000000000000" pitchFamily="2" charset="2"/>
              </a:rPr>
              <a:t>stress</a:t>
            </a:r>
            <a:r>
              <a:rPr lang="sv-SE" sz="2000" dirty="0">
                <a:latin typeface="+mj-lt"/>
                <a:sym typeface="Wingdings" panose="05000000000000000000" pitchFamily="2" charset="2"/>
              </a:rPr>
              <a:t>, tappar tillit till samhället, försämrad återhämtning, försämrat mående och eventuellt ekonomiska svårigheter</a:t>
            </a:r>
          </a:p>
          <a:p>
            <a:r>
              <a:rPr lang="sv-SE" sz="2000" b="1" dirty="0">
                <a:latin typeface="+mj-lt"/>
                <a:sym typeface="Wingdings" panose="05000000000000000000" pitchFamily="2" charset="2"/>
              </a:rPr>
              <a:t>Framgångsfaktorer</a:t>
            </a:r>
            <a:r>
              <a:rPr lang="sv-SE" sz="2000" dirty="0">
                <a:latin typeface="+mj-lt"/>
                <a:sym typeface="Wingdings" panose="05000000000000000000" pitchFamily="2" charset="2"/>
              </a:rPr>
              <a:t>: Bra mötesledare som vid behov definierar mätbara mål som alla förstår, som kan skapa ett tryggt samtalsklimat där individens behov hamnar i fokus, individen blir lyssnad på, även trygg miljö för övriga mötesdeltagare, mötesdeltagare som är öppna för alternativa lösningar och för att ändra åsikt om individen, tydliga protokoll, information utifrån individens behov, ”</a:t>
            </a:r>
            <a:r>
              <a:rPr lang="sv-SE" sz="2000" dirty="0" err="1">
                <a:latin typeface="+mj-lt"/>
                <a:sym typeface="Wingdings" panose="05000000000000000000" pitchFamily="2" charset="2"/>
              </a:rPr>
              <a:t>sence</a:t>
            </a:r>
            <a:r>
              <a:rPr lang="sv-SE" sz="2000" dirty="0">
                <a:latin typeface="+mj-lt"/>
                <a:sym typeface="Wingdings" panose="05000000000000000000" pitchFamily="2" charset="2"/>
              </a:rPr>
              <a:t> </a:t>
            </a:r>
            <a:r>
              <a:rPr lang="sv-SE" sz="2000" dirty="0" err="1">
                <a:latin typeface="+mj-lt"/>
                <a:sym typeface="Wingdings" panose="05000000000000000000" pitchFamily="2" charset="2"/>
              </a:rPr>
              <a:t>of</a:t>
            </a:r>
            <a:r>
              <a:rPr lang="sv-SE" sz="2000" dirty="0">
                <a:latin typeface="+mj-lt"/>
                <a:sym typeface="Wingdings" panose="05000000000000000000" pitchFamily="2" charset="2"/>
              </a:rPr>
              <a:t> </a:t>
            </a:r>
            <a:r>
              <a:rPr lang="sv-SE" sz="2000" dirty="0" err="1">
                <a:latin typeface="+mj-lt"/>
                <a:sym typeface="Wingdings" panose="05000000000000000000" pitchFamily="2" charset="2"/>
              </a:rPr>
              <a:t>urgency</a:t>
            </a:r>
            <a:r>
              <a:rPr lang="sv-SE" sz="2000" dirty="0">
                <a:latin typeface="+mj-lt"/>
                <a:sym typeface="Wingdings" panose="05000000000000000000" pitchFamily="2" charset="2"/>
              </a:rPr>
              <a:t>”</a:t>
            </a:r>
          </a:p>
          <a:p>
            <a:r>
              <a:rPr lang="sv-SE" sz="2000" b="1" dirty="0">
                <a:latin typeface="+mj-lt"/>
                <a:sym typeface="Wingdings" panose="05000000000000000000" pitchFamily="2" charset="2"/>
              </a:rPr>
              <a:t>Hinder</a:t>
            </a:r>
            <a:r>
              <a:rPr lang="sv-SE" sz="2000" dirty="0">
                <a:latin typeface="+mj-lt"/>
                <a:sym typeface="Wingdings" panose="05000000000000000000" pitchFamily="2" charset="2"/>
              </a:rPr>
              <a:t>:  -Brister i kunskap om SIP, samverkan och psykisk ohälsa, brister i brukardelaktighet, fokus på fel saker, ej optimal konstellation av mötesdeltagare (saknas personer med mandat och/eller god kännedom om individen), brister i tydlighet, brister i kommunikation mellan mötena, brister i utförande av gemensamma beslut, utbyte av personal, brister på individnivå.</a:t>
            </a:r>
          </a:p>
          <a:p>
            <a:pPr marL="914400" lvl="2" indent="0">
              <a:buNone/>
            </a:pPr>
            <a:r>
              <a:rPr lang="sv-SE" sz="1200" dirty="0">
                <a:latin typeface="+mj-lt"/>
                <a:sym typeface="Wingdings" panose="05000000000000000000" pitchFamily="2" charset="2"/>
              </a:rPr>
              <a:t>-</a:t>
            </a:r>
            <a:endParaRPr lang="sv-SE" dirty="0">
              <a:latin typeface="+mj-lt"/>
              <a:sym typeface="Wingdings" panose="05000000000000000000" pitchFamily="2" charset="2"/>
            </a:endParaRPr>
          </a:p>
        </p:txBody>
      </p:sp>
    </p:spTree>
    <p:extLst>
      <p:ext uri="{BB962C8B-B14F-4D97-AF65-F5344CB8AC3E}">
        <p14:creationId xmlns:p14="http://schemas.microsoft.com/office/powerpoint/2010/main" val="1364477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oln 4"/>
          <p:cNvSpPr/>
          <p:nvPr/>
        </p:nvSpPr>
        <p:spPr>
          <a:xfrm>
            <a:off x="-361150" y="-499462"/>
            <a:ext cx="12332874" cy="7357462"/>
          </a:xfrm>
          <a:prstGeom prst="cloud">
            <a:avLst/>
          </a:prstGeom>
          <a:solidFill>
            <a:srgbClr val="CCECFF">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730624" y="180709"/>
            <a:ext cx="10515600" cy="1325563"/>
          </a:xfrm>
        </p:spPr>
        <p:txBody>
          <a:bodyPr/>
          <a:lstStyle/>
          <a:p>
            <a:pPr algn="ctr"/>
            <a:r>
              <a:rPr lang="sv-SE" b="1" dirty="0"/>
              <a:t>EJ FÅTT SIP </a:t>
            </a:r>
            <a:r>
              <a:rPr lang="sv-SE" sz="2800" b="1" dirty="0"/>
              <a:t>TROTS BEHOV</a:t>
            </a:r>
          </a:p>
        </p:txBody>
      </p:sp>
      <p:sp>
        <p:nvSpPr>
          <p:cNvPr id="3" name="Platshållare för innehåll 2"/>
          <p:cNvSpPr>
            <a:spLocks noGrp="1"/>
          </p:cNvSpPr>
          <p:nvPr>
            <p:ph idx="1"/>
          </p:nvPr>
        </p:nvSpPr>
        <p:spPr>
          <a:xfrm>
            <a:off x="838200" y="1613647"/>
            <a:ext cx="10515600" cy="5478716"/>
          </a:xfrm>
        </p:spPr>
        <p:txBody>
          <a:bodyPr/>
          <a:lstStyle/>
          <a:p>
            <a:r>
              <a:rPr lang="sv-SE" sz="2400" dirty="0">
                <a:latin typeface="+mj-lt"/>
              </a:rPr>
              <a:t>Förklaringar visar på brister i kunskap om SIP, upplevd tidsbrist samt brister i uppföljning</a:t>
            </a:r>
          </a:p>
          <a:p>
            <a:endParaRPr lang="sv-SE" sz="2400" dirty="0">
              <a:latin typeface="+mj-lt"/>
            </a:endParaRPr>
          </a:p>
          <a:p>
            <a:r>
              <a:rPr lang="sv-SE" sz="2400" dirty="0">
                <a:latin typeface="+mj-lt"/>
              </a:rPr>
              <a:t>Konsekvenser: Försämring av psykisk ohälsa, ingen möjlighet till återhämtning, försämrad ekonomi, stress, känsla av hopplöshet och att en inte är viktig</a:t>
            </a:r>
          </a:p>
          <a:p>
            <a:endParaRPr lang="sv-SE" sz="2400" dirty="0">
              <a:latin typeface="+mj-lt"/>
            </a:endParaRPr>
          </a:p>
          <a:p>
            <a:r>
              <a:rPr lang="sv-SE" sz="2400" dirty="0">
                <a:latin typeface="+mj-lt"/>
              </a:rPr>
              <a:t>Brukarföreningar uppger att kännedomen om SIP verkar låg både bland medlemmar och vissa professionella, försöker sprida info, uppfattar det som att fler </a:t>
            </a:r>
            <a:r>
              <a:rPr lang="sv-SE" sz="2400" dirty="0" err="1">
                <a:latin typeface="+mj-lt"/>
              </a:rPr>
              <a:t>SIP:ar</a:t>
            </a:r>
            <a:r>
              <a:rPr lang="sv-SE" sz="2400" dirty="0">
                <a:latin typeface="+mj-lt"/>
              </a:rPr>
              <a:t> görs, går åt rätt håll</a:t>
            </a:r>
          </a:p>
          <a:p>
            <a:endParaRPr lang="sv-SE" dirty="0"/>
          </a:p>
        </p:txBody>
      </p:sp>
    </p:spTree>
    <p:extLst>
      <p:ext uri="{BB962C8B-B14F-4D97-AF65-F5344CB8AC3E}">
        <p14:creationId xmlns:p14="http://schemas.microsoft.com/office/powerpoint/2010/main" val="3944737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med rundade hörn 3"/>
          <p:cNvSpPr/>
          <p:nvPr/>
        </p:nvSpPr>
        <p:spPr>
          <a:xfrm>
            <a:off x="560933" y="1016000"/>
            <a:ext cx="10788383" cy="5791199"/>
          </a:xfrm>
          <a:prstGeom prst="roundRect">
            <a:avLst/>
          </a:prstGeom>
          <a:solidFill>
            <a:schemeClr val="accent4">
              <a:lumMod val="60000"/>
              <a:lumOff val="40000"/>
              <a:alpha val="47059"/>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945136" y="104060"/>
            <a:ext cx="9898669" cy="1325563"/>
          </a:xfrm>
        </p:spPr>
        <p:txBody>
          <a:bodyPr>
            <a:normAutofit fontScale="90000"/>
          </a:bodyPr>
          <a:lstStyle/>
          <a:p>
            <a:r>
              <a:rPr lang="sv-SE" sz="4000" b="1" dirty="0"/>
              <a:t>TIPS PÅ FÖRBÄTTRINGAR </a:t>
            </a:r>
            <a:r>
              <a:rPr lang="sv-SE" sz="3100" b="1" dirty="0"/>
              <a:t>i arbetet med och deltagandet i SIP</a:t>
            </a:r>
            <a:br>
              <a:rPr lang="sv-SE" sz="3100" b="1" dirty="0"/>
            </a:br>
            <a:endParaRPr lang="sv-SE" sz="3100" dirty="0"/>
          </a:p>
        </p:txBody>
      </p:sp>
      <p:sp>
        <p:nvSpPr>
          <p:cNvPr id="3" name="Platshållare för innehåll 2"/>
          <p:cNvSpPr>
            <a:spLocks noGrp="1"/>
          </p:cNvSpPr>
          <p:nvPr>
            <p:ph idx="1"/>
          </p:nvPr>
        </p:nvSpPr>
        <p:spPr>
          <a:xfrm>
            <a:off x="1047750" y="1165412"/>
            <a:ext cx="9989820" cy="6191623"/>
          </a:xfrm>
        </p:spPr>
        <p:txBody>
          <a:bodyPr>
            <a:normAutofit fontScale="47500" lnSpcReduction="20000"/>
          </a:bodyPr>
          <a:lstStyle/>
          <a:p>
            <a:pPr marL="0" indent="0">
              <a:buNone/>
            </a:pPr>
            <a:br>
              <a:rPr lang="sv-SE" sz="4300" dirty="0">
                <a:latin typeface="+mj-lt"/>
              </a:rPr>
            </a:br>
            <a:r>
              <a:rPr lang="sv-SE" sz="5100" b="1" dirty="0">
                <a:latin typeface="+mj-lt"/>
              </a:rPr>
              <a:t>Tips på förbättringsområden</a:t>
            </a:r>
            <a:endParaRPr lang="sv-SE" sz="5100" dirty="0">
              <a:latin typeface="+mj-lt"/>
            </a:endParaRPr>
          </a:p>
          <a:p>
            <a:pPr lvl="0">
              <a:lnSpc>
                <a:spcPct val="170000"/>
              </a:lnSpc>
            </a:pPr>
            <a:r>
              <a:rPr lang="sv-SE" sz="4300" dirty="0">
                <a:latin typeface="+mj-lt"/>
              </a:rPr>
              <a:t>Större </a:t>
            </a:r>
            <a:r>
              <a:rPr lang="sv-SE" sz="4300" b="1" dirty="0">
                <a:latin typeface="+mj-lt"/>
              </a:rPr>
              <a:t>spridning av information och kunskap </a:t>
            </a:r>
            <a:r>
              <a:rPr lang="sv-SE" sz="4300" dirty="0">
                <a:latin typeface="+mj-lt"/>
              </a:rPr>
              <a:t>om SIP både till allmänhet och profession </a:t>
            </a:r>
          </a:p>
          <a:p>
            <a:pPr lvl="0">
              <a:lnSpc>
                <a:spcPct val="170000"/>
              </a:lnSpc>
            </a:pPr>
            <a:r>
              <a:rPr lang="sv-SE" sz="4200" dirty="0">
                <a:latin typeface="+mj-lt"/>
              </a:rPr>
              <a:t>Större fokus på den </a:t>
            </a:r>
            <a:r>
              <a:rPr lang="sv-SE" sz="4200" b="1" dirty="0">
                <a:latin typeface="+mj-lt"/>
              </a:rPr>
              <a:t>enskildes rättigheter </a:t>
            </a:r>
            <a:r>
              <a:rPr lang="sv-SE" sz="4200" dirty="0">
                <a:latin typeface="+mj-lt"/>
              </a:rPr>
              <a:t>och vikten av </a:t>
            </a:r>
            <a:r>
              <a:rPr lang="sv-SE" sz="4200" b="1" dirty="0">
                <a:latin typeface="+mj-lt"/>
              </a:rPr>
              <a:t>brukarinflytande</a:t>
            </a:r>
            <a:r>
              <a:rPr lang="sv-SE" sz="4200" dirty="0">
                <a:latin typeface="+mj-lt"/>
              </a:rPr>
              <a:t> i informationen om SIP </a:t>
            </a:r>
          </a:p>
          <a:p>
            <a:pPr lvl="0">
              <a:lnSpc>
                <a:spcPct val="170000"/>
              </a:lnSpc>
            </a:pPr>
            <a:r>
              <a:rPr lang="sv-SE" sz="4300" dirty="0">
                <a:latin typeface="+mj-lt"/>
              </a:rPr>
              <a:t>Mer kunskaper om samverkan, psykisk ohälsa och bemötande till professionen</a:t>
            </a:r>
          </a:p>
          <a:p>
            <a:pPr lvl="0">
              <a:lnSpc>
                <a:spcPct val="170000"/>
              </a:lnSpc>
            </a:pPr>
            <a:r>
              <a:rPr lang="sv-SE" sz="5000" dirty="0">
                <a:latin typeface="+mj-lt"/>
              </a:rPr>
              <a:t>Skapa bättre förutsättningar för </a:t>
            </a:r>
            <a:r>
              <a:rPr lang="sv-SE" sz="5000" b="1" dirty="0">
                <a:latin typeface="+mj-lt"/>
              </a:rPr>
              <a:t>aktörers deltagande </a:t>
            </a:r>
            <a:r>
              <a:rPr lang="sv-SE" sz="5000" dirty="0">
                <a:latin typeface="+mj-lt"/>
              </a:rPr>
              <a:t>på SIP-möten</a:t>
            </a:r>
          </a:p>
          <a:p>
            <a:pPr lvl="0">
              <a:lnSpc>
                <a:spcPct val="170000"/>
              </a:lnSpc>
            </a:pPr>
            <a:r>
              <a:rPr lang="sv-SE" sz="4300" dirty="0">
                <a:latin typeface="+mj-lt"/>
              </a:rPr>
              <a:t>Tydliggöra </a:t>
            </a:r>
            <a:r>
              <a:rPr lang="sv-SE" sz="4300" b="1" dirty="0">
                <a:latin typeface="+mj-lt"/>
              </a:rPr>
              <a:t>uppföljningsansvar</a:t>
            </a:r>
            <a:r>
              <a:rPr lang="sv-SE" sz="4300" dirty="0">
                <a:latin typeface="+mj-lt"/>
              </a:rPr>
              <a:t> i riktlinjer för SIP</a:t>
            </a:r>
          </a:p>
          <a:p>
            <a:pPr lvl="0">
              <a:lnSpc>
                <a:spcPct val="170000"/>
              </a:lnSpc>
            </a:pPr>
            <a:r>
              <a:rPr lang="sv-SE" sz="4300" dirty="0">
                <a:latin typeface="+mj-lt"/>
              </a:rPr>
              <a:t>Erbjud </a:t>
            </a:r>
            <a:r>
              <a:rPr lang="sv-SE" sz="4300" b="1" dirty="0">
                <a:latin typeface="+mj-lt"/>
              </a:rPr>
              <a:t>möte efter SIP </a:t>
            </a:r>
            <a:r>
              <a:rPr lang="sv-SE" sz="4300" dirty="0">
                <a:latin typeface="+mj-lt"/>
              </a:rPr>
              <a:t>avslutats – hur upplevde den enskilde/närstående SIP? </a:t>
            </a:r>
          </a:p>
          <a:p>
            <a:pPr lvl="0">
              <a:lnSpc>
                <a:spcPct val="170000"/>
              </a:lnSpc>
            </a:pPr>
            <a:r>
              <a:rPr lang="sv-SE" sz="4200" dirty="0">
                <a:latin typeface="+mj-lt"/>
              </a:rPr>
              <a:t>Information om vart man kan vända sig om man inte är nöjd med sin eller sin närståendes SIP/ inte får SIP fastän man är berättigad det</a:t>
            </a:r>
            <a:endParaRPr lang="sv-SE" sz="3400" dirty="0"/>
          </a:p>
        </p:txBody>
      </p:sp>
    </p:spTree>
    <p:extLst>
      <p:ext uri="{BB962C8B-B14F-4D97-AF65-F5344CB8AC3E}">
        <p14:creationId xmlns:p14="http://schemas.microsoft.com/office/powerpoint/2010/main" val="1256742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med rundade hörn 5"/>
          <p:cNvSpPr/>
          <p:nvPr/>
        </p:nvSpPr>
        <p:spPr>
          <a:xfrm>
            <a:off x="6273347" y="93405"/>
            <a:ext cx="5698377" cy="6076874"/>
          </a:xfrm>
          <a:prstGeom prst="round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Rektangel med rundade hörn 4"/>
          <p:cNvSpPr/>
          <p:nvPr/>
        </p:nvSpPr>
        <p:spPr>
          <a:xfrm>
            <a:off x="176733" y="93405"/>
            <a:ext cx="5922918" cy="6335387"/>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p:cNvSpPr>
            <a:spLocks noGrp="1"/>
          </p:cNvSpPr>
          <p:nvPr>
            <p:ph idx="1"/>
          </p:nvPr>
        </p:nvSpPr>
        <p:spPr>
          <a:xfrm>
            <a:off x="350429" y="465412"/>
            <a:ext cx="5749222" cy="5886109"/>
          </a:xfrm>
        </p:spPr>
        <p:txBody>
          <a:bodyPr>
            <a:normAutofit fontScale="70000" lnSpcReduction="20000"/>
          </a:bodyPr>
          <a:lstStyle/>
          <a:p>
            <a:pPr marL="0" indent="0">
              <a:buNone/>
            </a:pPr>
            <a:r>
              <a:rPr lang="sv-SE" sz="3400" b="1" dirty="0">
                <a:latin typeface="+mj-lt"/>
              </a:rPr>
              <a:t>Tips till professionen</a:t>
            </a:r>
          </a:p>
          <a:p>
            <a:pPr marL="0" indent="0">
              <a:buNone/>
            </a:pPr>
            <a:endParaRPr lang="sv-SE" sz="2600" dirty="0">
              <a:latin typeface="+mj-lt"/>
            </a:endParaRPr>
          </a:p>
          <a:p>
            <a:pPr>
              <a:lnSpc>
                <a:spcPct val="120000"/>
              </a:lnSpc>
            </a:pPr>
            <a:r>
              <a:rPr lang="sv-SE" sz="2600" dirty="0">
                <a:latin typeface="+mj-lt"/>
              </a:rPr>
              <a:t>Fundera över vad du som profession själv behöver för att kunna delta på ett öppet och effektivt sätt</a:t>
            </a:r>
          </a:p>
          <a:p>
            <a:pPr lvl="0">
              <a:lnSpc>
                <a:spcPct val="120000"/>
              </a:lnSpc>
            </a:pPr>
            <a:r>
              <a:rPr lang="sv-SE" sz="2600" dirty="0">
                <a:latin typeface="+mj-lt"/>
              </a:rPr>
              <a:t>Se till att aktörer med god kännedom om individen och/eller med mandat att ta beslut deltar på mötet</a:t>
            </a:r>
          </a:p>
          <a:p>
            <a:pPr lvl="0">
              <a:lnSpc>
                <a:spcPct val="120000"/>
              </a:lnSpc>
            </a:pPr>
            <a:r>
              <a:rPr lang="sv-SE" sz="2600" dirty="0">
                <a:latin typeface="+mj-lt"/>
              </a:rPr>
              <a:t>Informera </a:t>
            </a:r>
            <a:r>
              <a:rPr lang="sv-SE" sz="2600" u="sng" dirty="0">
                <a:latin typeface="+mj-lt"/>
              </a:rPr>
              <a:t>syftet</a:t>
            </a:r>
            <a:r>
              <a:rPr lang="sv-SE" sz="2600" dirty="0">
                <a:latin typeface="+mj-lt"/>
              </a:rPr>
              <a:t> med den enskildes SIP och att det är </a:t>
            </a:r>
            <a:r>
              <a:rPr lang="sv-SE" sz="2600" u="sng" dirty="0">
                <a:latin typeface="+mj-lt"/>
              </a:rPr>
              <a:t>dennes</a:t>
            </a:r>
            <a:r>
              <a:rPr lang="sv-SE" sz="2600" dirty="0">
                <a:latin typeface="+mj-lt"/>
              </a:rPr>
              <a:t> plan.</a:t>
            </a:r>
          </a:p>
          <a:p>
            <a:pPr lvl="0">
              <a:lnSpc>
                <a:spcPct val="120000"/>
              </a:lnSpc>
            </a:pPr>
            <a:r>
              <a:rPr lang="sv-SE" sz="2600" dirty="0">
                <a:latin typeface="+mj-lt"/>
              </a:rPr>
              <a:t>Individfokus - återgå till den enskildes agenda och frågor under mötet</a:t>
            </a:r>
          </a:p>
          <a:p>
            <a:pPr lvl="0">
              <a:lnSpc>
                <a:spcPct val="120000"/>
              </a:lnSpc>
            </a:pPr>
            <a:r>
              <a:rPr lang="sv-SE" sz="2600" dirty="0">
                <a:latin typeface="+mj-lt"/>
              </a:rPr>
              <a:t>Lösningsfokus - var kreativ och öppen för lösningar</a:t>
            </a:r>
          </a:p>
          <a:p>
            <a:pPr lvl="0">
              <a:lnSpc>
                <a:spcPct val="120000"/>
              </a:lnSpc>
            </a:pPr>
            <a:r>
              <a:rPr lang="sv-SE" sz="2600" dirty="0">
                <a:latin typeface="+mj-lt"/>
              </a:rPr>
              <a:t>Information och skriftliga planer anpassade efter individens behov</a:t>
            </a:r>
          </a:p>
          <a:p>
            <a:pPr lvl="0">
              <a:lnSpc>
                <a:spcPct val="120000"/>
              </a:lnSpc>
            </a:pPr>
            <a:r>
              <a:rPr lang="sv-SE" sz="2600" dirty="0">
                <a:latin typeface="+mj-lt"/>
              </a:rPr>
              <a:t>Var tydlig</a:t>
            </a:r>
          </a:p>
          <a:p>
            <a:pPr lvl="0">
              <a:lnSpc>
                <a:spcPct val="120000"/>
              </a:lnSpc>
            </a:pPr>
            <a:r>
              <a:rPr lang="sv-SE" sz="2600" dirty="0">
                <a:latin typeface="+mj-lt"/>
              </a:rPr>
              <a:t>Görs ett fel så be om ursäkt </a:t>
            </a:r>
          </a:p>
          <a:p>
            <a:pPr lvl="0">
              <a:lnSpc>
                <a:spcPct val="120000"/>
              </a:lnSpc>
            </a:pPr>
            <a:r>
              <a:rPr lang="sv-SE" sz="2600" dirty="0">
                <a:latin typeface="+mj-lt"/>
              </a:rPr>
              <a:t>Bjud på fika/frukt/choklad/dryck</a:t>
            </a:r>
          </a:p>
          <a:p>
            <a:endParaRPr lang="sv-SE" dirty="0"/>
          </a:p>
        </p:txBody>
      </p:sp>
      <p:sp>
        <p:nvSpPr>
          <p:cNvPr id="4" name="Platshållare för innehåll 2"/>
          <p:cNvSpPr txBox="1">
            <a:spLocks/>
          </p:cNvSpPr>
          <p:nvPr/>
        </p:nvSpPr>
        <p:spPr>
          <a:xfrm>
            <a:off x="6581490" y="0"/>
            <a:ext cx="4632230" cy="384924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2000" dirty="0">
                <a:latin typeface="+mj-lt"/>
              </a:rPr>
              <a:t> </a:t>
            </a:r>
          </a:p>
          <a:p>
            <a:pPr marL="0" indent="0">
              <a:buNone/>
            </a:pPr>
            <a:r>
              <a:rPr lang="sv-SE" sz="2400" b="1" dirty="0">
                <a:latin typeface="+mj-lt"/>
              </a:rPr>
              <a:t>Tips från och till brukare/närstående</a:t>
            </a:r>
          </a:p>
          <a:p>
            <a:pPr marL="0" indent="0">
              <a:buNone/>
            </a:pPr>
            <a:endParaRPr lang="sv-SE" sz="2000" dirty="0">
              <a:latin typeface="+mj-lt"/>
            </a:endParaRPr>
          </a:p>
          <a:p>
            <a:r>
              <a:rPr lang="sv-SE" sz="2000" dirty="0">
                <a:latin typeface="+mj-lt"/>
              </a:rPr>
              <a:t>Läs på om dina rättigheter</a:t>
            </a:r>
          </a:p>
          <a:p>
            <a:r>
              <a:rPr lang="sv-SE" sz="2000" dirty="0">
                <a:latin typeface="+mj-lt"/>
              </a:rPr>
              <a:t>Fundera på vad du har för frågor och vad du vill ha hjälp med</a:t>
            </a:r>
          </a:p>
          <a:p>
            <a:r>
              <a:rPr lang="sv-SE" sz="2000" dirty="0">
                <a:latin typeface="+mj-lt"/>
              </a:rPr>
              <a:t>Fundera på vilka du vill bjuda in</a:t>
            </a:r>
          </a:p>
          <a:p>
            <a:r>
              <a:rPr lang="sv-SE" sz="2000" dirty="0">
                <a:latin typeface="+mj-lt"/>
              </a:rPr>
              <a:t>Ha ett förmöte</a:t>
            </a:r>
          </a:p>
          <a:p>
            <a:r>
              <a:rPr lang="sv-SE" sz="2000" dirty="0">
                <a:latin typeface="+mj-lt"/>
              </a:rPr>
              <a:t>Våga fråga och stå på dig om du orkar</a:t>
            </a:r>
          </a:p>
          <a:p>
            <a:r>
              <a:rPr lang="sv-SE" sz="2000" dirty="0">
                <a:latin typeface="+mj-lt"/>
              </a:rPr>
              <a:t>Ta med en stödperson </a:t>
            </a:r>
          </a:p>
          <a:p>
            <a:r>
              <a:rPr lang="sv-SE" sz="2000" dirty="0">
                <a:latin typeface="+mj-lt"/>
              </a:rPr>
              <a:t>Våga höja nivån på diskussionerna om du tycker att de blir för enkla och inte leder framåt</a:t>
            </a:r>
          </a:p>
          <a:p>
            <a:r>
              <a:rPr lang="sv-SE" sz="2000" dirty="0">
                <a:latin typeface="+mj-lt"/>
              </a:rPr>
              <a:t>Kontakta en brukarförening om du behöver råd eller stöd</a:t>
            </a:r>
          </a:p>
        </p:txBody>
      </p:sp>
    </p:spTree>
    <p:extLst>
      <p:ext uri="{BB962C8B-B14F-4D97-AF65-F5344CB8AC3E}">
        <p14:creationId xmlns:p14="http://schemas.microsoft.com/office/powerpoint/2010/main" val="1223011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49412" y="365125"/>
            <a:ext cx="5585804" cy="1071789"/>
          </a:xfrm>
        </p:spPr>
        <p:txBody>
          <a:bodyPr/>
          <a:lstStyle/>
          <a:p>
            <a:r>
              <a:rPr lang="sv-SE" dirty="0"/>
              <a:t>    Tack för att ni lyssnat </a:t>
            </a:r>
          </a:p>
        </p:txBody>
      </p:sp>
      <p:sp>
        <p:nvSpPr>
          <p:cNvPr id="3" name="Platshållare för innehåll 2"/>
          <p:cNvSpPr>
            <a:spLocks noGrp="1"/>
          </p:cNvSpPr>
          <p:nvPr>
            <p:ph idx="1"/>
          </p:nvPr>
        </p:nvSpPr>
        <p:spPr>
          <a:xfrm>
            <a:off x="838200" y="1825625"/>
            <a:ext cx="3883212" cy="2692587"/>
          </a:xfrm>
        </p:spPr>
        <p:txBody>
          <a:bodyPr>
            <a:normAutofit lnSpcReduction="10000"/>
          </a:bodyPr>
          <a:lstStyle/>
          <a:p>
            <a:pPr marL="0" indent="0">
              <a:buNone/>
            </a:pPr>
            <a:r>
              <a:rPr lang="sv-SE" dirty="0">
                <a:latin typeface="+mj-lt"/>
              </a:rPr>
              <a:t>Sara Svensson</a:t>
            </a:r>
          </a:p>
          <a:p>
            <a:pPr marL="0" indent="0">
              <a:buNone/>
            </a:pPr>
            <a:r>
              <a:rPr lang="sv-SE" dirty="0">
                <a:latin typeface="+mj-lt"/>
              </a:rPr>
              <a:t>Koordinator brukarinflytande</a:t>
            </a:r>
          </a:p>
          <a:p>
            <a:pPr marL="0" indent="0">
              <a:buNone/>
            </a:pPr>
            <a:r>
              <a:rPr lang="sv-SE" dirty="0" err="1">
                <a:latin typeface="+mj-lt"/>
              </a:rPr>
              <a:t>NSPHiG</a:t>
            </a:r>
            <a:endParaRPr lang="sv-SE" dirty="0">
              <a:latin typeface="+mj-lt"/>
            </a:endParaRPr>
          </a:p>
          <a:p>
            <a:pPr marL="0" indent="0">
              <a:buNone/>
            </a:pPr>
            <a:r>
              <a:rPr lang="sv-SE" dirty="0">
                <a:latin typeface="+mj-lt"/>
              </a:rPr>
              <a:t>0727-30 49 99</a:t>
            </a:r>
          </a:p>
          <a:p>
            <a:pPr marL="0" indent="0">
              <a:buNone/>
            </a:pPr>
            <a:r>
              <a:rPr lang="sv-SE" dirty="0">
                <a:latin typeface="+mj-lt"/>
              </a:rPr>
              <a:t>sara@nsphig.se</a:t>
            </a:r>
          </a:p>
        </p:txBody>
      </p:sp>
      <p:pic>
        <p:nvPicPr>
          <p:cNvPr id="5" name="Bildobjekt 4"/>
          <p:cNvPicPr/>
          <p:nvPr/>
        </p:nvPicPr>
        <p:blipFill>
          <a:blip r:embed="rId2" cstate="print">
            <a:extLst>
              <a:ext uri="{28A0092B-C50C-407E-A947-70E740481C1C}">
                <a14:useLocalDpi xmlns:a14="http://schemas.microsoft.com/office/drawing/2010/main" val="0"/>
              </a:ext>
            </a:extLst>
          </a:blip>
          <a:stretch>
            <a:fillRect/>
          </a:stretch>
        </p:blipFill>
        <p:spPr>
          <a:xfrm>
            <a:off x="944338" y="4763248"/>
            <a:ext cx="2784980" cy="781778"/>
          </a:xfrm>
          <a:prstGeom prst="rect">
            <a:avLst/>
          </a:prstGeom>
        </p:spPr>
      </p:pic>
    </p:spTree>
    <p:extLst>
      <p:ext uri="{BB962C8B-B14F-4D97-AF65-F5344CB8AC3E}">
        <p14:creationId xmlns:p14="http://schemas.microsoft.com/office/powerpoint/2010/main" val="3120133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33553" y="5695406"/>
            <a:ext cx="2390426" cy="688814"/>
          </a:xfrm>
          <a:prstGeom prst="rect">
            <a:avLst/>
          </a:prstGeom>
        </p:spPr>
      </p:pic>
      <p:sp>
        <p:nvSpPr>
          <p:cNvPr id="3" name="textruta 2"/>
          <p:cNvSpPr txBox="1"/>
          <p:nvPr/>
        </p:nvSpPr>
        <p:spPr>
          <a:xfrm>
            <a:off x="1306284" y="819850"/>
            <a:ext cx="9137781" cy="4493538"/>
          </a:xfrm>
          <a:prstGeom prst="rect">
            <a:avLst/>
          </a:prstGeom>
          <a:noFill/>
          <a:ln>
            <a:noFill/>
          </a:ln>
        </p:spPr>
        <p:txBody>
          <a:bodyPr wrap="square" rtlCol="0">
            <a:spAutoFit/>
          </a:bodyPr>
          <a:lstStyle/>
          <a:p>
            <a:r>
              <a:rPr lang="sv-SE" sz="8800" i="1" dirty="0">
                <a:solidFill>
                  <a:schemeClr val="accent1">
                    <a:lumMod val="60000"/>
                    <a:lumOff val="40000"/>
                  </a:schemeClr>
                </a:solidFill>
                <a:latin typeface="+mj-lt"/>
              </a:rPr>
              <a:t>”Jag lever mitt liv mellan stuprören”</a:t>
            </a:r>
          </a:p>
          <a:p>
            <a:endParaRPr lang="sv-SE" dirty="0">
              <a:latin typeface="+mj-lt"/>
            </a:endParaRPr>
          </a:p>
          <a:p>
            <a:endParaRPr lang="sv-SE" sz="2400" dirty="0">
              <a:latin typeface="+mj-lt"/>
            </a:endParaRPr>
          </a:p>
          <a:p>
            <a:r>
              <a:rPr lang="sv-SE" sz="2400" dirty="0">
                <a:latin typeface="+mj-lt"/>
              </a:rPr>
              <a:t>Brukarstyrd brukarrevision av Samordnad Individuell Plan (SIP) i Västra Götaland 2018 </a:t>
            </a:r>
          </a:p>
          <a:p>
            <a:endParaRPr lang="sv-SE" sz="2000" dirty="0">
              <a:latin typeface="+mj-lt"/>
            </a:endParaRPr>
          </a:p>
        </p:txBody>
      </p:sp>
    </p:spTree>
    <p:extLst>
      <p:ext uri="{BB962C8B-B14F-4D97-AF65-F5344CB8AC3E}">
        <p14:creationId xmlns:p14="http://schemas.microsoft.com/office/powerpoint/2010/main" val="2470955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oln 3"/>
          <p:cNvSpPr/>
          <p:nvPr/>
        </p:nvSpPr>
        <p:spPr>
          <a:xfrm>
            <a:off x="-1516184" y="-1242060"/>
            <a:ext cx="13456724" cy="5876114"/>
          </a:xfrm>
          <a:prstGeom prst="cloud">
            <a:avLst/>
          </a:prstGeom>
          <a:solidFill>
            <a:srgbClr val="BDD7EE">
              <a:alpha val="21176"/>
            </a:srgb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p:cNvSpPr>
            <a:spLocks noGrp="1"/>
          </p:cNvSpPr>
          <p:nvPr>
            <p:ph type="title"/>
          </p:nvPr>
        </p:nvSpPr>
        <p:spPr>
          <a:xfrm>
            <a:off x="4719126" y="-14428"/>
            <a:ext cx="2753748" cy="1628980"/>
          </a:xfrm>
        </p:spPr>
        <p:txBody>
          <a:bodyPr/>
          <a:lstStyle/>
          <a:p>
            <a:r>
              <a:rPr lang="sv-SE" b="1" dirty="0"/>
              <a:t>BAKGRUND</a:t>
            </a:r>
          </a:p>
        </p:txBody>
      </p:sp>
      <p:sp>
        <p:nvSpPr>
          <p:cNvPr id="3" name="Platshållare för innehåll 2"/>
          <p:cNvSpPr>
            <a:spLocks noGrp="1"/>
          </p:cNvSpPr>
          <p:nvPr>
            <p:ph idx="1"/>
          </p:nvPr>
        </p:nvSpPr>
        <p:spPr>
          <a:xfrm>
            <a:off x="829526" y="1090143"/>
            <a:ext cx="10569133" cy="2947107"/>
          </a:xfrm>
        </p:spPr>
        <p:txBody>
          <a:bodyPr>
            <a:normAutofit/>
          </a:bodyPr>
          <a:lstStyle/>
          <a:p>
            <a:pPr>
              <a:lnSpc>
                <a:spcPct val="150000"/>
              </a:lnSpc>
            </a:pPr>
            <a:r>
              <a:rPr lang="sv-SE" sz="2400" b="1" dirty="0">
                <a:latin typeface="+mj-lt"/>
              </a:rPr>
              <a:t>Statlig satsning </a:t>
            </a:r>
            <a:r>
              <a:rPr lang="sv-SE" sz="2400" dirty="0">
                <a:latin typeface="+mj-lt"/>
              </a:rPr>
              <a:t>“Stöd till riktade insatser inom området psykisk hälsa” </a:t>
            </a:r>
          </a:p>
          <a:p>
            <a:pPr>
              <a:lnSpc>
                <a:spcPct val="150000"/>
              </a:lnSpc>
            </a:pPr>
            <a:r>
              <a:rPr lang="sv-SE" sz="2400" b="1" dirty="0">
                <a:latin typeface="+mj-lt"/>
              </a:rPr>
              <a:t>Regional handlingsplan </a:t>
            </a:r>
            <a:r>
              <a:rPr lang="sv-SE" sz="2400" dirty="0">
                <a:latin typeface="+mj-lt"/>
              </a:rPr>
              <a:t>”Det goda livet i VG” </a:t>
            </a:r>
          </a:p>
          <a:p>
            <a:pPr>
              <a:lnSpc>
                <a:spcPct val="150000"/>
              </a:lnSpc>
            </a:pPr>
            <a:r>
              <a:rPr lang="sv-SE" sz="2400" b="1" dirty="0">
                <a:latin typeface="+mj-lt"/>
              </a:rPr>
              <a:t>Tidigare uppföljningar </a:t>
            </a:r>
          </a:p>
          <a:p>
            <a:pPr>
              <a:lnSpc>
                <a:spcPct val="150000"/>
              </a:lnSpc>
            </a:pPr>
            <a:r>
              <a:rPr lang="sv-SE" sz="2400" b="1" dirty="0">
                <a:latin typeface="+mj-lt"/>
              </a:rPr>
              <a:t>Uppdrag</a:t>
            </a:r>
            <a:r>
              <a:rPr lang="sv-SE" sz="2400" dirty="0">
                <a:latin typeface="+mj-lt"/>
              </a:rPr>
              <a:t>: Brukarrevision av SIP i VG </a:t>
            </a:r>
          </a:p>
        </p:txBody>
      </p:sp>
      <p:pic>
        <p:nvPicPr>
          <p:cNvPr id="2050" name="Bild 1" descr="Bildresultat fÃ¶r logga vgregion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295" y="4855642"/>
            <a:ext cx="3420805" cy="749225"/>
          </a:xfrm>
          <a:prstGeom prst="rect">
            <a:avLst/>
          </a:prstGeom>
          <a:noFill/>
          <a:extLst>
            <a:ext uri="{909E8E84-426E-40DD-AFC4-6F175D3DCCD1}">
              <a14:hiddenFill xmlns:a14="http://schemas.microsoft.com/office/drawing/2010/main">
                <a:solidFill>
                  <a:srgbClr val="FFFFFF"/>
                </a:solidFill>
              </a14:hiddenFill>
            </a:ext>
          </a:extLst>
        </p:spPr>
      </p:pic>
      <p:pic>
        <p:nvPicPr>
          <p:cNvPr id="2049" name="Bildobjekt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7483" y="5679586"/>
            <a:ext cx="2763638" cy="79741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6" name="Rectangle 5"/>
          <p:cNvSpPr>
            <a:spLocks noChangeArrowheads="1"/>
          </p:cNvSpPr>
          <p:nvPr/>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600" b="1" i="0" u="none" strike="noStrike" cap="none" normalizeH="0" baseline="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    </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7" name="Rectangle 6"/>
          <p:cNvSpPr>
            <a:spLocks noChangeArrowheads="1"/>
          </p:cNvSpPr>
          <p:nvPr/>
        </p:nvSpPr>
        <p:spPr bwMode="auto">
          <a:xfrm>
            <a:off x="0" y="12763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600" b="1" i="0" u="none" strike="noStrike" cap="none" normalizeH="0" baseline="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   </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8" name="Rectangle 7"/>
          <p:cNvSpPr>
            <a:spLocks noChangeArrowheads="1"/>
          </p:cNvSpPr>
          <p:nvPr/>
        </p:nvSpPr>
        <p:spPr bwMode="auto">
          <a:xfrm>
            <a:off x="0" y="20812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600" b="1" i="0" u="none" strike="noStrike" cap="none" normalizeH="0" baseline="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    </a:t>
            </a:r>
            <a:endParaRPr kumimoji="0" lang="sv-SE" altLang="sv-SE" sz="1800" b="0" i="0" u="none" strike="noStrike" cap="none" normalizeH="0" baseline="0">
              <a:ln>
                <a:noFill/>
              </a:ln>
              <a:solidFill>
                <a:schemeClr val="tx1"/>
              </a:solidFill>
              <a:effectLst/>
              <a:latin typeface="Arial" panose="020B0604020202020204" pitchFamily="34" charset="0"/>
            </a:endParaRPr>
          </a:p>
        </p:txBody>
      </p:sp>
      <p:pic>
        <p:nvPicPr>
          <p:cNvPr id="9" name="Bildobjekt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14729" y="3910690"/>
            <a:ext cx="1428433" cy="1562441"/>
          </a:xfrm>
          <a:prstGeom prst="rect">
            <a:avLst/>
          </a:prstGeom>
        </p:spPr>
      </p:pic>
      <p:pic>
        <p:nvPicPr>
          <p:cNvPr id="10" name="Bildobjekt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17671" y="4809797"/>
            <a:ext cx="1992841" cy="1529661"/>
          </a:xfrm>
          <a:prstGeom prst="rect">
            <a:avLst/>
          </a:prstGeom>
        </p:spPr>
      </p:pic>
      <p:pic>
        <p:nvPicPr>
          <p:cNvPr id="11" name="Bildobjekt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37061" y="5106519"/>
            <a:ext cx="2051118" cy="733224"/>
          </a:xfrm>
          <a:prstGeom prst="rect">
            <a:avLst/>
          </a:prstGeom>
        </p:spPr>
      </p:pic>
    </p:spTree>
    <p:extLst>
      <p:ext uri="{BB962C8B-B14F-4D97-AF65-F5344CB8AC3E}">
        <p14:creationId xmlns:p14="http://schemas.microsoft.com/office/powerpoint/2010/main" val="2084224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oln 2"/>
          <p:cNvSpPr/>
          <p:nvPr/>
        </p:nvSpPr>
        <p:spPr>
          <a:xfrm>
            <a:off x="-158396" y="-265723"/>
            <a:ext cx="12451996" cy="7392846"/>
          </a:xfrm>
          <a:prstGeom prst="cloud">
            <a:avLst/>
          </a:prstGeom>
          <a:solidFill>
            <a:srgbClr val="FFCC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496644" y="3209719"/>
            <a:ext cx="9206524" cy="3068379"/>
          </a:xfrm>
        </p:spPr>
        <p:txBody>
          <a:bodyPr>
            <a:normAutofit fontScale="90000"/>
          </a:bodyPr>
          <a:lstStyle/>
          <a:p>
            <a:pPr algn="ctr"/>
            <a:r>
              <a:rPr lang="sv-SE" sz="4900" b="1" dirty="0"/>
              <a:t>SYFTE</a:t>
            </a:r>
            <a:br>
              <a:rPr lang="sv-SE" sz="4900" b="1" dirty="0"/>
            </a:br>
            <a:r>
              <a:rPr lang="sv-SE" sz="3100" dirty="0"/>
              <a:t>Undersöka vilka </a:t>
            </a:r>
            <a:r>
              <a:rPr lang="sv-SE" sz="3100" b="1" dirty="0"/>
              <a:t>framgångsfaktorer</a:t>
            </a:r>
            <a:r>
              <a:rPr lang="sv-SE" sz="3100" dirty="0"/>
              <a:t> respektive </a:t>
            </a:r>
            <a:r>
              <a:rPr lang="sv-SE" sz="3100" b="1" dirty="0"/>
              <a:t>hinder</a:t>
            </a:r>
            <a:r>
              <a:rPr lang="sv-SE" sz="3100" dirty="0"/>
              <a:t> som finns, samt belysa </a:t>
            </a:r>
            <a:r>
              <a:rPr lang="sv-SE" sz="3100" b="1" dirty="0"/>
              <a:t>utvecklingsområden</a:t>
            </a:r>
            <a:r>
              <a:rPr lang="sv-SE" sz="3100" dirty="0"/>
              <a:t>. </a:t>
            </a:r>
            <a:br>
              <a:rPr lang="sv-SE" sz="3100" dirty="0"/>
            </a:br>
            <a:br>
              <a:rPr lang="sv-SE" sz="3100" dirty="0"/>
            </a:br>
            <a:r>
              <a:rPr lang="sv-SE" sz="3100" dirty="0"/>
              <a:t>Bidra till </a:t>
            </a:r>
            <a:r>
              <a:rPr lang="sv-SE" sz="3100" b="1" dirty="0"/>
              <a:t>utvecklingen</a:t>
            </a:r>
            <a:r>
              <a:rPr lang="sv-SE" sz="3100" dirty="0"/>
              <a:t> av arbetet med SIP i regionen.</a:t>
            </a:r>
            <a:br>
              <a:rPr lang="sv-SE" sz="5400" dirty="0"/>
            </a:br>
            <a:br>
              <a:rPr lang="sv-SE" dirty="0"/>
            </a:br>
            <a:endParaRPr lang="sv-SE" dirty="0"/>
          </a:p>
        </p:txBody>
      </p:sp>
      <p:sp>
        <p:nvSpPr>
          <p:cNvPr id="4" name="Rubrik 1"/>
          <p:cNvSpPr txBox="1">
            <a:spLocks/>
          </p:cNvSpPr>
          <p:nvPr/>
        </p:nvSpPr>
        <p:spPr>
          <a:xfrm>
            <a:off x="2461845" y="-107558"/>
            <a:ext cx="7276123" cy="368003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sv-SE" sz="5400" b="1" dirty="0"/>
          </a:p>
          <a:p>
            <a:pPr algn="ctr"/>
            <a:r>
              <a:rPr lang="sv-SE" sz="4500" b="1" dirty="0"/>
              <a:t>MÅL</a:t>
            </a:r>
          </a:p>
          <a:p>
            <a:pPr algn="ctr"/>
            <a:r>
              <a:rPr lang="sv-SE" sz="2900" dirty="0"/>
              <a:t>Fördjupad bild av hur SIP fungerar i VG utifrån ett </a:t>
            </a:r>
          </a:p>
          <a:p>
            <a:pPr algn="ctr"/>
            <a:r>
              <a:rPr lang="sv-SE" sz="2900" b="1" dirty="0"/>
              <a:t>patient-, brukar- och närståendeperspektiv</a:t>
            </a:r>
            <a:r>
              <a:rPr lang="sv-SE" sz="2900" dirty="0"/>
              <a:t>.</a:t>
            </a:r>
            <a:br>
              <a:rPr lang="sv-SE" dirty="0"/>
            </a:br>
            <a:endParaRPr lang="sv-SE" dirty="0"/>
          </a:p>
        </p:txBody>
      </p:sp>
    </p:spTree>
    <p:extLst>
      <p:ext uri="{BB962C8B-B14F-4D97-AF65-F5344CB8AC3E}">
        <p14:creationId xmlns:p14="http://schemas.microsoft.com/office/powerpoint/2010/main" val="320412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oln 3"/>
          <p:cNvSpPr/>
          <p:nvPr/>
        </p:nvSpPr>
        <p:spPr>
          <a:xfrm>
            <a:off x="-129775" y="-534056"/>
            <a:ext cx="11807541" cy="7725839"/>
          </a:xfrm>
          <a:prstGeom prst="cloud">
            <a:avLst/>
          </a:prstGeom>
          <a:solidFill>
            <a:schemeClr val="accent6">
              <a:lumMod val="20000"/>
              <a:lumOff val="80000"/>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5347675" y="418460"/>
            <a:ext cx="1612190" cy="1342879"/>
          </a:xfrm>
        </p:spPr>
        <p:txBody>
          <a:bodyPr>
            <a:noAutofit/>
          </a:bodyPr>
          <a:lstStyle/>
          <a:p>
            <a:r>
              <a:rPr lang="sv-SE" sz="8000" b="1" dirty="0"/>
              <a:t>SIP</a:t>
            </a:r>
          </a:p>
        </p:txBody>
      </p:sp>
      <p:sp>
        <p:nvSpPr>
          <p:cNvPr id="3" name="Platshållare för innehåll 2"/>
          <p:cNvSpPr>
            <a:spLocks noGrp="1"/>
          </p:cNvSpPr>
          <p:nvPr>
            <p:ph idx="1"/>
          </p:nvPr>
        </p:nvSpPr>
        <p:spPr>
          <a:xfrm>
            <a:off x="2331357" y="1700379"/>
            <a:ext cx="7644826" cy="4241021"/>
          </a:xfrm>
        </p:spPr>
        <p:txBody>
          <a:bodyPr>
            <a:normAutofit fontScale="92500" lnSpcReduction="20000"/>
          </a:bodyPr>
          <a:lstStyle/>
          <a:p>
            <a:pPr>
              <a:lnSpc>
                <a:spcPct val="160000"/>
              </a:lnSpc>
              <a:buClr>
                <a:schemeClr val="tx1"/>
              </a:buClr>
            </a:pPr>
            <a:r>
              <a:rPr lang="sv-SE" sz="2600" b="1" dirty="0">
                <a:latin typeface="+mj-lt"/>
              </a:rPr>
              <a:t>Lagstadgad</a:t>
            </a:r>
            <a:r>
              <a:rPr lang="sv-SE" sz="2600" dirty="0">
                <a:latin typeface="+mj-lt"/>
              </a:rPr>
              <a:t> </a:t>
            </a:r>
            <a:r>
              <a:rPr lang="sv-SE" sz="2600" b="1" dirty="0">
                <a:latin typeface="+mj-lt"/>
              </a:rPr>
              <a:t>rättighet</a:t>
            </a:r>
            <a:r>
              <a:rPr lang="sv-SE" sz="2600" dirty="0">
                <a:latin typeface="+mj-lt"/>
              </a:rPr>
              <a:t> sedan 2010</a:t>
            </a:r>
          </a:p>
          <a:p>
            <a:pPr>
              <a:lnSpc>
                <a:spcPct val="160000"/>
              </a:lnSpc>
              <a:buClr>
                <a:schemeClr val="tx1"/>
              </a:buClr>
            </a:pPr>
            <a:r>
              <a:rPr lang="sv-SE" sz="2600" dirty="0">
                <a:latin typeface="+mj-lt"/>
              </a:rPr>
              <a:t>Sjuk och i behov av </a:t>
            </a:r>
            <a:r>
              <a:rPr lang="sv-SE" sz="2600" b="1" dirty="0">
                <a:latin typeface="+mj-lt"/>
              </a:rPr>
              <a:t>samordning</a:t>
            </a:r>
            <a:r>
              <a:rPr lang="sv-SE" sz="2600" dirty="0">
                <a:latin typeface="+mj-lt"/>
              </a:rPr>
              <a:t> av insatser från både hälso- och sjukvården och socialtjänsten. </a:t>
            </a:r>
          </a:p>
          <a:p>
            <a:pPr>
              <a:lnSpc>
                <a:spcPct val="160000"/>
              </a:lnSpc>
              <a:buClr>
                <a:schemeClr val="tx1"/>
              </a:buClr>
            </a:pPr>
            <a:r>
              <a:rPr lang="sv-SE" sz="2600" i="1" dirty="0">
                <a:latin typeface="+mj-lt"/>
              </a:rPr>
              <a:t>Information, samtycke, förmöte, möte, gemensam plan, uppföljningsmöten</a:t>
            </a:r>
          </a:p>
          <a:p>
            <a:pPr>
              <a:lnSpc>
                <a:spcPct val="160000"/>
              </a:lnSpc>
              <a:buClr>
                <a:schemeClr val="tx1"/>
              </a:buClr>
            </a:pPr>
            <a:r>
              <a:rPr lang="sv-SE" sz="2600" dirty="0">
                <a:latin typeface="+mj-lt"/>
              </a:rPr>
              <a:t>SIP slut när </a:t>
            </a:r>
            <a:r>
              <a:rPr lang="sv-SE" sz="2600" b="1" dirty="0">
                <a:latin typeface="+mj-lt"/>
              </a:rPr>
              <a:t>behov tillgodosetts </a:t>
            </a:r>
            <a:r>
              <a:rPr lang="sv-SE" sz="2600" dirty="0">
                <a:latin typeface="+mj-lt"/>
              </a:rPr>
              <a:t>eller                                                                          om enskild tar tillbaka sitt </a:t>
            </a:r>
            <a:r>
              <a:rPr lang="sv-SE" sz="2600" b="1" dirty="0">
                <a:latin typeface="+mj-lt"/>
              </a:rPr>
              <a:t>samtycke</a:t>
            </a:r>
          </a:p>
          <a:p>
            <a:endParaRPr lang="sv-SE" dirty="0"/>
          </a:p>
        </p:txBody>
      </p:sp>
    </p:spTree>
    <p:extLst>
      <p:ext uri="{BB962C8B-B14F-4D97-AF65-F5344CB8AC3E}">
        <p14:creationId xmlns:p14="http://schemas.microsoft.com/office/powerpoint/2010/main" val="1009590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oln 3"/>
          <p:cNvSpPr/>
          <p:nvPr/>
        </p:nvSpPr>
        <p:spPr>
          <a:xfrm>
            <a:off x="-447868" y="-354583"/>
            <a:ext cx="12336780" cy="7567641"/>
          </a:xfrm>
          <a:prstGeom prst="cloud">
            <a:avLst/>
          </a:prstGeom>
          <a:solidFill>
            <a:schemeClr val="accent4">
              <a:lumMod val="60000"/>
              <a:lumOff val="40000"/>
              <a:alpha val="50196"/>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 name="Platshållare för innehåll 2"/>
          <p:cNvSpPr>
            <a:spLocks noGrp="1"/>
          </p:cNvSpPr>
          <p:nvPr>
            <p:ph idx="1"/>
          </p:nvPr>
        </p:nvSpPr>
        <p:spPr>
          <a:xfrm>
            <a:off x="3582237" y="266282"/>
            <a:ext cx="5032084" cy="1140686"/>
          </a:xfrm>
        </p:spPr>
        <p:txBody>
          <a:bodyPr>
            <a:noAutofit/>
          </a:bodyPr>
          <a:lstStyle/>
          <a:p>
            <a:pPr marL="0" indent="0">
              <a:buNone/>
            </a:pPr>
            <a:r>
              <a:rPr lang="sv-SE" sz="5400" b="1" dirty="0">
                <a:latin typeface="+mj-lt"/>
              </a:rPr>
              <a:t>BRUKARREVISION</a:t>
            </a:r>
          </a:p>
        </p:txBody>
      </p:sp>
      <p:sp>
        <p:nvSpPr>
          <p:cNvPr id="5" name="textruta 4"/>
          <p:cNvSpPr txBox="1"/>
          <p:nvPr/>
        </p:nvSpPr>
        <p:spPr>
          <a:xfrm>
            <a:off x="1123327" y="741432"/>
            <a:ext cx="9331037" cy="5447645"/>
          </a:xfrm>
          <a:prstGeom prst="rect">
            <a:avLst/>
          </a:prstGeom>
          <a:noFill/>
        </p:spPr>
        <p:txBody>
          <a:bodyPr wrap="square" rtlCol="0">
            <a:spAutoFit/>
          </a:bodyPr>
          <a:lstStyle/>
          <a:p>
            <a:pPr marL="342900" indent="-342900">
              <a:lnSpc>
                <a:spcPct val="200000"/>
              </a:lnSpc>
              <a:buClr>
                <a:schemeClr val="tx1"/>
              </a:buClr>
              <a:buFont typeface="Arial" panose="020B0604020202020204" pitchFamily="34" charset="0"/>
              <a:buChar char="•"/>
            </a:pPr>
            <a:r>
              <a:rPr lang="sv-SE" sz="2000" dirty="0">
                <a:latin typeface="+mj-lt"/>
              </a:rPr>
              <a:t>Led i att arbeta </a:t>
            </a:r>
            <a:r>
              <a:rPr lang="sv-SE" sz="2000" b="1" dirty="0">
                <a:latin typeface="+mj-lt"/>
              </a:rPr>
              <a:t>evidensbaserat </a:t>
            </a:r>
          </a:p>
          <a:p>
            <a:pPr marL="342900" indent="-342900">
              <a:lnSpc>
                <a:spcPct val="200000"/>
              </a:lnSpc>
              <a:buClr>
                <a:schemeClr val="tx1"/>
              </a:buClr>
              <a:buFont typeface="Arial" panose="020B0604020202020204" pitchFamily="34" charset="0"/>
              <a:buChar char="•"/>
            </a:pPr>
            <a:r>
              <a:rPr lang="sv-SE" sz="2000" dirty="0">
                <a:latin typeface="+mj-lt"/>
              </a:rPr>
              <a:t>Unikt </a:t>
            </a:r>
            <a:r>
              <a:rPr lang="sv-SE" sz="2000" b="1" dirty="0">
                <a:latin typeface="+mj-lt"/>
              </a:rPr>
              <a:t>inifrånperspektiv</a:t>
            </a:r>
            <a:r>
              <a:rPr lang="sv-SE" sz="2000" dirty="0">
                <a:latin typeface="+mj-lt"/>
              </a:rPr>
              <a:t> – oumbärlig resurs</a:t>
            </a:r>
          </a:p>
          <a:p>
            <a:pPr marL="342900" indent="-342900">
              <a:lnSpc>
                <a:spcPct val="200000"/>
              </a:lnSpc>
              <a:buClr>
                <a:schemeClr val="tx1"/>
              </a:buClr>
              <a:buFont typeface="Arial" panose="020B0604020202020204" pitchFamily="34" charset="0"/>
              <a:buChar char="•"/>
            </a:pPr>
            <a:r>
              <a:rPr lang="sv-SE" sz="2000" dirty="0">
                <a:latin typeface="+mj-lt"/>
              </a:rPr>
              <a:t>Revisorns </a:t>
            </a:r>
            <a:r>
              <a:rPr lang="sv-SE" sz="2000" b="1" dirty="0">
                <a:latin typeface="+mj-lt"/>
              </a:rPr>
              <a:t>egen</a:t>
            </a:r>
            <a:r>
              <a:rPr lang="sv-SE" sz="2000" dirty="0">
                <a:latin typeface="+mj-lt"/>
              </a:rPr>
              <a:t> </a:t>
            </a:r>
            <a:r>
              <a:rPr lang="sv-SE" sz="2000" b="1" dirty="0">
                <a:latin typeface="+mj-lt"/>
              </a:rPr>
              <a:t>erfarenhet</a:t>
            </a:r>
            <a:r>
              <a:rPr lang="sv-SE" sz="2000" dirty="0">
                <a:latin typeface="+mj-lt"/>
              </a:rPr>
              <a:t> viktigt inslag i intervjuförfarandet                                          </a:t>
            </a:r>
          </a:p>
          <a:p>
            <a:pPr marL="342900" indent="-342900">
              <a:lnSpc>
                <a:spcPct val="200000"/>
              </a:lnSpc>
              <a:buClr>
                <a:schemeClr val="tx1"/>
              </a:buClr>
              <a:buFont typeface="Arial" panose="020B0604020202020204" pitchFamily="34" charset="0"/>
              <a:buChar char="•"/>
            </a:pPr>
            <a:r>
              <a:rPr lang="sv-SE" sz="2000" dirty="0">
                <a:latin typeface="+mj-lt"/>
              </a:rPr>
              <a:t>Ger ökad </a:t>
            </a:r>
            <a:r>
              <a:rPr lang="sv-SE" sz="2000" b="1" dirty="0">
                <a:latin typeface="+mj-lt"/>
              </a:rPr>
              <a:t>förståelse</a:t>
            </a:r>
            <a:r>
              <a:rPr lang="sv-SE" sz="2000" dirty="0">
                <a:latin typeface="+mj-lt"/>
              </a:rPr>
              <a:t> och bidrar till </a:t>
            </a:r>
            <a:r>
              <a:rPr lang="sv-SE" sz="2000" b="1" dirty="0">
                <a:latin typeface="+mj-lt"/>
              </a:rPr>
              <a:t>utveckling</a:t>
            </a:r>
            <a:r>
              <a:rPr lang="sv-SE" sz="2000" dirty="0">
                <a:latin typeface="+mj-lt"/>
              </a:rPr>
              <a:t> av insatsen</a:t>
            </a:r>
          </a:p>
          <a:p>
            <a:pPr marL="342900" indent="-342900">
              <a:lnSpc>
                <a:spcPct val="150000"/>
              </a:lnSpc>
              <a:buClr>
                <a:schemeClr val="tx1"/>
              </a:buClr>
              <a:buFont typeface="Arial" panose="020B0604020202020204" pitchFamily="34" charset="0"/>
              <a:buChar char="•"/>
            </a:pPr>
            <a:r>
              <a:rPr lang="sv-SE" sz="2000" dirty="0">
                <a:latin typeface="+mj-lt"/>
              </a:rPr>
              <a:t>Ökar </a:t>
            </a:r>
            <a:r>
              <a:rPr lang="sv-SE" sz="2000" b="1" dirty="0">
                <a:latin typeface="+mj-lt"/>
              </a:rPr>
              <a:t>förtroende</a:t>
            </a:r>
            <a:r>
              <a:rPr lang="sv-SE" sz="2000" dirty="0">
                <a:latin typeface="+mj-lt"/>
              </a:rPr>
              <a:t> för vård och omsorg</a:t>
            </a:r>
          </a:p>
          <a:p>
            <a:pPr>
              <a:lnSpc>
                <a:spcPct val="150000"/>
              </a:lnSpc>
              <a:buClr>
                <a:schemeClr val="tx1"/>
              </a:buClr>
            </a:pPr>
            <a:endParaRPr lang="sv-SE" sz="2000" dirty="0">
              <a:latin typeface="+mj-lt"/>
            </a:endParaRPr>
          </a:p>
          <a:p>
            <a:pPr>
              <a:lnSpc>
                <a:spcPct val="150000"/>
              </a:lnSpc>
              <a:buClr>
                <a:schemeClr val="tx1"/>
              </a:buClr>
            </a:pPr>
            <a:endParaRPr lang="sv-SE" sz="2000" dirty="0">
              <a:latin typeface="+mj-lt"/>
            </a:endParaRPr>
          </a:p>
          <a:p>
            <a:pPr marL="342900" indent="-342900">
              <a:buClr>
                <a:schemeClr val="tx1"/>
              </a:buClr>
              <a:buFont typeface="Arial" panose="020B0604020202020204" pitchFamily="34" charset="0"/>
              <a:buChar char="•"/>
            </a:pPr>
            <a:r>
              <a:rPr lang="sv-SE" sz="2000" b="1" dirty="0">
                <a:latin typeface="+mj-lt"/>
              </a:rPr>
              <a:t>Initiala fokusområden utifrån tidigare uppföljningar: information, delaktighet samt samverkan mellan huvudmännen</a:t>
            </a:r>
            <a:r>
              <a:rPr lang="sv-SE" sz="2000" dirty="0">
                <a:latin typeface="+mj-lt"/>
              </a:rPr>
              <a:t>. </a:t>
            </a:r>
          </a:p>
          <a:p>
            <a:pPr>
              <a:buClr>
                <a:schemeClr val="tx1"/>
              </a:buClr>
            </a:pPr>
            <a:endParaRPr lang="sv-SE" sz="2000" dirty="0">
              <a:latin typeface="+mj-lt"/>
            </a:endParaRPr>
          </a:p>
          <a:p>
            <a:pPr marL="342900" indent="-342900">
              <a:buClr>
                <a:schemeClr val="tx1"/>
              </a:buClr>
              <a:buFont typeface="Arial" panose="020B0604020202020204" pitchFamily="34" charset="0"/>
              <a:buChar char="•"/>
            </a:pPr>
            <a:r>
              <a:rPr lang="sv-SE" sz="2000" b="1" dirty="0">
                <a:latin typeface="+mj-lt"/>
              </a:rPr>
              <a:t>Meningsfullhe</a:t>
            </a:r>
            <a:r>
              <a:rPr lang="sv-SE" sz="2000" dirty="0">
                <a:latin typeface="+mj-lt"/>
              </a:rPr>
              <a:t>t - eftersom det motiverar oss och främjar psykisk hälsa</a:t>
            </a:r>
          </a:p>
          <a:p>
            <a:pPr>
              <a:buClr>
                <a:schemeClr val="tx1"/>
              </a:buClr>
            </a:pPr>
            <a:endParaRPr lang="sv-SE" dirty="0"/>
          </a:p>
        </p:txBody>
      </p:sp>
    </p:spTree>
    <p:extLst>
      <p:ext uri="{BB962C8B-B14F-4D97-AF65-F5344CB8AC3E}">
        <p14:creationId xmlns:p14="http://schemas.microsoft.com/office/powerpoint/2010/main" val="3129610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med rundade hörn 3"/>
          <p:cNvSpPr/>
          <p:nvPr/>
        </p:nvSpPr>
        <p:spPr>
          <a:xfrm>
            <a:off x="434906" y="432561"/>
            <a:ext cx="10831286" cy="6001092"/>
          </a:xfrm>
          <a:prstGeom prst="roundRect">
            <a:avLst/>
          </a:prstGeom>
          <a:solidFill>
            <a:srgbClr val="A9D18E">
              <a:alpha val="34118"/>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p:cNvSpPr>
            <a:spLocks noGrp="1"/>
          </p:cNvSpPr>
          <p:nvPr>
            <p:ph idx="1"/>
          </p:nvPr>
        </p:nvSpPr>
        <p:spPr>
          <a:xfrm>
            <a:off x="838200" y="197117"/>
            <a:ext cx="10515600" cy="7693006"/>
          </a:xfrm>
        </p:spPr>
        <p:txBody>
          <a:bodyPr>
            <a:normAutofit fontScale="47500" lnSpcReduction="20000"/>
          </a:bodyPr>
          <a:lstStyle/>
          <a:p>
            <a:pPr marL="0" indent="0">
              <a:buNone/>
            </a:pPr>
            <a:endParaRPr lang="sv-SE" dirty="0"/>
          </a:p>
          <a:p>
            <a:pPr marL="0" indent="0">
              <a:buNone/>
            </a:pPr>
            <a:r>
              <a:rPr lang="sv-SE" dirty="0"/>
              <a:t> </a:t>
            </a:r>
            <a:endParaRPr lang="sv-SE" sz="4500" i="1" dirty="0">
              <a:latin typeface="+mj-lt"/>
            </a:endParaRPr>
          </a:p>
          <a:p>
            <a:pPr marL="0" indent="0">
              <a:lnSpc>
                <a:spcPct val="170000"/>
              </a:lnSpc>
              <a:buNone/>
            </a:pPr>
            <a:r>
              <a:rPr lang="sv-SE" sz="4500" i="1" dirty="0">
                <a:latin typeface="+mj-lt"/>
              </a:rPr>
              <a:t>”Det har betytt massor att få en SIP, även för mitt mående, det är en jättepress att se sitt barn som inte mår bra. Sicken panik innan man får hjälp. När bitarna börjar sätta sig på plats, så orkar man börja jobba mer. Det har tagit mycket energi, det säger mitt barn själv, att jag har mycket mer energi att göra roliga saker med hen nu. Nu när det flyter på så har jag mer ork och energi att göra så det ska bli positiva saker mellan mig och mitt barn istället för att det ska bli konflikter, för hen läser ju av mig när jag är trött och då blir hen orolig när hen känner att det är något på gång med mig. Så mycket mer lugn tillvaro hos oss sen </a:t>
            </a:r>
            <a:r>
              <a:rPr lang="sv-SE" sz="4500" i="1" dirty="0" err="1">
                <a:latin typeface="+mj-lt"/>
              </a:rPr>
              <a:t>SIPen</a:t>
            </a:r>
            <a:r>
              <a:rPr lang="sv-SE" sz="4500" i="1" dirty="0">
                <a:latin typeface="+mj-lt"/>
              </a:rPr>
              <a:t>. Sen har man haft jättekämpiga år men när man fick </a:t>
            </a:r>
            <a:r>
              <a:rPr lang="sv-SE" sz="4500" i="1" dirty="0" err="1">
                <a:latin typeface="+mj-lt"/>
              </a:rPr>
              <a:t>SIPen</a:t>
            </a:r>
            <a:r>
              <a:rPr lang="sv-SE" sz="4500" i="1" dirty="0">
                <a:latin typeface="+mj-lt"/>
              </a:rPr>
              <a:t> började pusselbitarna falla på plats och det började att lugna ner sig. Vissa av de här barnen som inte hör till LSS faller mellan stolarna för det blev sådan skillnad när hen fick det, men de behoven fanns egentligen i hela hens liv, men det gällde att få rätt diagnos.” </a:t>
            </a:r>
          </a:p>
        </p:txBody>
      </p:sp>
    </p:spTree>
    <p:extLst>
      <p:ext uri="{BB962C8B-B14F-4D97-AF65-F5344CB8AC3E}">
        <p14:creationId xmlns:p14="http://schemas.microsoft.com/office/powerpoint/2010/main" val="2518700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07571" y="-65181"/>
            <a:ext cx="9677400" cy="1325563"/>
          </a:xfrm>
        </p:spPr>
        <p:txBody>
          <a:bodyPr>
            <a:normAutofit/>
          </a:bodyPr>
          <a:lstStyle/>
          <a:p>
            <a:pPr algn="ctr"/>
            <a:r>
              <a:rPr lang="sv-SE" sz="3600" dirty="0"/>
              <a:t>Information och kunskap</a:t>
            </a:r>
          </a:p>
        </p:txBody>
      </p:sp>
      <p:sp>
        <p:nvSpPr>
          <p:cNvPr id="4" name="Platshållare för innehåll 2"/>
          <p:cNvSpPr>
            <a:spLocks noGrp="1"/>
          </p:cNvSpPr>
          <p:nvPr>
            <p:ph idx="1"/>
          </p:nvPr>
        </p:nvSpPr>
        <p:spPr>
          <a:xfrm>
            <a:off x="838200" y="1360074"/>
            <a:ext cx="10515600" cy="3788229"/>
          </a:xfrm>
        </p:spPr>
        <p:txBody>
          <a:bodyPr>
            <a:normAutofit/>
          </a:bodyPr>
          <a:lstStyle/>
          <a:p>
            <a:pPr>
              <a:lnSpc>
                <a:spcPct val="150000"/>
              </a:lnSpc>
            </a:pPr>
            <a:r>
              <a:rPr lang="sv-SE" sz="2000" dirty="0">
                <a:latin typeface="+mj-lt"/>
              </a:rPr>
              <a:t>Förkunskaperna om SIP varierar stort, behövs individfokus när info om SIP först ges, info utifrån hens förutsättningar</a:t>
            </a:r>
          </a:p>
          <a:p>
            <a:pPr>
              <a:lnSpc>
                <a:spcPct val="150000"/>
              </a:lnSpc>
            </a:pPr>
            <a:r>
              <a:rPr lang="sv-SE" sz="2000" dirty="0">
                <a:latin typeface="+mj-lt"/>
              </a:rPr>
              <a:t>Information kan skapa tillit och rimliga förhoppningar</a:t>
            </a:r>
          </a:p>
          <a:p>
            <a:pPr>
              <a:lnSpc>
                <a:spcPct val="150000"/>
              </a:lnSpc>
            </a:pPr>
            <a:r>
              <a:rPr lang="sv-SE" sz="2000" dirty="0">
                <a:latin typeface="+mj-lt"/>
              </a:rPr>
              <a:t>Finns behov av ökad tydligheten om vikten av brukardelaktighet både till dem SIP är till för och till deltagande aktörer. Samma kunskap till professionen som enskilde/närstående! </a:t>
            </a:r>
          </a:p>
          <a:p>
            <a:pPr>
              <a:lnSpc>
                <a:spcPct val="150000"/>
              </a:lnSpc>
            </a:pPr>
            <a:r>
              <a:rPr lang="sv-SE" sz="2000" dirty="0">
                <a:latin typeface="+mj-lt"/>
              </a:rPr>
              <a:t>Ta hänsyn också till den enskildes närståendes behov (ex, info om anhörigstöd) samt informera om alla de alternativ som finns</a:t>
            </a:r>
          </a:p>
          <a:p>
            <a:endParaRPr lang="sv-SE" dirty="0"/>
          </a:p>
        </p:txBody>
      </p:sp>
      <p:sp>
        <p:nvSpPr>
          <p:cNvPr id="5" name="Rektangel med rundade hörn 4"/>
          <p:cNvSpPr/>
          <p:nvPr/>
        </p:nvSpPr>
        <p:spPr>
          <a:xfrm>
            <a:off x="838200" y="5411755"/>
            <a:ext cx="10385425" cy="935257"/>
          </a:xfrm>
          <a:prstGeom prst="roundRect">
            <a:avLst/>
          </a:prstGeom>
          <a:solidFill>
            <a:srgbClr val="FFCCCC"/>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r>
              <a:rPr lang="sv-SE" sz="2000" i="1" dirty="0">
                <a:latin typeface="+mj-lt"/>
              </a:rPr>
              <a:t>”Jag var nervös, var som att springa ett maraton nästan, är en människa som vill ha kontroll men hade det inte nu även om jag visste vad SIP var. ”</a:t>
            </a:r>
          </a:p>
        </p:txBody>
      </p:sp>
    </p:spTree>
    <p:extLst>
      <p:ext uri="{BB962C8B-B14F-4D97-AF65-F5344CB8AC3E}">
        <p14:creationId xmlns:p14="http://schemas.microsoft.com/office/powerpoint/2010/main" val="399829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00100" y="0"/>
            <a:ext cx="10393680" cy="1325563"/>
          </a:xfrm>
        </p:spPr>
        <p:txBody>
          <a:bodyPr>
            <a:normAutofit/>
          </a:bodyPr>
          <a:lstStyle/>
          <a:p>
            <a:pPr algn="ctr"/>
            <a:r>
              <a:rPr lang="sv-SE" sz="4000" dirty="0"/>
              <a:t>Delaktighet och individen i fokus</a:t>
            </a:r>
          </a:p>
        </p:txBody>
      </p:sp>
      <p:sp>
        <p:nvSpPr>
          <p:cNvPr id="3" name="Platshållare för innehåll 2"/>
          <p:cNvSpPr>
            <a:spLocks noGrp="1"/>
          </p:cNvSpPr>
          <p:nvPr>
            <p:ph idx="1"/>
          </p:nvPr>
        </p:nvSpPr>
        <p:spPr>
          <a:xfrm>
            <a:off x="800100" y="1152605"/>
            <a:ext cx="11209020" cy="4758959"/>
          </a:xfrm>
        </p:spPr>
        <p:txBody>
          <a:bodyPr>
            <a:normAutofit/>
          </a:bodyPr>
          <a:lstStyle/>
          <a:p>
            <a:pPr>
              <a:lnSpc>
                <a:spcPct val="150000"/>
              </a:lnSpc>
            </a:pPr>
            <a:r>
              <a:rPr lang="sv-SE" sz="2000" dirty="0">
                <a:latin typeface="+mj-lt"/>
              </a:rPr>
              <a:t>Viktigt att bli lyssnad på och att ens behov hamnar i fokus</a:t>
            </a:r>
          </a:p>
          <a:p>
            <a:pPr>
              <a:lnSpc>
                <a:spcPct val="150000"/>
              </a:lnSpc>
            </a:pPr>
            <a:r>
              <a:rPr lang="sv-SE" sz="2000" dirty="0">
                <a:latin typeface="+mj-lt"/>
              </a:rPr>
              <a:t>Viktigt att ha  med enskild/närstående i planering av vilka som bjuds in till mötet för att få en bra helhet</a:t>
            </a:r>
          </a:p>
          <a:p>
            <a:pPr>
              <a:lnSpc>
                <a:spcPct val="150000"/>
              </a:lnSpc>
            </a:pPr>
            <a:r>
              <a:rPr lang="sv-SE" sz="2000" dirty="0">
                <a:latin typeface="+mj-lt"/>
              </a:rPr>
              <a:t>Fokusera på agendan, den enskildes behov och frågor </a:t>
            </a:r>
            <a:r>
              <a:rPr lang="sv-SE" sz="2000" dirty="0">
                <a:latin typeface="+mj-lt"/>
                <a:sym typeface="Wingdings" panose="05000000000000000000" pitchFamily="2" charset="2"/>
              </a:rPr>
              <a:t> </a:t>
            </a:r>
            <a:r>
              <a:rPr lang="sv-SE" sz="2000" dirty="0">
                <a:latin typeface="+mj-lt"/>
              </a:rPr>
              <a:t>röda tråden på mötet </a:t>
            </a:r>
          </a:p>
          <a:p>
            <a:pPr>
              <a:lnSpc>
                <a:spcPct val="150000"/>
              </a:lnSpc>
            </a:pPr>
            <a:r>
              <a:rPr lang="sv-SE" sz="2000" dirty="0">
                <a:latin typeface="+mj-lt"/>
              </a:rPr>
              <a:t>Informera om alla de alternativ som finns</a:t>
            </a:r>
          </a:p>
          <a:p>
            <a:pPr>
              <a:lnSpc>
                <a:spcPct val="150000"/>
              </a:lnSpc>
            </a:pPr>
            <a:r>
              <a:rPr lang="sv-SE" sz="2000" dirty="0">
                <a:latin typeface="+mj-lt"/>
              </a:rPr>
              <a:t>Brist på detta kan skapa onödiga konflikter, ex vid ”komplexa” fall med många missuppfattningar där enskild har funktionsnedsättning som ofta leder till konflikt, ibland </a:t>
            </a:r>
            <a:r>
              <a:rPr lang="sv-SE" sz="2000" dirty="0" err="1">
                <a:latin typeface="+mj-lt"/>
              </a:rPr>
              <a:t>pga</a:t>
            </a:r>
            <a:r>
              <a:rPr lang="sv-SE" sz="2000" dirty="0">
                <a:latin typeface="+mj-lt"/>
              </a:rPr>
              <a:t> dålig tilltro till vård och omsorg sedan tidigare</a:t>
            </a:r>
          </a:p>
        </p:txBody>
      </p:sp>
      <p:sp>
        <p:nvSpPr>
          <p:cNvPr id="4" name="Rectangle 2"/>
          <p:cNvSpPr>
            <a:spLocks noChangeArrowheads="1"/>
          </p:cNvSpPr>
          <p:nvPr/>
        </p:nvSpPr>
        <p:spPr bwMode="auto">
          <a:xfrm>
            <a:off x="-6975791" y="539788"/>
            <a:ext cx="24893903" cy="8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sp>
        <p:nvSpPr>
          <p:cNvPr id="5" name="Rektangel med rundade hörn 4"/>
          <p:cNvSpPr/>
          <p:nvPr/>
        </p:nvSpPr>
        <p:spPr>
          <a:xfrm>
            <a:off x="905922" y="5334837"/>
            <a:ext cx="10385425" cy="958564"/>
          </a:xfrm>
          <a:prstGeom prst="roundRect">
            <a:avLst/>
          </a:prstGeom>
          <a:solidFill>
            <a:srgbClr val="C5E0B4">
              <a:alpha val="54902"/>
            </a:srgbClr>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r>
              <a:rPr lang="sv-SE" sz="2000" i="1" dirty="0">
                <a:latin typeface="+mj-lt"/>
              </a:rPr>
              <a:t>”En sak som kan göra att man blir upprörd eller orolig på ett möte är om någon redan fattat ett beslut om något och lägger fram det: - Ja nu ska vi göra såhär. Det är en oro hela tiden.” </a:t>
            </a:r>
            <a:endParaRPr lang="sv-SE" sz="2000" dirty="0">
              <a:latin typeface="+mj-lt"/>
            </a:endParaRPr>
          </a:p>
        </p:txBody>
      </p:sp>
    </p:spTree>
    <p:extLst>
      <p:ext uri="{BB962C8B-B14F-4D97-AF65-F5344CB8AC3E}">
        <p14:creationId xmlns:p14="http://schemas.microsoft.com/office/powerpoint/2010/main" val="2690761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tema">
  <a:themeElements>
    <a:clrScheme name="GITS">
      <a:dk1>
        <a:sysClr val="windowText" lastClr="000000"/>
      </a:dk1>
      <a:lt1>
        <a:sysClr val="window" lastClr="FFFFFF"/>
      </a:lt1>
      <a:dk2>
        <a:srgbClr val="44546A"/>
      </a:dk2>
      <a:lt2>
        <a:srgbClr val="E7E6E6"/>
      </a:lt2>
      <a:accent1>
        <a:srgbClr val="006298"/>
      </a:accent1>
      <a:accent2>
        <a:srgbClr val="582C83"/>
      </a:accent2>
      <a:accent3>
        <a:srgbClr val="A8AD00"/>
      </a:accent3>
      <a:accent4>
        <a:srgbClr val="F2A900"/>
      </a:accent4>
      <a:accent5>
        <a:srgbClr val="4A773C"/>
      </a:accent5>
      <a:accent6>
        <a:srgbClr val="9D2235"/>
      </a:accent6>
      <a:hlink>
        <a:srgbClr val="A8AD00"/>
      </a:hlink>
      <a:folHlink>
        <a:srgbClr val="582C83"/>
      </a:folHlink>
    </a:clrScheme>
    <a:fontScheme name="GITS">
      <a:majorFont>
        <a:latin typeface="Calibri Light"/>
        <a:ea typeface=""/>
        <a:cs typeface=""/>
      </a:majorFont>
      <a:minorFont>
        <a:latin typeface="Calibri"/>
        <a:ea typeface=""/>
        <a:cs typeface=""/>
      </a:minorFont>
    </a:fontScheme>
    <a:fmtScheme name="Rökfärgat glas">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7" id="{2805B355-1339-4B6D-B1A7-75025ADC9BD7}" vid="{8C306B88-551A-4F7F-9867-2AB69E18A69E}"/>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1467</TotalTime>
  <Words>1396</Words>
  <Application>Microsoft Office PowerPoint</Application>
  <PresentationFormat>Bredbild</PresentationFormat>
  <Paragraphs>142</Paragraphs>
  <Slides>17</Slides>
  <Notes>9</Notes>
  <HiddenSlides>0</HiddenSlides>
  <MMClips>0</MMClips>
  <ScaleCrop>false</ScaleCrop>
  <HeadingPairs>
    <vt:vector size="6" baseType="variant">
      <vt:variant>
        <vt:lpstr>Använt teckensnitt</vt:lpstr>
      </vt:variant>
      <vt:variant>
        <vt:i4>4</vt:i4>
      </vt:variant>
      <vt:variant>
        <vt:lpstr>Tema</vt:lpstr>
      </vt:variant>
      <vt:variant>
        <vt:i4>2</vt:i4>
      </vt:variant>
      <vt:variant>
        <vt:lpstr>Bildrubriker</vt:lpstr>
      </vt:variant>
      <vt:variant>
        <vt:i4>17</vt:i4>
      </vt:variant>
    </vt:vector>
  </HeadingPairs>
  <TitlesOfParts>
    <vt:vector size="23" baseType="lpstr">
      <vt:lpstr>Arial</vt:lpstr>
      <vt:lpstr>Calibri</vt:lpstr>
      <vt:lpstr>Calibri Light</vt:lpstr>
      <vt:lpstr>Wingdings</vt:lpstr>
      <vt:lpstr>Office-tema</vt:lpstr>
      <vt:lpstr>1_Office-tema</vt:lpstr>
      <vt:lpstr>Brukarrevision Samordnad individuell plan (SIP) i Västra Götaland</vt:lpstr>
      <vt:lpstr>PowerPoint-presentation</vt:lpstr>
      <vt:lpstr>BAKGRUND</vt:lpstr>
      <vt:lpstr>SYFTE Undersöka vilka framgångsfaktorer respektive hinder som finns, samt belysa utvecklingsområden.   Bidra till utvecklingen av arbetet med SIP i regionen.  </vt:lpstr>
      <vt:lpstr>SIP</vt:lpstr>
      <vt:lpstr>PowerPoint-presentation</vt:lpstr>
      <vt:lpstr>PowerPoint-presentation</vt:lpstr>
      <vt:lpstr>Information och kunskap</vt:lpstr>
      <vt:lpstr>Delaktighet och individen i fokus</vt:lpstr>
      <vt:lpstr>Samtalsklimat, trygghet och tillit </vt:lpstr>
      <vt:lpstr>SIP-mötets struktur och process </vt:lpstr>
      <vt:lpstr>Samverkan mellan aktörerna  </vt:lpstr>
      <vt:lpstr>RESULTAT</vt:lpstr>
      <vt:lpstr>EJ FÅTT SIP TROTS BEHOV</vt:lpstr>
      <vt:lpstr>TIPS PÅ FÖRBÄTTRINGAR i arbetet med och deltagandet i SIP </vt:lpstr>
      <vt:lpstr>PowerPoint-presentation</vt:lpstr>
      <vt:lpstr>    Tack för att ni lyssnat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Sara Svensson</dc:creator>
  <cp:lastModifiedBy>Linn Wallér</cp:lastModifiedBy>
  <cp:revision>9</cp:revision>
  <cp:lastPrinted>2019-05-24T07:39:21Z</cp:lastPrinted>
  <dcterms:created xsi:type="dcterms:W3CDTF">2019-05-23T09:35:55Z</dcterms:created>
  <dcterms:modified xsi:type="dcterms:W3CDTF">2019-05-27T21:41:35Z</dcterms:modified>
</cp:coreProperties>
</file>